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C764-C5B7-48FD-986A-266F051AC06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7497B-7513-4D98-86A0-7CD3068B8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75473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C764-C5B7-48FD-986A-266F051AC06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7497B-7513-4D98-86A0-7CD3068B8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83269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C764-C5B7-48FD-986A-266F051AC06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7497B-7513-4D98-86A0-7CD3068B8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01961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C764-C5B7-48FD-986A-266F051AC06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7497B-7513-4D98-86A0-7CD3068B8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46433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C764-C5B7-48FD-986A-266F051AC06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7497B-7513-4D98-86A0-7CD3068B8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36845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C764-C5B7-48FD-986A-266F051AC06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7497B-7513-4D98-86A0-7CD3068B8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3561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C764-C5B7-48FD-986A-266F051AC06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7497B-7513-4D98-86A0-7CD3068B8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31594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C764-C5B7-48FD-986A-266F051AC06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7497B-7513-4D98-86A0-7CD3068B8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84137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C764-C5B7-48FD-986A-266F051AC06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7497B-7513-4D98-86A0-7CD3068B8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16696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C764-C5B7-48FD-986A-266F051AC06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7497B-7513-4D98-86A0-7CD3068B8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51631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C764-C5B7-48FD-986A-266F051AC06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7497B-7513-4D98-86A0-7CD3068B8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66534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1C764-C5B7-48FD-986A-266F051AC06F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7497B-7513-4D98-86A0-7CD3068B8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69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7791" y="1122363"/>
            <a:ext cx="10677377" cy="321048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660066"/>
                </a:solidFill>
              </a:rPr>
              <a:t>Конкурс презентаций </a:t>
            </a:r>
            <a:br>
              <a:rPr lang="ru-RU" b="1" dirty="0" smtClean="0">
                <a:solidFill>
                  <a:srgbClr val="660066"/>
                </a:solidFill>
              </a:rPr>
            </a:br>
            <a:r>
              <a:rPr lang="ru-RU" sz="73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«Моя будущая профессия – гончар»</a:t>
            </a:r>
            <a:endParaRPr lang="ru-RU" sz="73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7790" y="126609"/>
            <a:ext cx="10677377" cy="6485206"/>
          </a:xfrm>
        </p:spPr>
        <p:txBody>
          <a:bodyPr>
            <a:normAutofit/>
          </a:bodyPr>
          <a:lstStyle/>
          <a:p>
            <a:r>
              <a:rPr lang="ru-RU" b="1" dirty="0" smtClean="0"/>
              <a:t>Муниципальное общеобразовательное казенное учреждение средняя общеобразовательная школа № 2 г. Лузы Кировской области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r"/>
            <a:r>
              <a:rPr lang="ru-RU" sz="2000" b="1" u="sng" dirty="0" smtClean="0"/>
              <a:t>Работу выполнила:</a:t>
            </a:r>
          </a:p>
          <a:p>
            <a:pPr algn="r"/>
            <a:r>
              <a:rPr lang="ru-RU" sz="2000" b="1" dirty="0" err="1" smtClean="0"/>
              <a:t>Рамхен</a:t>
            </a:r>
            <a:r>
              <a:rPr lang="ru-RU" sz="2000" b="1" dirty="0" smtClean="0"/>
              <a:t> Виолетта Владимировна, </a:t>
            </a:r>
          </a:p>
          <a:p>
            <a:pPr algn="r"/>
            <a:r>
              <a:rPr lang="ru-RU" sz="2000" b="1" dirty="0" smtClean="0"/>
              <a:t>обучающаяся 7 а класса</a:t>
            </a:r>
          </a:p>
          <a:p>
            <a:pPr algn="r"/>
            <a:r>
              <a:rPr lang="ru-RU" sz="2000" b="1" u="sng" dirty="0" smtClean="0"/>
              <a:t>Руководитель:</a:t>
            </a:r>
          </a:p>
          <a:p>
            <a:pPr algn="r"/>
            <a:r>
              <a:rPr lang="ru-RU" sz="2000" b="1" dirty="0" smtClean="0"/>
              <a:t>Пономарева О.С., учитель истории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398630"/>
      </p:ext>
    </p:extLst>
  </p:cSld>
  <p:clrMapOvr>
    <a:masterClrMapping/>
  </p:clrMapOvr>
  <p:transition spd="slow" advTm="7316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630" y="4745501"/>
            <a:ext cx="11427655" cy="196244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Тот, кто работает руками — рабочий. </a:t>
            </a:r>
            <a:b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Тот, кто работает руками и головой — мастер. </a:t>
            </a:r>
            <a:b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Тот, кто работает руками, головой и сердцем — художник. </a:t>
            </a:r>
            <a:endParaRPr lang="ru-RU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5659" y="1167619"/>
            <a:ext cx="10515600" cy="87219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487" y="250875"/>
            <a:ext cx="6741939" cy="4494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098391"/>
      </p:ext>
    </p:extLst>
  </p:cSld>
  <p:clrMapOvr>
    <a:masterClrMapping/>
  </p:clrMapOvr>
  <p:transition spd="slow" advTm="11723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5582" y="365125"/>
            <a:ext cx="9778218" cy="17731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Гончар - это специалист, занимающийся гончарным ремеслом, которое заключается </a:t>
            </a: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создании различных изделий из глины.</a:t>
            </a:r>
            <a:endParaRPr lang="ru-RU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2264" y="2504048"/>
            <a:ext cx="5321536" cy="354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03385" y="2798548"/>
            <a:ext cx="519097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Гончарство объединяет в себе искусство и ремесло, где гончар воплощает свое творчество в форме разнообразных предметов, таких как вазы, горшки, чаши, тарелки, мелкая скульптура и многое другое.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83969830"/>
      </p:ext>
    </p:extLst>
  </p:cSld>
  <p:clrMapOvr>
    <a:masterClrMapping/>
  </p:clrMapOvr>
  <p:transition spd="slow" advTm="1772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874" y="562072"/>
            <a:ext cx="1034092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Гончар занимается созданием различных изделий из глины, используя свои навыки лепки, формования и обжига. 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функции и деятельности гончара:</a:t>
            </a:r>
            <a:endParaRPr lang="ru-RU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2874" y="2820127"/>
            <a:ext cx="10340926" cy="3658846"/>
          </a:xfrm>
        </p:spPr>
        <p:txBody>
          <a:bodyPr/>
          <a:lstStyle/>
          <a:p>
            <a:r>
              <a:rPr lang="ru-RU" b="0" dirty="0" smtClean="0">
                <a:effectLst/>
              </a:rPr>
              <a:t>Лепка и формование</a:t>
            </a:r>
          </a:p>
          <a:p>
            <a:r>
              <a:rPr lang="ru-RU" dirty="0" smtClean="0"/>
              <a:t>Обжиг</a:t>
            </a:r>
          </a:p>
          <a:p>
            <a:r>
              <a:rPr lang="ru-RU" dirty="0" smtClean="0"/>
              <a:t>Декорирование</a:t>
            </a:r>
          </a:p>
          <a:p>
            <a:r>
              <a:rPr lang="ru-RU" dirty="0" smtClean="0"/>
              <a:t>Эксперименты с глазуровкой</a:t>
            </a:r>
          </a:p>
          <a:p>
            <a:r>
              <a:rPr lang="ru-RU" dirty="0" smtClean="0"/>
              <a:t>Работа с клиентами</a:t>
            </a:r>
          </a:p>
          <a:p>
            <a:r>
              <a:rPr lang="ru-RU" dirty="0" smtClean="0"/>
              <a:t>Преподавание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97" y="2877198"/>
            <a:ext cx="5315395" cy="3544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2803576"/>
      </p:ext>
    </p:extLst>
  </p:cSld>
  <p:clrMapOvr>
    <a:masterClrMapping/>
  </p:clrMapOvr>
  <p:transition spd="slow" advTm="11871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85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рамках профессии гончара существует несколько специализаций</a:t>
            </a:r>
            <a:endParaRPr lang="ru-RU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62066"/>
            <a:ext cx="10515600" cy="4612884"/>
          </a:xfrm>
        </p:spPr>
        <p:txBody>
          <a:bodyPr/>
          <a:lstStyle/>
          <a:p>
            <a:r>
              <a:rPr lang="ru-RU" dirty="0" smtClean="0"/>
              <a:t>Художественные скульптуры из глины</a:t>
            </a:r>
          </a:p>
          <a:p>
            <a:r>
              <a:rPr lang="ru-RU" dirty="0" smtClean="0"/>
              <a:t>Посуда и украшения</a:t>
            </a:r>
          </a:p>
          <a:p>
            <a:r>
              <a:rPr lang="ru-RU" dirty="0" smtClean="0"/>
              <a:t>Архитектурные элементы</a:t>
            </a:r>
          </a:p>
          <a:p>
            <a:r>
              <a:rPr lang="ru-RU" dirty="0" smtClean="0"/>
              <a:t>Роспись по глине</a:t>
            </a:r>
          </a:p>
          <a:p>
            <a:r>
              <a:rPr lang="ru-RU" dirty="0" smtClean="0"/>
              <a:t>Глиняная скульптура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для садов и парков</a:t>
            </a:r>
          </a:p>
          <a:p>
            <a:r>
              <a:rPr lang="ru-RU" dirty="0" smtClean="0"/>
              <a:t>Гончарные мастер-классы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и обучение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19" y="1640461"/>
            <a:ext cx="3430243" cy="2360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320" y="2642941"/>
            <a:ext cx="2716237" cy="2716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19" y="4168508"/>
            <a:ext cx="3447345" cy="2440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613211"/>
      </p:ext>
    </p:extLst>
  </p:cSld>
  <p:clrMapOvr>
    <a:masterClrMapping/>
  </p:clrMapOvr>
  <p:transition spd="slow" advTm="15726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Профессия гончара в России востребована по нескольким причинам:</a:t>
            </a:r>
            <a:endParaRPr lang="ru-RU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5320" y="1693253"/>
            <a:ext cx="10515600" cy="5037731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Традиционное искусство и ремесло</a:t>
            </a:r>
          </a:p>
          <a:p>
            <a:r>
              <a:rPr lang="ru-RU" dirty="0" smtClean="0"/>
              <a:t>Повышенный интерес к ручной работе</a:t>
            </a:r>
          </a:p>
          <a:p>
            <a:r>
              <a:rPr lang="ru-RU" dirty="0" smtClean="0"/>
              <a:t>Развитие галерей и студий</a:t>
            </a:r>
          </a:p>
          <a:p>
            <a:r>
              <a:rPr lang="ru-RU" dirty="0" smtClean="0"/>
              <a:t>Объединение культурных традиций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и современного дизайна</a:t>
            </a:r>
          </a:p>
          <a:p>
            <a:r>
              <a:rPr lang="ru-RU" dirty="0" smtClean="0"/>
              <a:t>Популярность рукоделия и хобби</a:t>
            </a:r>
          </a:p>
          <a:p>
            <a:pPr marL="0" indent="0">
              <a:buNone/>
            </a:pPr>
            <a:endParaRPr lang="ru-RU" b="0" dirty="0" smtClean="0">
              <a:effectLst/>
            </a:endParaRPr>
          </a:p>
          <a:p>
            <a:pPr marL="0" indent="0">
              <a:buNone/>
            </a:pPr>
            <a:r>
              <a:rPr lang="ru-RU" b="0" u="sng" dirty="0" smtClean="0">
                <a:effectLst/>
              </a:rPr>
              <a:t>Профессия гончара востребована в России </a:t>
            </a:r>
          </a:p>
          <a:p>
            <a:pPr marL="0" indent="0">
              <a:buNone/>
            </a:pPr>
            <a:r>
              <a:rPr lang="ru-RU" b="0" u="sng" dirty="0" smtClean="0">
                <a:effectLst/>
              </a:rPr>
              <a:t>как результат сочетания культурных традиций, </a:t>
            </a:r>
          </a:p>
          <a:p>
            <a:pPr marL="0" indent="0">
              <a:buNone/>
            </a:pPr>
            <a:r>
              <a:rPr lang="ru-RU" b="0" u="sng" dirty="0" smtClean="0">
                <a:effectLst/>
              </a:rPr>
              <a:t>творческого подхода и современных тенденций </a:t>
            </a:r>
          </a:p>
          <a:p>
            <a:pPr marL="0" indent="0">
              <a:buNone/>
            </a:pPr>
            <a:r>
              <a:rPr lang="ru-RU" b="0" u="sng" dirty="0" smtClean="0">
                <a:effectLst/>
              </a:rPr>
              <a:t>в сфере дизайна и ремесленного искусства.</a:t>
            </a:r>
            <a:endParaRPr lang="ru-RU" u="sng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664" y="4389120"/>
            <a:ext cx="3526572" cy="2341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426" y="1690688"/>
            <a:ext cx="3377418" cy="253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6907622"/>
      </p:ext>
    </p:extLst>
  </p:cSld>
  <p:clrMapOvr>
    <a:masterClrMapping/>
  </p:clrMapOvr>
  <p:transition spd="slow" advTm="19757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Гончары могут работать в различных местах в зависимости от их предпочтений и направлений:</a:t>
            </a:r>
            <a:endParaRPr lang="ru-RU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66301"/>
            <a:ext cx="10515600" cy="4589243"/>
          </a:xfrm>
        </p:spPr>
        <p:txBody>
          <a:bodyPr/>
          <a:lstStyle/>
          <a:p>
            <a:r>
              <a:rPr lang="ru-RU" dirty="0" smtClean="0"/>
              <a:t>Собственная гончарная студия или мастерская</a:t>
            </a:r>
          </a:p>
          <a:p>
            <a:r>
              <a:rPr lang="ru-RU" dirty="0" smtClean="0"/>
              <a:t>Художественные галереи</a:t>
            </a:r>
          </a:p>
          <a:p>
            <a:r>
              <a:rPr lang="ru-RU" dirty="0" smtClean="0"/>
              <a:t>Мастер-классы и образовательные учреждения</a:t>
            </a:r>
          </a:p>
          <a:p>
            <a:r>
              <a:rPr lang="ru-RU" dirty="0" smtClean="0"/>
              <a:t>Арт-центры и студии</a:t>
            </a:r>
          </a:p>
          <a:p>
            <a:r>
              <a:rPr lang="ru-RU" dirty="0" smtClean="0"/>
              <a:t>Промышленные предприятия</a:t>
            </a:r>
          </a:p>
          <a:p>
            <a:r>
              <a:rPr lang="ru-RU" dirty="0" smtClean="0"/>
              <a:t>Музеи и культурные центры</a:t>
            </a:r>
          </a:p>
          <a:p>
            <a:r>
              <a:rPr lang="ru-RU" dirty="0" smtClean="0"/>
              <a:t>Онлайн-платформы и </a:t>
            </a:r>
            <a:r>
              <a:rPr lang="ru-RU" dirty="0" err="1" smtClean="0"/>
              <a:t>маркетплейсы</a:t>
            </a:r>
            <a:endParaRPr lang="ru-RU" dirty="0" smtClean="0"/>
          </a:p>
          <a:p>
            <a:r>
              <a:rPr lang="ru-RU" dirty="0" smtClean="0"/>
              <a:t>Ремесленные ярмарки и фестивали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101" y="3487365"/>
            <a:ext cx="4625395" cy="3068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5840506"/>
      </p:ext>
    </p:extLst>
  </p:cSld>
  <p:clrMapOvr>
    <a:masterClrMapping/>
  </p:clrMapOvr>
  <p:transition spd="slow" advTm="21477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Профессия гончар имеет свои плюсы и минусы, сложности и риски, которые следует учитывать </a:t>
            </a:r>
            <a:endParaRPr lang="ru-RU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38200" y="2177318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660066"/>
                </a:solidFill>
              </a:rPr>
              <a:t>Плюсы профессии гончара:</a:t>
            </a:r>
            <a:endParaRPr lang="ru-RU" b="1" u="sng" dirty="0">
              <a:solidFill>
                <a:srgbClr val="660066"/>
              </a:solidFill>
            </a:endParaRPr>
          </a:p>
          <a:p>
            <a:r>
              <a:rPr lang="ru-RU" dirty="0" smtClean="0"/>
              <a:t>Творческое самовыражение</a:t>
            </a:r>
          </a:p>
          <a:p>
            <a:r>
              <a:rPr lang="ru-RU" dirty="0" smtClean="0"/>
              <a:t>Ручная работа</a:t>
            </a:r>
          </a:p>
          <a:p>
            <a:r>
              <a:rPr lang="ru-RU" dirty="0" smtClean="0"/>
              <a:t>Участие в художественном процессе</a:t>
            </a:r>
          </a:p>
          <a:p>
            <a:r>
              <a:rPr lang="ru-RU" dirty="0" smtClean="0"/>
              <a:t>Совмещение традиций и современности</a:t>
            </a:r>
          </a:p>
          <a:p>
            <a:r>
              <a:rPr lang="ru-RU" dirty="0" smtClean="0"/>
              <a:t>Работа в собственной студии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172200" y="2177318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660066"/>
                </a:solidFill>
              </a:rPr>
              <a:t>Минусы профессии гончара:</a:t>
            </a:r>
          </a:p>
          <a:p>
            <a:r>
              <a:rPr lang="ru-RU" dirty="0" smtClean="0"/>
              <a:t>Физический труд</a:t>
            </a:r>
          </a:p>
          <a:p>
            <a:r>
              <a:rPr lang="ru-RU" dirty="0" smtClean="0"/>
              <a:t>Нестабильный доход</a:t>
            </a:r>
          </a:p>
          <a:p>
            <a:r>
              <a:rPr lang="ru-RU" dirty="0" smtClean="0"/>
              <a:t>Зависимость от сезонности</a:t>
            </a:r>
          </a:p>
          <a:p>
            <a:r>
              <a:rPr lang="ru-RU" dirty="0" smtClean="0"/>
              <a:t>Оборудование и материалы</a:t>
            </a:r>
          </a:p>
          <a:p>
            <a:r>
              <a:rPr lang="ru-RU" dirty="0" smtClean="0"/>
              <a:t>Конкуренция на рынке искусства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593789"/>
      </p:ext>
    </p:extLst>
  </p:cSld>
  <p:clrMapOvr>
    <a:masterClrMapping/>
  </p:clrMapOvr>
  <p:transition spd="slow" advTm="24081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38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можно овладеть гончарным мастерством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31520" y="1238133"/>
            <a:ext cx="10888394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660066"/>
                </a:solidFill>
              </a:rPr>
              <a:t>Сейчас гончарное дело — это вид хобби или небольшого бизнеса, требующий эстетического вкуса у мастера</a:t>
            </a:r>
            <a:r>
              <a:rPr lang="ru-RU" dirty="0" smtClean="0">
                <a:solidFill>
                  <a:srgbClr val="660066"/>
                </a:solidFill>
              </a:rPr>
              <a:t>. </a:t>
            </a:r>
          </a:p>
          <a:p>
            <a:pPr marL="0" indent="0">
              <a:buNone/>
            </a:pPr>
            <a:r>
              <a:rPr lang="ru-RU" dirty="0" smtClean="0"/>
              <a:t>Поэтому специалистами часто становятся в художественных школах. </a:t>
            </a:r>
          </a:p>
          <a:p>
            <a:pPr marL="0" indent="0">
              <a:buNone/>
            </a:pPr>
            <a:r>
              <a:rPr lang="ru-RU" dirty="0" smtClean="0"/>
              <a:t>Чаще всего гончаром становятся после работы с мастером. Опытный специалист позволяет быстрее освоить все навыки и указывает на ошибки. После обучения в мастерской можно претендовать на получение работы с официальным трудоустройством.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4454148"/>
            <a:ext cx="3341003" cy="2231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249" y="4454148"/>
            <a:ext cx="3349502" cy="229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075" y="4454148"/>
            <a:ext cx="3410232" cy="227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189345"/>
      </p:ext>
    </p:extLst>
  </p:cSld>
  <p:clrMapOvr>
    <a:masterClrMapping/>
  </p:clrMapOvr>
  <p:transition spd="slow" advTm="23532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3557"/>
            <a:ext cx="10515600" cy="122389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заработной платы гончара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94227"/>
            <a:ext cx="10515600" cy="5310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 smtClean="0"/>
              <a:t>Основная часть зарплаты гончара </a:t>
            </a:r>
            <a:r>
              <a:rPr lang="ru-RU" dirty="0" smtClean="0"/>
              <a:t>— это его заработок с проданных изделий, поэтому зарплату такого специалиста сложно вычислить.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Если мастер работает на себя и специализируется на индивидуальных заказах, то может зарабатывать крупные суммы.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rgbClr val="660066"/>
                </a:solidFill>
              </a:rPr>
              <a:t>По информации из открытых источников гончар может рассчитывать на среднюю зарплату примерно 30 тысяч рублей</a:t>
            </a:r>
            <a:r>
              <a:rPr lang="ru-RU" dirty="0" smtClean="0">
                <a:solidFill>
                  <a:srgbClr val="660066"/>
                </a:solidFill>
              </a:rPr>
              <a:t>. </a:t>
            </a:r>
          </a:p>
          <a:p>
            <a:pPr marL="0" indent="0">
              <a:buNone/>
            </a:pPr>
            <a:endParaRPr lang="ru-RU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ru-RU" dirty="0" smtClean="0"/>
              <a:t>При работе по найму также все зависит от количества исполненных заказов и их сложности.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7913145"/>
      </p:ext>
    </p:extLst>
  </p:cSld>
  <p:clrMapOvr>
    <a:masterClrMapping/>
  </p:clrMapOvr>
  <p:transition spd="slow" advTm="26438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359</Words>
  <Application>Microsoft Office PowerPoint</Application>
  <PresentationFormat>Широкоэкранный</PresentationFormat>
  <Paragraphs>80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Конкурс презентаций  «Моя будущая профессия – гончар»</vt:lpstr>
      <vt:lpstr>Гончар - это специалист, занимающийся гончарным ремеслом, которое заключается  в создании различных изделий из глины.</vt:lpstr>
      <vt:lpstr>Гончар занимается созданием различных изделий из глины, используя свои навыки лепки, формования и обжига.  Основные функции и деятельности гончара:</vt:lpstr>
      <vt:lpstr>В рамках профессии гончара существует несколько специализаций</vt:lpstr>
      <vt:lpstr>Профессия гончара в России востребована по нескольким причинам:</vt:lpstr>
      <vt:lpstr>Гончары могут работать в различных местах в зависимости от их предпочтений и направлений:</vt:lpstr>
      <vt:lpstr>Профессия гончар имеет свои плюсы и минусы, сложности и риски, которые следует учитывать </vt:lpstr>
      <vt:lpstr>Где можно овладеть гончарным мастерством </vt:lpstr>
      <vt:lpstr>Уровень заработной платы гончара </vt:lpstr>
      <vt:lpstr>Тот, кто работает руками — рабочий.  Тот, кто работает руками и головой — мастер.  Тот, кто работает руками, головой и сердцем — художник.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презентаций  «Моя будущая профессия – гончар»</dc:title>
  <dc:creator>Пользователь Windows</dc:creator>
  <cp:lastModifiedBy>Пользователь Windows</cp:lastModifiedBy>
  <cp:revision>19</cp:revision>
  <dcterms:created xsi:type="dcterms:W3CDTF">2024-03-13T06:39:03Z</dcterms:created>
  <dcterms:modified xsi:type="dcterms:W3CDTF">2024-03-13T09:18:30Z</dcterms:modified>
</cp:coreProperties>
</file>