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9" r:id="rId15"/>
    <p:sldId id="269" r:id="rId16"/>
    <p:sldId id="270" r:id="rId17"/>
    <p:sldId id="280" r:id="rId18"/>
    <p:sldId id="281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13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6" autoAdjust="0"/>
    <p:restoredTop sz="94660"/>
  </p:normalViewPr>
  <p:slideViewPr>
    <p:cSldViewPr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45844B-063F-4442-B1CE-B5647C2F3CD2}" type="datetimeFigureOut">
              <a:rPr lang="ru-RU" smtClean="0"/>
              <a:t>29.01.2021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488C48-0D14-409A-BC86-6BCD9A3AED85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093132"/>
            <a:ext cx="3168352" cy="2736304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5100" dirty="0" smtClean="0">
                <a:solidFill>
                  <a:schemeClr val="tx1"/>
                </a:solidFill>
              </a:rPr>
              <a:t>Работу выполнила</a:t>
            </a:r>
            <a:br>
              <a:rPr lang="ru-RU" sz="5100" dirty="0" smtClean="0">
                <a:solidFill>
                  <a:schemeClr val="tx1"/>
                </a:solidFill>
              </a:rPr>
            </a:br>
            <a:r>
              <a:rPr lang="ru-RU" sz="5100" dirty="0" smtClean="0">
                <a:solidFill>
                  <a:schemeClr val="tx1"/>
                </a:solidFill>
              </a:rPr>
              <a:t>ученица </a:t>
            </a:r>
            <a:r>
              <a:rPr lang="ru-RU" sz="5100" dirty="0">
                <a:solidFill>
                  <a:schemeClr val="tx1"/>
                </a:solidFill>
              </a:rPr>
              <a:t>8</a:t>
            </a:r>
            <a:r>
              <a:rPr lang="ru-RU" sz="5100" dirty="0" smtClean="0">
                <a:solidFill>
                  <a:schemeClr val="tx1"/>
                </a:solidFill>
              </a:rPr>
              <a:t>Б </a:t>
            </a:r>
            <a:r>
              <a:rPr lang="ru-RU" sz="5100" dirty="0" smtClean="0">
                <a:solidFill>
                  <a:schemeClr val="tx1"/>
                </a:solidFill>
              </a:rPr>
              <a:t>класса</a:t>
            </a:r>
            <a:br>
              <a:rPr lang="ru-RU" sz="5100" dirty="0" smtClean="0">
                <a:solidFill>
                  <a:schemeClr val="tx1"/>
                </a:solidFill>
              </a:rPr>
            </a:br>
            <a:r>
              <a:rPr lang="ru-RU" sz="5100" dirty="0" smtClean="0">
                <a:solidFill>
                  <a:schemeClr val="tx1"/>
                </a:solidFill>
              </a:rPr>
              <a:t>КОГОАУ СОШ г.Лузы</a:t>
            </a:r>
            <a:br>
              <a:rPr lang="ru-RU" sz="5100" dirty="0" smtClean="0">
                <a:solidFill>
                  <a:schemeClr val="tx1"/>
                </a:solidFill>
              </a:rPr>
            </a:br>
            <a:r>
              <a:rPr lang="ru-RU" sz="5100" dirty="0" smtClean="0">
                <a:solidFill>
                  <a:schemeClr val="tx1"/>
                </a:solidFill>
              </a:rPr>
              <a:t>Бузунова Анастасия</a:t>
            </a:r>
            <a:r>
              <a:rPr lang="ru-RU" sz="5100" dirty="0" smtClean="0">
                <a:solidFill>
                  <a:schemeClr val="tx1"/>
                </a:solidFill>
              </a:rPr>
              <a:t/>
            </a:r>
            <a:br>
              <a:rPr lang="ru-RU" sz="5100" dirty="0" smtClean="0">
                <a:solidFill>
                  <a:schemeClr val="tx1"/>
                </a:solidFill>
              </a:rPr>
            </a:br>
            <a:r>
              <a:rPr lang="ru-RU" sz="5100" dirty="0" smtClean="0">
                <a:solidFill>
                  <a:schemeClr val="tx1"/>
                </a:solidFill>
              </a:rPr>
              <a:t>Руководитель проекта:</a:t>
            </a:r>
            <a:br>
              <a:rPr lang="ru-RU" sz="5100" dirty="0" smtClean="0">
                <a:solidFill>
                  <a:schemeClr val="tx1"/>
                </a:solidFill>
              </a:rPr>
            </a:br>
            <a:r>
              <a:rPr lang="ru-RU" sz="5100" dirty="0" smtClean="0">
                <a:solidFill>
                  <a:schemeClr val="tx1"/>
                </a:solidFill>
              </a:rPr>
              <a:t>Нечаева Ольга Анатольевна.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Профессия швея</a:t>
            </a:r>
            <a:endParaRPr lang="ru-RU" sz="96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299">
            <a:off x="-74550" y="837918"/>
            <a:ext cx="1683548" cy="164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905">
            <a:off x="7526102" y="1613051"/>
            <a:ext cx="1344166" cy="211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116430"/>
            <a:ext cx="4968552" cy="331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2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9847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Условия работы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980728"/>
            <a:ext cx="8712968" cy="56886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Норма часов работы швеи составляет от 35 до 42 часов в неделю.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    Предоставляется </a:t>
            </a:r>
            <a:r>
              <a:rPr lang="ru-RU" sz="2400" dirty="0">
                <a:solidFill>
                  <a:schemeClr val="tx1"/>
                </a:solidFill>
              </a:rPr>
              <a:t>ежегодный оплачиваемый отпуск в </a:t>
            </a:r>
            <a:r>
              <a:rPr lang="ru-RU" sz="2400" dirty="0" smtClean="0">
                <a:solidFill>
                  <a:schemeClr val="tx1"/>
                </a:solidFill>
              </a:rPr>
              <a:t>любое время (28 календарных дней).</a:t>
            </a:r>
          </a:p>
          <a:p>
            <a:pPr marL="45720" indent="0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699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699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" y="3284985"/>
            <a:ext cx="4828774" cy="2704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08920"/>
            <a:ext cx="4015333" cy="4015333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0" y="41499"/>
            <a:ext cx="10112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091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6912768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Оплата труда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24744"/>
            <a:ext cx="8712968" cy="5544616"/>
          </a:xfrm>
        </p:spPr>
        <p:txBody>
          <a:bodyPr/>
          <a:lstStyle/>
          <a:p>
            <a:pPr marL="4572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Зарплата швеи в 2015 году: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    </a:t>
            </a: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предложениях работодателей:</a:t>
            </a:r>
          </a:p>
          <a:p>
            <a:pPr marL="45720" indent="0">
              <a:buNone/>
            </a:pPr>
            <a:r>
              <a:rPr lang="ru-RU" sz="2400" u="sng" dirty="0">
                <a:solidFill>
                  <a:schemeClr val="tx1"/>
                </a:solidFill>
              </a:rPr>
              <a:t>Средний размер зарплаты швеи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r>
              <a:rPr lang="ru-RU" sz="2400" dirty="0">
                <a:solidFill>
                  <a:schemeClr val="accent2"/>
                </a:solidFill>
              </a:rPr>
              <a:t>29000 руб.</a:t>
            </a:r>
          </a:p>
          <a:p>
            <a:pPr marL="45720" indent="0">
              <a:buNone/>
            </a:pPr>
            <a:r>
              <a:rPr lang="ru-RU" sz="2400" u="sng" dirty="0">
                <a:solidFill>
                  <a:schemeClr val="tx1"/>
                </a:solidFill>
              </a:rPr>
              <a:t>Максимальная зарплата швеи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r>
              <a:rPr lang="ru-RU" sz="2400" dirty="0">
                <a:solidFill>
                  <a:schemeClr val="accent2"/>
                </a:solidFill>
              </a:rPr>
              <a:t>60000 руб.</a:t>
            </a:r>
          </a:p>
          <a:p>
            <a:pPr marL="45720" indent="0">
              <a:buNone/>
            </a:pPr>
            <a:r>
              <a:rPr lang="ru-RU" sz="2400" u="sng" dirty="0">
                <a:solidFill>
                  <a:schemeClr val="tx1"/>
                </a:solidFill>
              </a:rPr>
              <a:t>Минимальная зарплата швеи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r>
              <a:rPr lang="ru-RU" sz="2400" dirty="0">
                <a:solidFill>
                  <a:schemeClr val="accent2"/>
                </a:solidFill>
              </a:rPr>
              <a:t>10000 руб.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В </a:t>
            </a:r>
            <a:r>
              <a:rPr lang="ru-RU" sz="2400" dirty="0">
                <a:solidFill>
                  <a:schemeClr val="tx1"/>
                </a:solidFill>
              </a:rPr>
              <a:t>резюме соискателей:</a:t>
            </a:r>
          </a:p>
          <a:p>
            <a:pPr marL="45720" indent="0">
              <a:buNone/>
            </a:pPr>
            <a:r>
              <a:rPr lang="ru-RU" sz="2400" u="sng" dirty="0">
                <a:solidFill>
                  <a:schemeClr val="tx1"/>
                </a:solidFill>
              </a:rPr>
              <a:t>Средний размер зарплаты швеи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dirty="0">
                <a:solidFill>
                  <a:schemeClr val="accent2"/>
                </a:solidFill>
              </a:rPr>
              <a:t>26000 руб</a:t>
            </a:r>
            <a:r>
              <a:rPr lang="ru-RU" dirty="0" smtClean="0">
                <a:solidFill>
                  <a:schemeClr val="accent2"/>
                </a:solidFill>
              </a:rPr>
              <a:t>.</a:t>
            </a:r>
          </a:p>
          <a:p>
            <a:pPr marL="45720" indent="0" algn="ctr">
              <a:buNone/>
            </a:pPr>
            <a:r>
              <a:rPr lang="ru-RU" sz="2500" b="1" i="1" u="w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Уровень </a:t>
            </a:r>
            <a:r>
              <a:rPr lang="ru-RU" sz="2500" b="1" i="1" u="w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оплаты работы швеи напрямую зависит от таких факторов, как тип создаваемых изделий, качество и скорость выполнения работы, уровень профессионализма, тип и репутация предприятия, где работает </a:t>
            </a:r>
            <a:r>
              <a:rPr lang="ru-RU" sz="2500" b="1" i="1" u="w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специалист</a:t>
            </a:r>
            <a:r>
              <a:rPr lang="ru-RU" sz="2500" b="1" i="1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.</a:t>
            </a:r>
            <a:endParaRPr lang="ru-RU" sz="2500" b="1" i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60087"/>
            <a:ext cx="4699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699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60" y="863651"/>
            <a:ext cx="2649540" cy="3285430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1" y="174947"/>
            <a:ext cx="10112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238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591"/>
            <a:ext cx="8712968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Востребованность профессии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556792"/>
            <a:ext cx="8784976" cy="518457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настоящее время профессия швеи одна из самых востребованных на рынке труда. Несмотря на то, что вузы выпускают большое количество специалистов в этой области, многим компаниям и на многих предприятиях требуются квалифицированные </a:t>
            </a:r>
            <a:r>
              <a:rPr lang="ru-RU" sz="2400" dirty="0" smtClean="0">
                <a:solidFill>
                  <a:schemeClr val="tx1"/>
                </a:solidFill>
              </a:rPr>
              <a:t>швеи. Карьерный </a:t>
            </a:r>
            <a:r>
              <a:rPr lang="ru-RU" sz="2400" dirty="0">
                <a:solidFill>
                  <a:schemeClr val="tx1"/>
                </a:solidFill>
              </a:rPr>
              <a:t>рост специалиста связан с повышением профессионального разряда. </a:t>
            </a:r>
          </a:p>
          <a:p>
            <a:pPr marL="4572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45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933056"/>
            <a:ext cx="3672407" cy="2750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98" y="4221088"/>
            <a:ext cx="4397730" cy="2462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706" y="260648"/>
            <a:ext cx="1810294" cy="135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69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920880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Перспективы профессии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24744"/>
            <a:ext cx="8640960" cy="554461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dirty="0">
                <a:solidFill>
                  <a:schemeClr val="tx1"/>
                </a:solidFill>
              </a:rPr>
              <a:t>Карьерный рост швеи складывается в зависимости от профессионального разряда, а также специфики деятельности и уровня спроса на выпускаемый </a:t>
            </a:r>
            <a:r>
              <a:rPr lang="ru-RU" sz="2400" dirty="0" smtClean="0">
                <a:solidFill>
                  <a:schemeClr val="tx1"/>
                </a:solidFill>
              </a:rPr>
              <a:t>продукт. С </a:t>
            </a:r>
            <a:r>
              <a:rPr lang="ru-RU" sz="2400" dirty="0">
                <a:solidFill>
                  <a:schemeClr val="tx1"/>
                </a:solidFill>
              </a:rPr>
              <a:t>получением высшего профессионального образования возможно повышение в должности до инженера-технолога швейного производства</a:t>
            </a:r>
            <a:r>
              <a:rPr lang="ru-RU" sz="2400" dirty="0" smtClean="0"/>
              <a:t>.</a:t>
            </a:r>
          </a:p>
          <a:p>
            <a:pPr marL="45720" indent="0" algn="ctr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47275"/>
            <a:ext cx="5952903" cy="32505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00" y="260648"/>
            <a:ext cx="1157491" cy="115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1072105" cy="14685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02" y="3068904"/>
            <a:ext cx="1527798" cy="2003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38687"/>
            <a:ext cx="1302800" cy="19577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92" y="5093527"/>
            <a:ext cx="1217406" cy="16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3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2404"/>
            <a:ext cx="8496944" cy="138037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  <a:t>Плюсы и минусы профессии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швея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484784"/>
            <a:ext cx="8640960" cy="5256584"/>
          </a:xfrm>
        </p:spPr>
        <p:txBody>
          <a:bodyPr/>
          <a:lstStyle/>
          <a:p>
            <a:pPr marL="45720" indent="0">
              <a:buNone/>
            </a:pPr>
            <a:r>
              <a:rPr lang="ru-RU" sz="3600" dirty="0">
                <a:solidFill>
                  <a:schemeClr val="accent2"/>
                </a:solidFill>
              </a:rPr>
              <a:t>Преимущества</a:t>
            </a:r>
            <a:r>
              <a:rPr lang="ru-RU" dirty="0">
                <a:solidFill>
                  <a:schemeClr val="accent2"/>
                </a:solidFill>
              </a:rPr>
              <a:t>: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    доступность </a:t>
            </a:r>
            <a:r>
              <a:rPr lang="ru-RU" sz="2800" dirty="0">
                <a:solidFill>
                  <a:schemeClr val="tx1"/>
                </a:solidFill>
              </a:rPr>
              <a:t>обучения;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    возможность </a:t>
            </a:r>
            <a:r>
              <a:rPr lang="ru-RU" sz="2800" dirty="0">
                <a:solidFill>
                  <a:schemeClr val="tx1"/>
                </a:solidFill>
              </a:rPr>
              <a:t>подработки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r>
              <a:rPr lang="ru-RU" sz="3600" dirty="0">
                <a:solidFill>
                  <a:schemeClr val="accent2"/>
                </a:solidFill>
              </a:rPr>
              <a:t>Недостатки: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    монотонность </a:t>
            </a:r>
            <a:r>
              <a:rPr lang="ru-RU" sz="2800" dirty="0">
                <a:solidFill>
                  <a:schemeClr val="tx1"/>
                </a:solidFill>
              </a:rPr>
              <a:t>работы;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    шум </a:t>
            </a:r>
            <a:r>
              <a:rPr lang="ru-RU" sz="2800" dirty="0">
                <a:solidFill>
                  <a:schemeClr val="tx1"/>
                </a:solidFill>
              </a:rPr>
              <a:t>в цеху;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    относительно </a:t>
            </a:r>
            <a:r>
              <a:rPr lang="ru-RU" sz="2800" dirty="0">
                <a:solidFill>
                  <a:schemeClr val="tx1"/>
                </a:solidFill>
              </a:rPr>
              <a:t>мало общения с людьми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09876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2" y="5157192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63064"/>
            <a:ext cx="3894559" cy="3563107"/>
          </a:xfrm>
          <a:prstGeom prst="rect">
            <a:avLst/>
          </a:prstGeom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988">
            <a:off x="58488" y="754343"/>
            <a:ext cx="941661" cy="93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" y="5571529"/>
            <a:ext cx="2031504" cy="1250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574141"/>
            <a:ext cx="1665536" cy="12475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27" y="5505961"/>
            <a:ext cx="1926778" cy="1265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40743"/>
            <a:ext cx="1935088" cy="12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69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920880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Известные модельеры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44008" y="908720"/>
            <a:ext cx="4320480" cy="594928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Валентин Юдашкин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род. 14 октября 1963) — советский и российский художник-модельер. Народный художник России (2005). Торговая марка Yudashkin Jeans (Юдашкин Джинс) — линия одежды в стиле casual, выпускаемая российским Домом моды. Свою первую коллекцию дизайнер создал в 1987 году. Настоящий успех к Юдашкину пришёл с коллекцией «Фаберже» (1991г.), которая была продемонстрирована в Париже в рамках Недели высокой моды. После показа этой коллекции дизайнер получил широкую известность не только в России, но и в мире. С особенным восторгом публика восприняла платья а'ля яйца Фаберже. Одно из этих платьев позже было передано в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Лувр.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" indent="0">
              <a:buNone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6" y="1052736"/>
            <a:ext cx="4237187" cy="564958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7" y="0"/>
            <a:ext cx="901824" cy="89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857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0" y="188640"/>
            <a:ext cx="4392489" cy="6552728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Коко Шанель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100" b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французский </a:t>
            </a:r>
            <a:r>
              <a:rPr lang="ru-RU" sz="21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модельер, основавшая модный дом Chanel и оказавшая колоссальное влияние на моду XX века. Она принесла в женскую моду приталенный жакет и маленькое чёрное платье. Также известна своими фирменными аксессуарами и парфюмерной продукцией. Для стиля Шанель, способствовавшего модернизации женской моды, свойственно заимствование многих элементов традиционного мужского гардероба и следование принципу роскошной </a:t>
            </a:r>
            <a:r>
              <a:rPr lang="ru-RU" sz="2100" b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простоты.</a:t>
            </a:r>
            <a:endParaRPr lang="ru-RU" sz="2100" b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" y="332656"/>
            <a:ext cx="4505176" cy="6138441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11" y="16344"/>
            <a:ext cx="825089" cy="8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350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7504" y="188640"/>
            <a:ext cx="8784976" cy="65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77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807" t="8289" r="8932" b="8825"/>
          <a:stretch/>
        </p:blipFill>
        <p:spPr>
          <a:xfrm>
            <a:off x="179512" y="188640"/>
            <a:ext cx="3029737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776" t="11151" r="14563" b="11943"/>
          <a:stretch/>
        </p:blipFill>
        <p:spPr>
          <a:xfrm>
            <a:off x="3069378" y="476672"/>
            <a:ext cx="3007834" cy="2336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350" t="11151" r="18227" b="9050"/>
          <a:stretch/>
        </p:blipFill>
        <p:spPr>
          <a:xfrm>
            <a:off x="6054959" y="836712"/>
            <a:ext cx="2956875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0631" t="112" r="9044" b="13265"/>
          <a:stretch/>
        </p:blipFill>
        <p:spPr>
          <a:xfrm>
            <a:off x="5096890" y="3691502"/>
            <a:ext cx="3914944" cy="3166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9050" t="4850" r="8263" b="14912"/>
          <a:stretch/>
        </p:blipFill>
        <p:spPr>
          <a:xfrm>
            <a:off x="530764" y="2852936"/>
            <a:ext cx="3143271" cy="21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32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80920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Где получить образование?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96752"/>
            <a:ext cx="3816424" cy="5472608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Новосибирский техникум легкой промышленности и сервиса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Адрес</a:t>
            </a:r>
            <a:r>
              <a:rPr lang="ru-RU" sz="2800" dirty="0">
                <a:solidFill>
                  <a:schemeClr val="tx1"/>
                </a:solidFill>
              </a:rPr>
              <a:t>: 630106,  Новосибирск, ул. Зорге,12  Телефон: (8-383) 342-23-92, 342-16-47, 342-16-69 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E-mail: ntlpis@mail.ru   Сайт: www.ntlp.ru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80728"/>
            <a:ext cx="4739046" cy="3153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933056"/>
            <a:ext cx="3965099" cy="282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3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92080" y="1808820"/>
            <a:ext cx="3765728" cy="4536504"/>
          </a:xfrm>
        </p:spPr>
        <p:txBody>
          <a:bodyPr/>
          <a:lstStyle/>
          <a:p>
            <a:pPr marL="0" indent="0">
              <a:buNone/>
            </a:pPr>
            <a:r>
              <a:rPr lang="ru-RU" sz="3200" i="1" dirty="0">
                <a:solidFill>
                  <a:schemeClr val="accent1">
                    <a:lumMod val="75000"/>
                  </a:schemeClr>
                </a:solidFill>
                <a:effectLst/>
              </a:rPr>
              <a:t>Швея одевает нас и летом, и зимой, и осенью, и весной, даря нам красивые платья и сарафаны, юбки и блузки, пальто и </a:t>
            </a: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куртки.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51521" y="188640"/>
            <a:ext cx="8640960" cy="6553473"/>
          </a:xfrm>
        </p:spPr>
        <p:txBody>
          <a:bodyPr/>
          <a:lstStyle/>
          <a:p>
            <a:pPr marL="45720" indent="0"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Швея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специалист по пошиву изделий из различных материалов</a:t>
            </a:r>
            <a:r>
              <a:rPr lang="ru-RU" sz="3200" dirty="0" smtClean="0"/>
              <a:t>.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>
              <a:effectLst/>
            </a:endParaRPr>
          </a:p>
        </p:txBody>
      </p:sp>
      <p:sp>
        <p:nvSpPr>
          <p:cNvPr id="9" name="Дуга 8"/>
          <p:cNvSpPr/>
          <p:nvPr/>
        </p:nvSpPr>
        <p:spPr>
          <a:xfrm flipV="1">
            <a:off x="3108190" y="6170587"/>
            <a:ext cx="387977" cy="16995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47" y="1988840"/>
            <a:ext cx="5080877" cy="43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  <a:effectLst/>
              </a:rPr>
              <a:t>Кировский технологический 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>колледж</a:t>
            </a:r>
            <a:endParaRPr lang="ru-RU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908720"/>
            <a:ext cx="8640960" cy="2448272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sz="3800" dirty="0">
                <a:solidFill>
                  <a:schemeClr val="tx1"/>
                </a:solidFill>
              </a:rPr>
              <a:t>610021, г. Киров, ул. Воровского, </a:t>
            </a:r>
            <a:r>
              <a:rPr lang="ru-RU" sz="3800" dirty="0" smtClean="0">
                <a:solidFill>
                  <a:schemeClr val="tx1"/>
                </a:solidFill>
              </a:rPr>
              <a:t>86</a:t>
            </a:r>
            <a:endParaRPr lang="ru-RU" sz="3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3800" dirty="0" err="1">
                <a:solidFill>
                  <a:schemeClr val="tx1"/>
                </a:solidFill>
              </a:rPr>
              <a:t>Web</a:t>
            </a:r>
            <a:r>
              <a:rPr lang="ru-RU" sz="3800" dirty="0">
                <a:solidFill>
                  <a:schemeClr val="tx1"/>
                </a:solidFill>
              </a:rPr>
              <a:t>: </a:t>
            </a:r>
            <a:r>
              <a:rPr lang="ru-RU" sz="3800" dirty="0" smtClean="0">
                <a:solidFill>
                  <a:schemeClr val="tx1"/>
                </a:solidFill>
              </a:rPr>
              <a:t>www.ktc-kirov.ru</a:t>
            </a:r>
            <a:endParaRPr lang="ru-RU" sz="3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3800" dirty="0">
                <a:solidFill>
                  <a:schemeClr val="tx1"/>
                </a:solidFill>
              </a:rPr>
              <a:t>E-</a:t>
            </a:r>
            <a:r>
              <a:rPr lang="ru-RU" sz="3800" dirty="0" err="1">
                <a:solidFill>
                  <a:schemeClr val="tx1"/>
                </a:solidFill>
              </a:rPr>
              <a:t>mail</a:t>
            </a:r>
            <a:r>
              <a:rPr lang="ru-RU" sz="3800" dirty="0">
                <a:solidFill>
                  <a:schemeClr val="tx1"/>
                </a:solidFill>
              </a:rPr>
              <a:t>: ktc_ktc@mail.ru </a:t>
            </a:r>
          </a:p>
          <a:p>
            <a:pPr marL="45720" indent="0">
              <a:buNone/>
            </a:pPr>
            <a:r>
              <a:rPr lang="ru-RU" sz="3800" dirty="0">
                <a:solidFill>
                  <a:schemeClr val="tx1"/>
                </a:solidFill>
              </a:rPr>
              <a:t>Директор: 8 (8332) </a:t>
            </a:r>
            <a:r>
              <a:rPr lang="ru-RU" sz="3800" dirty="0" smtClean="0">
                <a:solidFill>
                  <a:schemeClr val="tx1"/>
                </a:solidFill>
              </a:rPr>
              <a:t>62-91-69</a:t>
            </a:r>
            <a:endParaRPr lang="ru-RU" sz="3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5" y="3068960"/>
            <a:ext cx="8729262" cy="35873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79226"/>
            <a:ext cx="1296144" cy="128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849593"/>
            <a:ext cx="1792101" cy="21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58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590"/>
            <a:ext cx="8712968" cy="179023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  <a:effectLst/>
              </a:rPr>
              <a:t>Санкт-Петербургский государственный университет технологии и 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>дизайна</a:t>
            </a:r>
            <a:endParaRPr lang="ru-RU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322505" y="2565324"/>
            <a:ext cx="2592288" cy="33843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Россия, 191186, Санкт-Петербург, ул. </a:t>
            </a:r>
            <a:r>
              <a:rPr lang="ru-RU" sz="3200" dirty="0" smtClean="0">
                <a:solidFill>
                  <a:schemeClr val="tx1"/>
                </a:solidFill>
              </a:rPr>
              <a:t>Большая </a:t>
            </a:r>
            <a:r>
              <a:rPr lang="ru-RU" sz="3200" dirty="0">
                <a:solidFill>
                  <a:schemeClr val="tx1"/>
                </a:solidFill>
              </a:rPr>
              <a:t>Морская, </a:t>
            </a:r>
            <a:r>
              <a:rPr lang="ru-RU" sz="3200" dirty="0" smtClean="0">
                <a:solidFill>
                  <a:schemeClr val="tx1"/>
                </a:solidFill>
              </a:rPr>
              <a:t>18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99250"/>
            <a:ext cx="6120680" cy="459051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43165"/>
            <a:ext cx="1527104" cy="15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" y="0"/>
            <a:ext cx="1045369" cy="164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165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9694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chemeClr val="tx1"/>
                </a:solidFill>
                <a:effectLst/>
              </a:rPr>
              <a:t>Камский институт искусств и </a:t>
            </a:r>
            <a:r>
              <a:rPr lang="ru-RU" sz="4400" dirty="0" smtClean="0">
                <a:solidFill>
                  <a:schemeClr val="tx1"/>
                </a:solidFill>
                <a:effectLst/>
              </a:rPr>
              <a:t>дизайна</a:t>
            </a:r>
            <a:endParaRPr lang="ru-RU" sz="44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9542"/>
            <a:ext cx="5111065" cy="4813210"/>
          </a:xfrm>
        </p:spPr>
      </p:pic>
      <p:sp>
        <p:nvSpPr>
          <p:cNvPr id="5" name="Прямоугольник 4"/>
          <p:cNvSpPr/>
          <p:nvPr/>
        </p:nvSpPr>
        <p:spPr>
          <a:xfrm>
            <a:off x="5506406" y="2492896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пр. </a:t>
            </a:r>
            <a:r>
              <a:rPr lang="ru-RU" sz="3200" dirty="0" err="1"/>
              <a:t>Чулман</a:t>
            </a:r>
            <a:r>
              <a:rPr lang="ru-RU" sz="3200" dirty="0"/>
              <a:t>, 112, Набережные Челны, </a:t>
            </a:r>
            <a:r>
              <a:rPr lang="ru-RU" sz="3200" dirty="0" err="1"/>
              <a:t>Респ</a:t>
            </a:r>
            <a:r>
              <a:rPr lang="ru-RU" sz="3200" dirty="0"/>
              <a:t>. Татарстан, 423826</a:t>
            </a:r>
          </a:p>
          <a:p>
            <a:r>
              <a:rPr lang="ru-RU" sz="3200" dirty="0"/>
              <a:t>8 (855) 232-98-20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711" y="919944"/>
            <a:ext cx="15303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554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84976" cy="6552728"/>
          </a:xfrm>
        </p:spPr>
        <p:txBody>
          <a:bodyPr/>
          <a:lstStyle/>
          <a:p>
            <a:pPr marL="45720" indent="0" algn="ctr">
              <a:buNone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endParaRPr lang="ru-RU" sz="2400" b="1" i="1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r>
              <a:rPr lang="ru-RU" sz="2400" b="1" i="1" dirty="0" smtClean="0">
                <a:solidFill>
                  <a:schemeClr val="tx1"/>
                </a:solidFill>
              </a:rPr>
              <a:t>Русская </a:t>
            </a:r>
            <a:r>
              <a:rPr lang="ru-RU" sz="2400" b="1" i="1" dirty="0">
                <a:solidFill>
                  <a:schemeClr val="tx1"/>
                </a:solidFill>
              </a:rPr>
              <a:t>пословица "Встречают по одежке, а провожают по уму" является неопровержимым доказательством того, что одежда имеет большое значение не только для защиты тела человека от холода и посторонних взглядов, но для формирования общественного мнения. Именно поэтому мы так много времени проводим в магазинах, выбирая не столько качественную, сколько красивую одежду, за которую каждый из нас должен сказать большое спасибо представительницам </a:t>
            </a:r>
            <a:r>
              <a:rPr lang="ru-RU" sz="3600" b="1" i="1" dirty="0">
                <a:solidFill>
                  <a:schemeClr val="accent2"/>
                </a:solidFill>
              </a:rPr>
              <a:t>профессии швеи.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5662"/>
            <a:ext cx="2552382" cy="2052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7" y="198697"/>
            <a:ext cx="1439873" cy="2161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3751"/>
            <a:ext cx="1503205" cy="2264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73" y="330043"/>
            <a:ext cx="2484687" cy="20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68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3661" y="148330"/>
            <a:ext cx="8568952" cy="6480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i="1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  <a:endParaRPr lang="ru-RU" sz="5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246776"/>
            <a:ext cx="4380511" cy="25031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99" y="980728"/>
            <a:ext cx="4376617" cy="2919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9505"/>
          <a:stretch/>
        </p:blipFill>
        <p:spPr>
          <a:xfrm>
            <a:off x="4755253" y="1045514"/>
            <a:ext cx="4211960" cy="285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2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504" y="1052736"/>
            <a:ext cx="8882601" cy="5338561"/>
          </a:xfrm>
        </p:spPr>
        <p:txBody>
          <a:bodyPr/>
          <a:lstStyle/>
          <a:p>
            <a:pPr marL="182880" indent="0">
              <a:buNone/>
            </a:pPr>
            <a:r>
              <a:rPr lang="ru-RU" sz="2300" b="0" i="1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В давние времена, когда первобытные люди носили одежды из звериных шкур, они научились сшивать их с помощью воловьих </a:t>
            </a:r>
            <a:r>
              <a:rPr lang="ru-RU" sz="2300" b="0" i="1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жил. Много </a:t>
            </a:r>
            <a:r>
              <a:rPr lang="ru-RU" sz="2300" b="0" i="1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позже появились стальная игла и льняная </a:t>
            </a:r>
            <a:r>
              <a:rPr lang="ru-RU" sz="2300" b="0" i="1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нитка. С </a:t>
            </a:r>
            <a:r>
              <a:rPr lang="ru-RU" sz="2300" b="0" i="1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их помощью мастера сшивали куски кожи, меха, </a:t>
            </a:r>
            <a:r>
              <a:rPr lang="ru-RU" sz="2300" b="0" i="1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ткани. В </a:t>
            </a:r>
            <a:r>
              <a:rPr lang="ru-RU" sz="2300" b="0" i="1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XVIII - XIX веках появились первые швейные машины. Сначала они выполняли только самые простые операции по сшиванию краев ткани, но постепенно механики вносили в устройство швейных машин все новые и новые </a:t>
            </a:r>
            <a:r>
              <a:rPr lang="ru-RU" sz="2300" b="0" i="1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усовершенствования. И </a:t>
            </a:r>
            <a:r>
              <a:rPr lang="ru-RU" sz="2300" b="0" i="1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вот с помощью швейной машины стало возможно не только шить, но и вышивать, обметывать петли, простегивать подкладку и даже пришивать пуговицы</a:t>
            </a:r>
            <a:r>
              <a:rPr lang="ru-RU" sz="2300" i="1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</a:rPr>
              <a:t>.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208227"/>
            <a:ext cx="8352928" cy="88211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История профессии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99392"/>
            <a:ext cx="129857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64" y="5075073"/>
            <a:ext cx="1397293" cy="1772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60764"/>
            <a:ext cx="1659007" cy="1474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338073"/>
            <a:ext cx="1240730" cy="1511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470441"/>
            <a:ext cx="2188700" cy="1364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20" y="5005177"/>
            <a:ext cx="1528564" cy="10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2493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Общее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  <a:t>описание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>
                <a:reflection blurRad="6350" endPos="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980728"/>
            <a:ext cx="5328592" cy="5544616"/>
          </a:xfrm>
        </p:spPr>
        <p:txBody>
          <a:bodyPr/>
          <a:lstStyle/>
          <a:p>
            <a:pPr marL="45720" indent="0">
              <a:buNone/>
            </a:pPr>
            <a:r>
              <a:rPr lang="ru-RU" i="1" dirty="0">
                <a:solidFill>
                  <a:schemeClr val="tx1"/>
                </a:solidFill>
              </a:rPr>
              <a:t>Работа швеи заключается в пошиве и ремонте изделий из различных материалов вручную (при помощи иглы, ножниц, булавок) или на разнообразных машинах (обработка швов, соединение деталей). В профессиональных руках этого специалиста ткани, пуговицы, рюши, змейки, воланы при помощи лекал, ниток и швейной машинки превращаются в произведения искусства: блузки, платья, брюки, юбки и т.д., которые помогают скрыть все недостатки фигуры и подчеркнуть ее лучшие стороны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4" y="908720"/>
            <a:ext cx="3799916" cy="56886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87653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Знания,навыки и умения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980728"/>
            <a:ext cx="8496944" cy="57606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Швея </a:t>
            </a:r>
            <a:r>
              <a:rPr lang="ru-RU" sz="3200" b="1" dirty="0">
                <a:solidFill>
                  <a:schemeClr val="tx1"/>
                </a:solidFill>
              </a:rPr>
              <a:t>должна знать: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виды </a:t>
            </a:r>
            <a:r>
              <a:rPr lang="ru-RU" sz="2400" dirty="0">
                <a:solidFill>
                  <a:schemeClr val="tx1"/>
                </a:solidFill>
              </a:rPr>
              <a:t>и типы тканей;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варианты </a:t>
            </a:r>
            <a:r>
              <a:rPr lang="ru-RU" sz="2400" dirty="0">
                <a:solidFill>
                  <a:schemeClr val="tx1"/>
                </a:solidFill>
              </a:rPr>
              <a:t>применения различных швов;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как </a:t>
            </a:r>
            <a:r>
              <a:rPr lang="ru-RU" sz="2400" dirty="0">
                <a:solidFill>
                  <a:schemeClr val="tx1"/>
                </a:solidFill>
              </a:rPr>
              <a:t>работать с различными видами швейных машин;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владеть </a:t>
            </a:r>
            <a:r>
              <a:rPr lang="ru-RU" sz="2400" dirty="0">
                <a:solidFill>
                  <a:schemeClr val="tx1"/>
                </a:solidFill>
              </a:rPr>
              <a:t>приёмами конструирования одежды;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как </a:t>
            </a:r>
            <a:r>
              <a:rPr lang="ru-RU" sz="2400" dirty="0">
                <a:solidFill>
                  <a:schemeClr val="tx1"/>
                </a:solidFill>
              </a:rPr>
              <a:t>ухаживать за швейным оборудованием;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правила </a:t>
            </a:r>
            <a:r>
              <a:rPr lang="ru-RU" sz="2400" dirty="0">
                <a:solidFill>
                  <a:schemeClr val="tx1"/>
                </a:solidFill>
              </a:rPr>
              <a:t>хранения швейных принадлежностей.</a:t>
            </a:r>
          </a:p>
          <a:p>
            <a:pPr marL="45720" indent="0">
              <a:buNone/>
            </a:pPr>
            <a:endParaRPr lang="ru-RU" sz="24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01182" y="1663411"/>
            <a:ext cx="436863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2" y="2585370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0" y="3017044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95" y="3478117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2" y="4005064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0" y="2171032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19401"/>
            <a:ext cx="1881444" cy="2343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1" y="4455268"/>
            <a:ext cx="3103612" cy="2398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55268"/>
            <a:ext cx="2902842" cy="2248619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90" y="942115"/>
            <a:ext cx="1442591" cy="144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5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3690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  <a:effectLst/>
              </a:rPr>
              <a:t>Знания,навыки и умения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568952" cy="5616624"/>
          </a:xfrm>
        </p:spPr>
        <p:txBody>
          <a:bodyPr/>
          <a:lstStyle/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Профессия </a:t>
            </a:r>
            <a:r>
              <a:rPr lang="ru-RU" sz="2800" b="1" dirty="0">
                <a:solidFill>
                  <a:schemeClr val="tx1"/>
                </a:solidFill>
              </a:rPr>
              <a:t>швеи подразумевает овладения различными навыками, в том числе</a:t>
            </a:r>
            <a:r>
              <a:rPr lang="ru-RU" b="1" dirty="0">
                <a:solidFill>
                  <a:schemeClr val="tx1"/>
                </a:solidFill>
              </a:rPr>
              <a:t>: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   </a:t>
            </a:r>
            <a:r>
              <a:rPr lang="ru-RU" sz="2400" dirty="0" smtClean="0">
                <a:solidFill>
                  <a:schemeClr val="tx1"/>
                </a:solidFill>
              </a:rPr>
              <a:t>подбирать </a:t>
            </a:r>
            <a:r>
              <a:rPr lang="ru-RU" sz="2400" dirty="0">
                <a:solidFill>
                  <a:schemeClr val="tx1"/>
                </a:solidFill>
              </a:rPr>
              <a:t>номера нитей и игл;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регулировать </a:t>
            </a:r>
            <a:r>
              <a:rPr lang="ru-RU" sz="2400" dirty="0">
                <a:solidFill>
                  <a:schemeClr val="tx1"/>
                </a:solidFill>
              </a:rPr>
              <a:t>процесс натяжения нити в машинке;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осуществлять </a:t>
            </a:r>
            <a:r>
              <a:rPr lang="ru-RU" sz="2400" dirty="0">
                <a:solidFill>
                  <a:schemeClr val="tx1"/>
                </a:solidFill>
              </a:rPr>
              <a:t>регулировку скорости работы машинки;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устранять </a:t>
            </a:r>
            <a:r>
              <a:rPr lang="ru-RU" sz="2400" dirty="0">
                <a:solidFill>
                  <a:schemeClr val="tx1"/>
                </a:solidFill>
              </a:rPr>
              <a:t>мелкие неполадки в работе машины;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пользоваться </a:t>
            </a:r>
            <a:r>
              <a:rPr lang="ru-RU" sz="2400" dirty="0">
                <a:solidFill>
                  <a:schemeClr val="tx1"/>
                </a:solidFill>
              </a:rPr>
              <a:t>как ручной, так и ножной машинкой, а также </a:t>
            </a:r>
            <a:r>
              <a:rPr lang="ru-RU" sz="2400" dirty="0" smtClean="0">
                <a:solidFill>
                  <a:schemeClr val="tx1"/>
                </a:solidFill>
              </a:rPr>
              <a:t> автоматическим </a:t>
            </a:r>
            <a:r>
              <a:rPr lang="ru-RU" sz="2400" dirty="0">
                <a:solidFill>
                  <a:schemeClr val="tx1"/>
                </a:solidFill>
              </a:rPr>
              <a:t>швейным оборудованием;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соединять </a:t>
            </a:r>
            <a:r>
              <a:rPr lang="ru-RU" sz="2400" dirty="0">
                <a:solidFill>
                  <a:schemeClr val="tx1"/>
                </a:solidFill>
              </a:rPr>
              <a:t>детали различных изделий, используя правильный тип шва;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кроить </a:t>
            </a:r>
            <a:r>
              <a:rPr lang="ru-RU" sz="2400" dirty="0">
                <a:solidFill>
                  <a:schemeClr val="tx1"/>
                </a:solidFill>
              </a:rPr>
              <a:t>различные типы изделий и подготавливать их к работе.</a:t>
            </a:r>
          </a:p>
          <a:p>
            <a:pPr marL="45720" indent="0">
              <a:buNone/>
            </a:pP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6620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4543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5" y="3091076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1" y="3505413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5" y="4036289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79441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1" y="5648511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324308"/>
            <a:ext cx="14446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62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64896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Личностные качества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7406" y="1012482"/>
            <a:ext cx="8640960" cy="568863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Личные </a:t>
            </a:r>
            <a:r>
              <a:rPr lang="ru-RU" sz="2800" b="1" dirty="0" smtClean="0">
                <a:solidFill>
                  <a:schemeClr val="tx1"/>
                </a:solidFill>
              </a:rPr>
              <a:t>качества: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     </a:t>
            </a:r>
            <a:r>
              <a:rPr lang="ru-RU" sz="2900" dirty="0" smtClean="0">
                <a:solidFill>
                  <a:schemeClr val="tx1"/>
                </a:solidFill>
              </a:rPr>
              <a:t>аккуратность</a:t>
            </a:r>
            <a:br>
              <a:rPr lang="ru-RU" sz="2900" dirty="0" smtClean="0">
                <a:solidFill>
                  <a:schemeClr val="tx1"/>
                </a:solidFill>
              </a:rPr>
            </a:br>
            <a:r>
              <a:rPr lang="ru-RU" sz="2900" dirty="0" smtClean="0">
                <a:solidFill>
                  <a:schemeClr val="tx1"/>
                </a:solidFill>
              </a:rPr>
              <a:t>     усидчивость</a:t>
            </a:r>
          </a:p>
          <a:p>
            <a:pPr marL="45720" indent="0">
              <a:buNone/>
            </a:pPr>
            <a:r>
              <a:rPr lang="ru-RU" sz="2900" dirty="0" smtClean="0">
                <a:solidFill>
                  <a:schemeClr val="tx1"/>
                </a:solidFill>
              </a:rPr>
              <a:t>     ловкость</a:t>
            </a:r>
            <a:r>
              <a:rPr lang="ru-RU" sz="2900" b="1" dirty="0" smtClean="0">
                <a:solidFill>
                  <a:schemeClr val="tx1"/>
                </a:solidFill>
              </a:rPr>
              <a:t/>
            </a:r>
            <a:br>
              <a:rPr lang="ru-RU" sz="2900" b="1" dirty="0" smtClean="0">
                <a:solidFill>
                  <a:schemeClr val="tx1"/>
                </a:solidFill>
              </a:rPr>
            </a:br>
            <a:r>
              <a:rPr lang="ru-RU" sz="2900" b="1" dirty="0" smtClean="0">
                <a:solidFill>
                  <a:schemeClr val="tx1"/>
                </a:solidFill>
              </a:rPr>
              <a:t>     </a:t>
            </a:r>
            <a:r>
              <a:rPr lang="ru-RU" sz="2900" dirty="0" smtClean="0">
                <a:solidFill>
                  <a:schemeClr val="tx1"/>
                </a:solidFill>
              </a:rPr>
              <a:t>уравновешенность</a:t>
            </a:r>
          </a:p>
          <a:p>
            <a:pPr marL="45720" indent="0">
              <a:buNone/>
            </a:pPr>
            <a:r>
              <a:rPr lang="ru-RU" sz="2900" dirty="0" smtClean="0">
                <a:solidFill>
                  <a:schemeClr val="tx1"/>
                </a:solidFill>
              </a:rPr>
              <a:t>     эмоциональная устойчивость</a:t>
            </a:r>
          </a:p>
          <a:p>
            <a:pPr marL="45720" indent="0">
              <a:buNone/>
            </a:pPr>
            <a:r>
              <a:rPr lang="ru-RU" sz="2900" dirty="0" smtClean="0">
                <a:solidFill>
                  <a:schemeClr val="tx1"/>
                </a:solidFill>
              </a:rPr>
              <a:t>     художественный вкус</a:t>
            </a:r>
          </a:p>
          <a:p>
            <a:pPr marL="45720" indent="0">
              <a:buNone/>
            </a:pPr>
            <a:r>
              <a:rPr lang="ru-RU" sz="2900" dirty="0" smtClean="0">
                <a:solidFill>
                  <a:schemeClr val="tx1"/>
                </a:solidFill>
              </a:rPr>
              <a:t>     богатое воображение</a:t>
            </a:r>
          </a:p>
          <a:p>
            <a:pPr marL="45720" indent="0">
              <a:buNone/>
            </a:pPr>
            <a:r>
              <a:rPr lang="ru-RU" sz="2900" dirty="0" smtClean="0">
                <a:solidFill>
                  <a:schemeClr val="tx1"/>
                </a:solidFill>
              </a:rPr>
              <a:t>     коммуникативные навыки</a:t>
            </a:r>
          </a:p>
          <a:p>
            <a:pPr marL="45720" indent="0">
              <a:buNone/>
            </a:pPr>
            <a:r>
              <a:rPr lang="ru-RU" dirty="0" smtClean="0"/>
              <a:t>      </a:t>
            </a:r>
            <a:r>
              <a:rPr lang="ru-RU" sz="2900" dirty="0" smtClean="0">
                <a:solidFill>
                  <a:schemeClr val="tx1"/>
                </a:solidFill>
              </a:rPr>
              <a:t>высокая </a:t>
            </a:r>
            <a:r>
              <a:rPr lang="ru-RU" sz="2900" dirty="0">
                <a:solidFill>
                  <a:schemeClr val="tx1"/>
                </a:solidFill>
              </a:rPr>
              <a:t>острота </a:t>
            </a:r>
            <a:r>
              <a:rPr lang="ru-RU" sz="2900" dirty="0" smtClean="0">
                <a:solidFill>
                  <a:schemeClr val="tx1"/>
                </a:solidFill>
              </a:rPr>
              <a:t>зрения </a:t>
            </a:r>
          </a:p>
          <a:p>
            <a:pPr marL="45720" indent="0">
              <a:buNone/>
            </a:pPr>
            <a:r>
              <a:rPr lang="ru-RU" sz="2900" dirty="0">
                <a:solidFill>
                  <a:schemeClr val="tx1"/>
                </a:solidFill>
              </a:rPr>
              <a:t> </a:t>
            </a:r>
            <a:r>
              <a:rPr lang="ru-RU" sz="2900" dirty="0" smtClean="0">
                <a:solidFill>
                  <a:schemeClr val="tx1"/>
                </a:solidFill>
              </a:rPr>
              <a:t>   тонкая </a:t>
            </a:r>
            <a:r>
              <a:rPr lang="ru-RU" sz="2900" dirty="0">
                <a:solidFill>
                  <a:schemeClr val="tx1"/>
                </a:solidFill>
              </a:rPr>
              <a:t>чувствительность пальцев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6" y="1484782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1" y="1899119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1" y="2324911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1" y="2805996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1" y="3325442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1" y="3797895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4" y="4358243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0" y="4839329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0" y="5318919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27188"/>
            <a:ext cx="2464982" cy="3238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12482"/>
            <a:ext cx="4302604" cy="2312960"/>
          </a:xfrm>
          <a:prstGeom prst="rect">
            <a:avLst/>
          </a:prstGeom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6" y="0"/>
            <a:ext cx="1008032" cy="101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7" y="5927954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08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Место работы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496944" cy="5616624"/>
          </a:xfrm>
        </p:spPr>
        <p:txBody>
          <a:bodyPr/>
          <a:lstStyle/>
          <a:p>
            <a:pPr marL="45720" indent="0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   </a:t>
            </a:r>
            <a:r>
              <a:rPr lang="ru-RU" sz="2400" dirty="0" smtClean="0">
                <a:solidFill>
                  <a:schemeClr val="tx1"/>
                </a:solidFill>
              </a:rPr>
              <a:t>Швейные предприятия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Салоны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Ателье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Частные фирмы</a:t>
            </a:r>
          </a:p>
          <a:p>
            <a:pPr marL="45720" indent="0">
              <a:buNone/>
            </a:pPr>
            <a:r>
              <a:rPr lang="ru-RU" sz="2400" dirty="0"/>
              <a:t>     </a:t>
            </a:r>
            <a:r>
              <a:rPr lang="ru-RU" sz="2400" dirty="0" smtClean="0">
                <a:solidFill>
                  <a:schemeClr val="tx1"/>
                </a:solidFill>
              </a:rPr>
              <a:t>Как </a:t>
            </a:r>
            <a:r>
              <a:rPr lang="ru-RU" sz="2400" dirty="0">
                <a:solidFill>
                  <a:schemeClr val="tx1"/>
                </a:solidFill>
              </a:rPr>
              <a:t>преподаватели специальности в образовательных </a:t>
            </a:r>
            <a:r>
              <a:rPr lang="ru-RU" sz="2400" dirty="0" smtClean="0">
                <a:solidFill>
                  <a:schemeClr val="tx1"/>
                </a:solidFill>
              </a:rPr>
              <a:t>       учреждениях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3" y="1220015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3" y="1713389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0" y="2251278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0" y="2711058"/>
            <a:ext cx="4635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8" y="3891246"/>
            <a:ext cx="1930568" cy="286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875408"/>
            <a:ext cx="3541896" cy="2217065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6" y="-30439"/>
            <a:ext cx="1155183" cy="115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3" y="3159068"/>
            <a:ext cx="4699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201" y="3802535"/>
            <a:ext cx="4880020" cy="25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20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92088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Условия труда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424936" cy="561662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Работа </a:t>
            </a:r>
            <a:r>
              <a:rPr lang="ru-RU" sz="2400" dirty="0">
                <a:solidFill>
                  <a:schemeClr val="tx1"/>
                </a:solidFill>
              </a:rPr>
              <a:t>в швейном цехе - просторном, чистом, светлом помещении с большим количеством зелени и аквариумов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Специальная </a:t>
            </a:r>
            <a:r>
              <a:rPr lang="ru-RU" sz="2400" dirty="0">
                <a:solidFill>
                  <a:schemeClr val="tx1"/>
                </a:solidFill>
              </a:rPr>
              <a:t>одежда швеи: халат, защищающий одежду от пыли, головной убор, нарукавники и пр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Рабочее </a:t>
            </a:r>
            <a:r>
              <a:rPr lang="ru-RU" sz="2400" dirty="0">
                <a:solidFill>
                  <a:schemeClr val="tx1"/>
                </a:solidFill>
              </a:rPr>
              <a:t>место может включать в себя промышленный стол с установленным на нем оборудованием, дополнительными инструментами, приспособлениями и организационной оснасткой, стул, зону хранения полуфабриката до и после выполнения операции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Рабочее </a:t>
            </a:r>
            <a:r>
              <a:rPr lang="ru-RU" sz="2400" dirty="0">
                <a:solidFill>
                  <a:schemeClr val="tx1"/>
                </a:solidFill>
              </a:rPr>
              <a:t>место должно быть хорошо освещено.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6" y="1052736"/>
            <a:ext cx="4699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5" y="2252811"/>
            <a:ext cx="4699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9" y="3140968"/>
            <a:ext cx="4699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1" y="5373215"/>
            <a:ext cx="4699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69" y="0"/>
            <a:ext cx="10112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0" y="5805013"/>
            <a:ext cx="1338861" cy="10041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830164"/>
            <a:ext cx="1553341" cy="10336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40" y="5562416"/>
            <a:ext cx="1437968" cy="10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3275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320</TotalTime>
  <Words>994</Words>
  <Application>Microsoft Office PowerPoint</Application>
  <PresentationFormat>Экран (4:3)</PresentationFormat>
  <Paragraphs>98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Georgia</vt:lpstr>
      <vt:lpstr>Trebuchet MS</vt:lpstr>
      <vt:lpstr>Воздушный поток</vt:lpstr>
      <vt:lpstr>Профессия швея</vt:lpstr>
      <vt:lpstr>Швея одевает нас и летом, и зимой, и осенью, и весной, даря нам красивые платья и сарафаны, юбки и блузки, пальто и куртки. </vt:lpstr>
      <vt:lpstr>В давние времена, когда первобытные люди носили одежды из звериных шкур, они научились сшивать их с помощью воловьих жил. Много позже появились стальная игла и льняная нитка. С их помощью мастера сшивали куски кожи, меха, ткани. В XVIII - XIX веках появились первые швейные машины. Сначала они выполняли только самые простые операции по сшиванию краев ткани, но постепенно механики вносили в устройство швейных машин все новые и новые усовершенствования. И вот с помощью швейной машины стало возможно не только шить, но и вышивать, обметывать петли, простегивать подкладку и даже пришивать пуговицы. </vt:lpstr>
      <vt:lpstr>Общее описание</vt:lpstr>
      <vt:lpstr>Знания,навыки и умения</vt:lpstr>
      <vt:lpstr>Знания,навыки и умения</vt:lpstr>
      <vt:lpstr>Личностные качества</vt:lpstr>
      <vt:lpstr>Место работы</vt:lpstr>
      <vt:lpstr>Условия труда</vt:lpstr>
      <vt:lpstr>Условия работы</vt:lpstr>
      <vt:lpstr>Оплата труда</vt:lpstr>
      <vt:lpstr>Востребованность профессии</vt:lpstr>
      <vt:lpstr>Перспективы профессии</vt:lpstr>
      <vt:lpstr>Плюсы и минусы профессии швея</vt:lpstr>
      <vt:lpstr>Известные модельеры</vt:lpstr>
      <vt:lpstr>Коко Шанель французский модельер, основавшая модный дом Chanel и оказавшая колоссальное влияние на моду XX века. Она принесла в женскую моду приталенный жакет и маленькое чёрное платье. Также известна своими фирменными аксессуарами и парфюмерной продукцией. Для стиля Шанель, способствовавшего модернизации женской моды, свойственно заимствование многих элементов традиционного мужского гардероба и следование принципу роскошной простоты.</vt:lpstr>
      <vt:lpstr>Презентация PowerPoint</vt:lpstr>
      <vt:lpstr>Презентация PowerPoint</vt:lpstr>
      <vt:lpstr>Где получить образование?</vt:lpstr>
      <vt:lpstr>Кировский технологический колледж</vt:lpstr>
      <vt:lpstr>Санкт-Петербургский государственный университет технологии и дизайна</vt:lpstr>
      <vt:lpstr>Камский институт искусств и дизайна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 швея</dc:title>
  <dc:creator>Андрей</dc:creator>
  <cp:lastModifiedBy>Admin</cp:lastModifiedBy>
  <cp:revision>31</cp:revision>
  <dcterms:created xsi:type="dcterms:W3CDTF">2015-03-29T11:18:57Z</dcterms:created>
  <dcterms:modified xsi:type="dcterms:W3CDTF">2021-01-29T08:09:05Z</dcterms:modified>
</cp:coreProperties>
</file>