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E04366A-921F-4D79-BF63-5C0EDCE1ACF9}">
          <p14:sldIdLst>
            <p14:sldId id="260"/>
            <p14:sldId id="259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5BB"/>
    <a:srgbClr val="87E9E7"/>
    <a:srgbClr val="E0C090"/>
    <a:srgbClr val="EE92BC"/>
    <a:srgbClr val="CC3399"/>
    <a:srgbClr val="E7CFAB"/>
    <a:srgbClr val="E9D7A9"/>
    <a:srgbClr val="EC1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49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0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2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0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0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0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2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728E9-224A-4C73-908D-6F208B68BD34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0793-803A-42B1-9EF0-5BD1D5E55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0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872343" y="609600"/>
            <a:ext cx="4397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 ИНТЕРНЕТЕ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0344" y="4455886"/>
            <a:ext cx="2917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Приготовили учащиеся МОКУ СОШ №2 г. Лузы Швейцер Святослав и Мельчакова Дарья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1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85900" y="393700"/>
            <a:ext cx="9423400" cy="1003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5900" y="1651000"/>
            <a:ext cx="9423400" cy="10033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85900" y="2978150"/>
            <a:ext cx="9423400" cy="10033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85900" y="4314825"/>
            <a:ext cx="9423400" cy="1003300"/>
          </a:xfrm>
          <a:prstGeom prst="roundRect">
            <a:avLst/>
          </a:prstGeom>
          <a:solidFill>
            <a:srgbClr val="EE92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85900" y="5651499"/>
            <a:ext cx="9423400" cy="1003300"/>
          </a:xfrm>
          <a:prstGeom prst="roundRect">
            <a:avLst/>
          </a:prstGeom>
          <a:solidFill>
            <a:srgbClr val="A275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51100" y="355600"/>
            <a:ext cx="914400" cy="629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85900" y="602962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56%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5900" y="1860262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66%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900" y="3187412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56%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85900" y="4524087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10%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5900" y="5860762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55%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2950" y="342900"/>
            <a:ext cx="7708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СЕТИ ПОСТОЯННО.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Российские </a:t>
            </a:r>
            <a:r>
              <a:rPr lang="ru-RU" sz="2000" b="1" dirty="0">
                <a:solidFill>
                  <a:schemeClr val="bg1"/>
                </a:solidFill>
              </a:rPr>
              <a:t>дети проводят в </a:t>
            </a:r>
            <a:r>
              <a:rPr lang="ru-RU" sz="2000" b="1" dirty="0" smtClean="0">
                <a:solidFill>
                  <a:schemeClr val="bg1"/>
                </a:solidFill>
              </a:rPr>
              <a:t>интернете </a:t>
            </a:r>
            <a:r>
              <a:rPr lang="ru-RU" sz="2000" b="1" dirty="0">
                <a:solidFill>
                  <a:schemeClr val="bg1"/>
                </a:solidFill>
              </a:rPr>
              <a:t>намного больше времени, чем их ровесники в Европе и США.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30700" y="1768613"/>
            <a:ext cx="552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ДЕТЕЙ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 </a:t>
            </a:r>
            <a:r>
              <a:rPr lang="ru-RU" sz="2000" b="1" dirty="0">
                <a:solidFill>
                  <a:schemeClr val="bg1"/>
                </a:solidFill>
              </a:rPr>
              <a:t>представляют свою жизнь без </a:t>
            </a:r>
            <a:r>
              <a:rPr lang="ru-RU" sz="2000" b="1" dirty="0" smtClean="0">
                <a:solidFill>
                  <a:schemeClr val="bg1"/>
                </a:solidFill>
              </a:rPr>
              <a:t>смартфона.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76737" y="3125856"/>
            <a:ext cx="5521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ДЕТЕЙ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</a:t>
            </a:r>
            <a:r>
              <a:rPr lang="ru-RU" sz="2000" b="1" dirty="0">
                <a:solidFill>
                  <a:schemeClr val="bg1"/>
                </a:solidFill>
              </a:rPr>
              <a:t>России уже сталкивались с угрозами в </a:t>
            </a:r>
            <a:r>
              <a:rPr lang="ru-RU" sz="2000" b="1" dirty="0" smtClean="0">
                <a:solidFill>
                  <a:schemeClr val="bg1"/>
                </a:solidFill>
              </a:rPr>
              <a:t>сети.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5500" y="4400976"/>
            <a:ext cx="740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РОДИТЕЛЕЙ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России считают, что их дети видели нежелательный контент.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0075" y="5754896"/>
            <a:ext cx="7905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ДЕТЕЙ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 </a:t>
            </a:r>
            <a:r>
              <a:rPr lang="ru-RU" sz="2000" b="1" dirty="0">
                <a:solidFill>
                  <a:schemeClr val="bg1"/>
                </a:solidFill>
              </a:rPr>
              <a:t>России </a:t>
            </a:r>
            <a:r>
              <a:rPr lang="ru-RU" sz="2000" b="1" dirty="0" smtClean="0">
                <a:solidFill>
                  <a:schemeClr val="bg1"/>
                </a:solidFill>
              </a:rPr>
              <a:t>говорят, что сталкивались с нежелательным контентом.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7" t="2883" r="50448" b="74692"/>
          <a:stretch/>
        </p:blipFill>
        <p:spPr>
          <a:xfrm>
            <a:off x="2482300" y="470128"/>
            <a:ext cx="857641" cy="86266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9" t="50895" r="3563" b="27264"/>
          <a:stretch/>
        </p:blipFill>
        <p:spPr>
          <a:xfrm>
            <a:off x="2493779" y="5754896"/>
            <a:ext cx="831944" cy="84173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" t="27426" r="74349" b="50733"/>
          <a:stretch/>
        </p:blipFill>
        <p:spPr>
          <a:xfrm>
            <a:off x="2509941" y="4418221"/>
            <a:ext cx="846380" cy="83665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04" t="27302" r="3663" b="51133"/>
          <a:stretch/>
        </p:blipFill>
        <p:spPr>
          <a:xfrm>
            <a:off x="2514230" y="3125856"/>
            <a:ext cx="788139" cy="80052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3" t="27156" r="50643" b="51002"/>
          <a:stretch/>
        </p:blipFill>
        <p:spPr>
          <a:xfrm>
            <a:off x="2474780" y="1726214"/>
            <a:ext cx="850943" cy="84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976098" y="237940"/>
            <a:ext cx="98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A275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безопасного поведения в интернете.</a:t>
            </a:r>
            <a:endParaRPr lang="ru-RU" sz="3600" b="1" dirty="0">
              <a:solidFill>
                <a:srgbClr val="A275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3541486" y="991047"/>
            <a:ext cx="6050642" cy="5764190"/>
            <a:chOff x="4534418" y="1464577"/>
            <a:chExt cx="4250905" cy="4355637"/>
          </a:xfrm>
        </p:grpSpPr>
        <p:sp>
          <p:nvSpPr>
            <p:cNvPr id="60" name="Шестиугольник 59"/>
            <p:cNvSpPr/>
            <p:nvPr/>
          </p:nvSpPr>
          <p:spPr>
            <a:xfrm>
              <a:off x="4534418" y="2172301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Шестиугольник 54"/>
            <p:cNvSpPr/>
            <p:nvPr/>
          </p:nvSpPr>
          <p:spPr>
            <a:xfrm>
              <a:off x="7171815" y="2172301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Шестиугольник 27"/>
            <p:cNvSpPr/>
            <p:nvPr/>
          </p:nvSpPr>
          <p:spPr>
            <a:xfrm>
              <a:off x="5863925" y="4372720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Шестиугольник 55"/>
            <p:cNvSpPr/>
            <p:nvPr/>
          </p:nvSpPr>
          <p:spPr>
            <a:xfrm>
              <a:off x="7189042" y="3609849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Шестиугольник 57"/>
            <p:cNvSpPr/>
            <p:nvPr/>
          </p:nvSpPr>
          <p:spPr>
            <a:xfrm>
              <a:off x="5853116" y="1464577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Шестиугольник 58"/>
            <p:cNvSpPr/>
            <p:nvPr/>
          </p:nvSpPr>
          <p:spPr>
            <a:xfrm>
              <a:off x="4538807" y="3664996"/>
              <a:ext cx="1596281" cy="1371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 rot="3788734">
              <a:off x="7002893" y="2992549"/>
              <a:ext cx="922239" cy="281163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2" name="Полилиния 51"/>
            <p:cNvSpPr/>
            <p:nvPr/>
          </p:nvSpPr>
          <p:spPr>
            <a:xfrm rot="17836189">
              <a:off x="5369988" y="2996344"/>
              <a:ext cx="924096" cy="274286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111921" y="2574793"/>
              <a:ext cx="1059584" cy="261384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 rot="10800000">
              <a:off x="6130696" y="4376112"/>
              <a:ext cx="1081361" cy="278005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 rot="14523395">
              <a:off x="5380551" y="3942638"/>
              <a:ext cx="913812" cy="284129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rgbClr val="EC14B3"/>
            </a:solidFill>
            <a:ln>
              <a:solidFill>
                <a:schemeClr val="bg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4" name="Полилиния 63"/>
            <p:cNvSpPr/>
            <p:nvPr/>
          </p:nvSpPr>
          <p:spPr>
            <a:xfrm rot="6999943">
              <a:off x="7007662" y="3880289"/>
              <a:ext cx="924096" cy="274286"/>
            </a:xfrm>
            <a:custGeom>
              <a:avLst/>
              <a:gdLst>
                <a:gd name="connsiteX0" fmla="*/ 525414 w 1101953"/>
                <a:gd name="connsiteY0" fmla="*/ 0 h 329412"/>
                <a:gd name="connsiteX1" fmla="*/ 985797 w 1101953"/>
                <a:gd name="connsiteY1" fmla="*/ 90213 h 329412"/>
                <a:gd name="connsiteX2" fmla="*/ 1101953 w 1101953"/>
                <a:gd name="connsiteY2" fmla="*/ 151407 h 329412"/>
                <a:gd name="connsiteX3" fmla="*/ 1012950 w 1101953"/>
                <a:gd name="connsiteY3" fmla="*/ 329412 h 329412"/>
                <a:gd name="connsiteX4" fmla="*/ 102469 w 1101953"/>
                <a:gd name="connsiteY4" fmla="*/ 329412 h 329412"/>
                <a:gd name="connsiteX5" fmla="*/ 0 w 1101953"/>
                <a:gd name="connsiteY5" fmla="*/ 124473 h 329412"/>
                <a:gd name="connsiteX6" fmla="*/ 65032 w 1101953"/>
                <a:gd name="connsiteY6" fmla="*/ 90213 h 329412"/>
                <a:gd name="connsiteX7" fmla="*/ 525414 w 1101953"/>
                <a:gd name="connsiteY7" fmla="*/ 0 h 329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953" h="329412">
                  <a:moveTo>
                    <a:pt x="525414" y="0"/>
                  </a:moveTo>
                  <a:cubicBezTo>
                    <a:pt x="688719" y="0"/>
                    <a:pt x="844294" y="32123"/>
                    <a:pt x="985797" y="90213"/>
                  </a:cubicBezTo>
                  <a:lnTo>
                    <a:pt x="1101953" y="151407"/>
                  </a:lnTo>
                  <a:lnTo>
                    <a:pt x="1012950" y="329412"/>
                  </a:lnTo>
                  <a:lnTo>
                    <a:pt x="102469" y="329412"/>
                  </a:lnTo>
                  <a:lnTo>
                    <a:pt x="0" y="124473"/>
                  </a:lnTo>
                  <a:lnTo>
                    <a:pt x="65032" y="90213"/>
                  </a:lnTo>
                  <a:cubicBezTo>
                    <a:pt x="206535" y="32123"/>
                    <a:pt x="362110" y="0"/>
                    <a:pt x="525414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38760" y="1734292"/>
              <a:ext cx="1427936" cy="558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Не поддавайся на заманчивые тексты в интернете</a:t>
              </a:r>
              <a:endParaRPr lang="ru-RU" sz="14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629075" y="3989769"/>
              <a:ext cx="1147461" cy="883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Помни</a:t>
              </a:r>
              <a:r>
                <a:rPr lang="ru-RU" sz="1400" b="1" dirty="0"/>
                <a:t>, совершая покупки в </a:t>
              </a:r>
              <a:r>
                <a:rPr lang="ru-RU" sz="1400" b="1" dirty="0" smtClean="0"/>
                <a:t>интернете </a:t>
              </a:r>
              <a:r>
                <a:rPr lang="ru-RU" sz="1400" b="1" dirty="0"/>
                <a:t>ты тратишь реальные деньги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02279" y="3844251"/>
              <a:ext cx="1240971" cy="883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Не </a:t>
              </a:r>
              <a:r>
                <a:rPr lang="ru-RU" sz="1400" b="1" dirty="0"/>
                <a:t>переходи по ссылкам в сообщениях от незнакомых адресатов.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45241" y="2181430"/>
              <a:ext cx="1307350" cy="1209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Не </a:t>
              </a:r>
              <a:r>
                <a:rPr lang="ru-RU" sz="1400" b="1" dirty="0"/>
                <a:t>публикуй информацию, которая в будущем сможет скомпрометировать тебя или твоих знакомых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12616" y="2301904"/>
              <a:ext cx="1200284" cy="104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cs typeface="Times New Roman" panose="02020603050405020304" pitchFamily="18" charset="0"/>
                </a:rPr>
                <a:t>Не </a:t>
              </a:r>
              <a:r>
                <a:rPr lang="ru-RU" sz="1400" b="1" dirty="0">
                  <a:cs typeface="Times New Roman" panose="02020603050405020304" pitchFamily="18" charset="0"/>
                </a:rPr>
                <a:t>встречайся в реальной жизни с людьми, с которыми ты познакомился в </a:t>
              </a:r>
              <a:r>
                <a:rPr lang="ru-RU" sz="1400" b="1" dirty="0" smtClean="0">
                  <a:cs typeface="Times New Roman" panose="02020603050405020304" pitchFamily="18" charset="0"/>
                </a:rPr>
                <a:t>интернете</a:t>
              </a:r>
              <a:r>
                <a:rPr lang="ru-RU" sz="1400" b="1" dirty="0"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959325" y="4610863"/>
              <a:ext cx="1442293" cy="1209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Не </a:t>
              </a:r>
              <a:r>
                <a:rPr lang="ru-RU" sz="1400" b="1" dirty="0"/>
                <a:t>оставляй в публичном доступе и не отправляй</a:t>
              </a:r>
              <a:r>
                <a:rPr lang="ru-RU" sz="1400" b="1" dirty="0" smtClean="0"/>
                <a:t/>
              </a:r>
              <a:br>
                <a:rPr lang="ru-RU" sz="1400" b="1" dirty="0" smtClean="0"/>
              </a:br>
              <a:r>
                <a:rPr lang="ru-RU" sz="1400" b="1" dirty="0"/>
                <a:t>свою контактную информацию или номер банковской карты </a:t>
              </a:r>
            </a:p>
          </p:txBody>
        </p:sp>
        <p:pic>
          <p:nvPicPr>
            <p:cNvPr id="80" name="Рисунок 7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1640" y="2802068"/>
              <a:ext cx="1611621" cy="161162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6546137" y="2582016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1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30803" y="2993968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66696" y="3856820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3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46137" y="4368085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749196" y="3953598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5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10539" y="2963532"/>
              <a:ext cx="335123" cy="25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5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164</Words>
  <Application>Microsoft Office PowerPoint</Application>
  <PresentationFormat>Произвольный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melchakova_75@mail.ru</dc:creator>
  <cp:lastModifiedBy>Olga</cp:lastModifiedBy>
  <cp:revision>18</cp:revision>
  <dcterms:created xsi:type="dcterms:W3CDTF">2024-01-20T14:03:58Z</dcterms:created>
  <dcterms:modified xsi:type="dcterms:W3CDTF">2024-01-30T22:02:11Z</dcterms:modified>
</cp:coreProperties>
</file>