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92" r:id="rId3"/>
    <p:sldId id="288" r:id="rId4"/>
    <p:sldId id="289" r:id="rId5"/>
    <p:sldId id="282" r:id="rId6"/>
    <p:sldId id="283" r:id="rId7"/>
    <p:sldId id="275" r:id="rId8"/>
    <p:sldId id="281" r:id="rId9"/>
    <p:sldId id="280" r:id="rId10"/>
    <p:sldId id="276" r:id="rId11"/>
    <p:sldId id="293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9690" autoAdjust="0"/>
    <p:restoredTop sz="9466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46F09-70A5-426F-A485-2D41D0CFA5B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896EC-1C22-4188-AB1D-640121509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19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ialnee.net/themes/uchitel" TargetMode="External"/><Relationship Id="rId2" Type="http://schemas.openxmlformats.org/officeDocument/2006/relationships/hyperlink" Target="http://www.kto-kem.ru/professiya/uchitel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yktyvkar.academica.ru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volkolledz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sgpk.rkomi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atsu.ru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n.ru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ms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643734" cy="392909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Учитель.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Профессия на века…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500570"/>
            <a:ext cx="3214710" cy="14827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 Попова Юлия,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ученица 7 класса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МОКУ СОШ №2 г. Лузы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ch85.minsk.edu.by/be/sm.aspx?guid=37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4197814" cy="287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296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4786322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учебно-методические центры</a:t>
            </a:r>
          </a:p>
        </p:txBody>
      </p:sp>
      <p:sp>
        <p:nvSpPr>
          <p:cNvPr id="2" name="Овал 1"/>
          <p:cNvSpPr/>
          <p:nvPr/>
        </p:nvSpPr>
        <p:spPr>
          <a:xfrm>
            <a:off x="3229429" y="1896548"/>
            <a:ext cx="2362200" cy="228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2714612" y="2285993"/>
            <a:ext cx="591066" cy="345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46411" y="3378102"/>
            <a:ext cx="1782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репетиторская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429256" y="2214554"/>
            <a:ext cx="642942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08296" y="1689629"/>
            <a:ext cx="2743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правоохранительных органах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приемники-распределители, колонии)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381500" y="1371600"/>
            <a:ext cx="1" cy="4510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04901" y="838200"/>
            <a:ext cx="4251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(детские сады, школы, колледжи, техникумы, ВУЗы)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14894" y="1573382"/>
            <a:ext cx="17582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дома,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интернаты)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2714612" y="3428998"/>
            <a:ext cx="571504" cy="2143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285984" y="4357695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курсы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3500431" y="4071943"/>
            <a:ext cx="285753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453080" y="3348335"/>
            <a:ext cx="1492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500694" y="3429000"/>
            <a:ext cx="682636" cy="222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5000628" y="4143380"/>
            <a:ext cx="428628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42844" y="1"/>
            <a:ext cx="700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Где может работать  учитель?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44" name="Picture 2" descr="https://sch-34.ru/_pu/1/s62332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2321068"/>
            <a:ext cx="1785950" cy="1441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4431365"/>
      </p:ext>
    </p:extLst>
  </p:cSld>
  <p:clrMapOvr>
    <a:masterClrMapping/>
  </p:clrMapOvr>
  <p:transition advTm="13218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928670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Педагогическая профессия относится к группе профессий, предметом которых является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другой человек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Учитель не только передает знания своим ученикам, но и заботится об их эмоциональном и физическом здоровье, формирует и развивает их духовный мир.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Учитель несет повышенную ответственность за их жизнь и здоровье.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zen_doc/1596193/pub_5cfe80e65bac9100b0d43852_5d0370dd53a8ad0dc674e132/scale_1200"/>
          <p:cNvPicPr>
            <a:picLocks noChangeAspect="1" noChangeArrowheads="1"/>
          </p:cNvPicPr>
          <p:nvPr/>
        </p:nvPicPr>
        <p:blipFill>
          <a:blip r:embed="rId2"/>
          <a:srcRect l="31099" t="10005" r="30893" b="8283"/>
          <a:stretch>
            <a:fillRect/>
          </a:stretch>
        </p:blipFill>
        <p:spPr bwMode="auto">
          <a:xfrm>
            <a:off x="6572264" y="1714488"/>
            <a:ext cx="1643074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Tm="12312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85860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Использованные  источники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Романова Е.С. 99 популярных профессий.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Психологический анализ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профессиограммы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2-е изд. СПб.: Питер, 2003. - 464 с: ил. с.384-390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http://www.kto-kem.ru/professiya/uchitel/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http://www.genialnee.net/themes/uchitel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25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Что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может быть честнее и благороднее, как учить других тому, что сам наилучшим образом знаешь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...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</a:t>
            </a: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Квинтилиан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advTm="6907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6858048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Общая характеристика профессии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7143800" cy="5197493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Учитель – это уникальная профессия, вне времени, моды и географии. </a:t>
            </a:r>
          </a:p>
          <a:p>
            <a:pPr algn="just"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Являясь одной из древнейших, она остаётся нужной  и востребованной по сей день. </a:t>
            </a:r>
          </a:p>
          <a:p>
            <a:pPr algn="just"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 и всё на свете, со временем она претерпевает изменения. </a:t>
            </a:r>
          </a:p>
          <a:p>
            <a:pPr algn="just"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Согласно словарю Ожегова, учитель – это человек, который кого-либо чему-либо обучает. </a:t>
            </a:r>
          </a:p>
          <a:p>
            <a:pPr algn="just"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Учителя работают не только в школе, они передают знания в колледжах, институтах и других учебных заведениях. </a:t>
            </a:r>
          </a:p>
          <a:p>
            <a:endParaRPr lang="ru-RU" dirty="0"/>
          </a:p>
        </p:txBody>
      </p:sp>
    </p:spTree>
  </p:cSld>
  <p:clrMapOvr>
    <a:masterClrMapping/>
  </p:clrMapOvr>
  <p:transition advTm="20125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7143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Личные качества: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7"/>
            <a:ext cx="6929486" cy="435771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умение заинтересовать своим замыслом, повести за собой;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высокая степень личной ответственности;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самоконтроль и уравновешенность;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терпимость,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безоценочное отношение к людям;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интерес и уважение к другому человеку;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стремление к самопознанию, саморазвитию;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оригинальность, находчивость, разносторонность;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тактичность, целеустремленность;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артистизм;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требовательность к себе и другим;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наблюдательность (способность увидеть тенденции в развитии ребенка, в формировании его умений, навыков, зарождении потребностей и интересов).</a:t>
            </a:r>
          </a:p>
          <a:p>
            <a:endParaRPr lang="ru-RU" dirty="0"/>
          </a:p>
        </p:txBody>
      </p:sp>
    </p:spTree>
  </p:cSld>
  <p:clrMapOvr>
    <a:masterClrMapping/>
  </p:clrMapOvr>
  <p:transition advTm="2225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1029" y="-152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Преимущества  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2800" y="838200"/>
            <a:ext cx="78594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учителя можно смело назвать творческой.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постоянное развитие самого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время учитель имеет возможность подрабатывать репетитором, а это неплохая прибавка к зарплате.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в школах находятся неполный рабочий день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время зависит от количества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Двухмесячный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отпуск, который всегда выпадает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окружают молодые люди, полные сил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заряжаешься от них позитивом и учишься смотреть на мир глазами современной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твоих знакомых растёт с каждым годом, а благодарные родители и бывшие ученики часто приходят на помощь там, где от тебя мало что зависит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754376"/>
      </p:ext>
    </p:extLst>
  </p:cSld>
  <p:clrMapOvr>
    <a:masterClrMapping/>
  </p:clrMapOvr>
  <p:transition advTm="23016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0" y="-152400"/>
            <a:ext cx="3365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Недостатки  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214422"/>
            <a:ext cx="5786478" cy="3290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связана с постоянным нервным напряжением, которое сказывается на здоровье.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выполнением всех должностных обязанностей практически не остается свободного времени.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дресс-код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расставаться с учениками, которые были с тобой на протяжении многих лет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75208315"/>
      </p:ext>
    </p:extLst>
  </p:cSld>
  <p:clrMapOvr>
    <a:masterClrMapping/>
  </p:clrMapOvr>
  <p:transition advTm="12218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7358082" cy="642942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Monotype Corsiva" pitchFamily="66" charset="0"/>
              </a:rPr>
              <a:t>У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словия труда в данной профессии </a:t>
            </a:r>
            <a:endParaRPr lang="ru-RU" sz="4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785795"/>
            <a:ext cx="7296176" cy="4643469"/>
          </a:xfrm>
        </p:spPr>
        <p:txBody>
          <a:bodyPr>
            <a:normAutofit lnSpcReduction="10000"/>
          </a:bodyPr>
          <a:lstStyle/>
          <a:p>
            <a:pPr lvl="4"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законодательством установлена сокращенная продолжительность рабочего времени, предусмотрены особый порядок предоставления отпусков, выплата компенсаций и некоторые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льготы.</a:t>
            </a:r>
          </a:p>
          <a:p>
            <a:pPr lvl="4"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могут пойти на пенсию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досрочно. </a:t>
            </a:r>
          </a:p>
          <a:p>
            <a:pPr lvl="4"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поддержка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учителей. </a:t>
            </a:r>
          </a:p>
          <a:p>
            <a:pPr lvl="4" algn="just">
              <a:buFont typeface="Wingdings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карьерного роста учителей связана с повышением уровня педагогического мастерства, победой в конкурсах профессиональных достижений, подготовкой успешных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учеников.  Учитель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стать завучем или директором школы, перейти на руководящую работу 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РОО, можно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собственный бизнес по оказанию образовательных услуг.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Рисунок 1" descr="http://www.eduportal44.ru/Kostroma_EDU/mdou73/DocLib5/%D0%92%D0%B7%D0%B0%D0%B8%D0%BC%D0%BE%D0%B4%D0%B5%D0%B9%D1%81%D1%82%D0%B2%D0%B8%D0%B5%20%D1%81%20%D1%80%D0%BE%D0%B4%D0%B8%D1%82%D0%B5%D0%BB%D1%8F%D0%BC%D0%B8/%D1%83%D1%87%D0%B8%D1%82%D0%B5%D0%BB%D1%8C%20-%20%D0%BB%D0%BE%D0%B3%D0%BE%D0%BF%D0%B5%D0%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2212973" cy="221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0325063"/>
      </p:ext>
    </p:extLst>
  </p:cSld>
  <p:clrMapOvr>
    <a:masterClrMapping/>
  </p:clrMapOvr>
  <p:transition advTm="25906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0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Куда пойти учиться ? </a:t>
            </a:r>
            <a:endParaRPr lang="ru-RU" sz="44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3921" y="2903754"/>
            <a:ext cx="22813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ВПК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http://volkolledzh.ru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8819" y="5421086"/>
            <a:ext cx="3215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КГПИ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syktyvkar.academica.ru/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879" y="2945424"/>
            <a:ext cx="2548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СГПК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http://sgpk.rkomi.ru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gpk.rkomi.ru/colledge/img/ped1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14" y="630537"/>
            <a:ext cx="3150954" cy="2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olkolledzh.ru/images/stories/college/history/foto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714356"/>
            <a:ext cx="3390180" cy="225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v0.lori-images.net/komi-gosudarstvennyi-pedagogicheskii-institut-syktyvkar-0002858200-preview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6" t="3657" r="1699" b="17855"/>
          <a:stretch/>
        </p:blipFill>
        <p:spPr bwMode="auto">
          <a:xfrm>
            <a:off x="2847116" y="3197512"/>
            <a:ext cx="3575748" cy="22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87304"/>
      </p:ext>
    </p:extLst>
  </p:cSld>
  <p:clrMapOvr>
    <a:masterClrMapping/>
  </p:clrMapOvr>
  <p:transition advTm="7109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0"/>
            <a:ext cx="5653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Куда пойти учиться ? </a:t>
            </a:r>
            <a:endParaRPr lang="ru-RU" sz="44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http://devyatka.ru/upload/iblock/482/482207e463f8f3401b7605e827621e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3290658" cy="22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062" y="2902749"/>
            <a:ext cx="2625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ВятГУ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://www.vyatsu.ru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3356" y="2903754"/>
            <a:ext cx="21083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МГУ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://www.msu.ru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akademicheskiymedia.ru/upload/medialibrary/9cd/9cd3a34d96419ef8a1d71393924b53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642918"/>
            <a:ext cx="3417466" cy="22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82763" y="5410200"/>
            <a:ext cx="3044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НГУ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 Лобачевского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://www.unn.ru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://www.esosedi.ru/fiber/219471/fit/1400x1000/nng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857" y="3143248"/>
            <a:ext cx="3027439" cy="22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4917452"/>
      </p:ext>
    </p:extLst>
  </p:cSld>
  <p:clrMapOvr>
    <a:masterClrMapping/>
  </p:clrMapOvr>
  <p:transition advTm="4719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571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      Учитель.                     Профессия на века…</vt:lpstr>
      <vt:lpstr>Что может быть честнее и благороднее, как учить других тому, что сам наилучшим образом знаешь...                                         М. Квинтилиан</vt:lpstr>
      <vt:lpstr>Общая характеристика профессии</vt:lpstr>
      <vt:lpstr>Личные качества:</vt:lpstr>
      <vt:lpstr>Слайд 5</vt:lpstr>
      <vt:lpstr>Слайд 6</vt:lpstr>
      <vt:lpstr>Условия труда в данной профессии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user</cp:lastModifiedBy>
  <cp:revision>86</cp:revision>
  <dcterms:created xsi:type="dcterms:W3CDTF">2013-10-20T14:54:06Z</dcterms:created>
  <dcterms:modified xsi:type="dcterms:W3CDTF">2021-01-31T19:30:26Z</dcterms:modified>
</cp:coreProperties>
</file>