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6" r:id="rId5"/>
    <p:sldId id="286" r:id="rId6"/>
    <p:sldId id="267" r:id="rId7"/>
    <p:sldId id="268" r:id="rId8"/>
    <p:sldId id="292" r:id="rId9"/>
    <p:sldId id="293" r:id="rId10"/>
    <p:sldId id="281" r:id="rId11"/>
    <p:sldId id="280" r:id="rId12"/>
    <p:sldId id="294" r:id="rId13"/>
    <p:sldId id="269" r:id="rId14"/>
    <p:sldId id="295" r:id="rId15"/>
    <p:sldId id="296" r:id="rId16"/>
    <p:sldId id="289" r:id="rId17"/>
    <p:sldId id="301" r:id="rId18"/>
    <p:sldId id="302" r:id="rId19"/>
    <p:sldId id="303" r:id="rId20"/>
    <p:sldId id="297" r:id="rId21"/>
    <p:sldId id="30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8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79DB-07B1-4125-9611-759191EE9F0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67AB-9E12-441A-95F0-6DC848032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79DB-07B1-4125-9611-759191EE9F0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67AB-9E12-441A-95F0-6DC848032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79DB-07B1-4125-9611-759191EE9F0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67AB-9E12-441A-95F0-6DC848032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79DB-07B1-4125-9611-759191EE9F0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67AB-9E12-441A-95F0-6DC848032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79DB-07B1-4125-9611-759191EE9F0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67AB-9E12-441A-95F0-6DC848032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79DB-07B1-4125-9611-759191EE9F0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67AB-9E12-441A-95F0-6DC848032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79DB-07B1-4125-9611-759191EE9F0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67AB-9E12-441A-95F0-6DC848032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79DB-07B1-4125-9611-759191EE9F0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67AB-9E12-441A-95F0-6DC848032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79DB-07B1-4125-9611-759191EE9F0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67AB-9E12-441A-95F0-6DC848032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79DB-07B1-4125-9611-759191EE9F0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67AB-9E12-441A-95F0-6DC848032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79DB-07B1-4125-9611-759191EE9F0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67AB-9E12-441A-95F0-6DC848032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779DB-07B1-4125-9611-759191EE9F0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167AB-9E12-441A-95F0-6DC848032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od-kopilka.ru/images/doc/50/45163/img8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509120"/>
            <a:ext cx="8208912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Коррупция и борьба с ней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выполнена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ученицей 9в класса КОГОАУ СШ г. Лузы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Хохряковой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Юлией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Потепалова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В.В.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ic.pics.livejournal.com/yurisokolov/74834260/2254356/2254356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394467"/>
            <a:ext cx="8352928" cy="3754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0"/>
            <a:ext cx="84969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Коррупция морально разлагает , приводит к нравственной деградации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оррупция морально разлагает, приводит к нравственной деградации ">
            <a:hlinkClick r:id="rId3" tooltip="&quot;Коррупция морально разлагает, приводит к нравственной деградации &quot;"/>
          </p:cNvPr>
          <p:cNvPicPr/>
          <p:nvPr/>
        </p:nvPicPr>
        <p:blipFill>
          <a:blip r:embed="rId4" cstate="print"/>
          <a:srcRect l="5113" t="24814" r="49213" b="13271"/>
          <a:stretch>
            <a:fillRect/>
          </a:stretch>
        </p:blipFill>
        <p:spPr bwMode="auto">
          <a:xfrm>
            <a:off x="323528" y="1484784"/>
            <a:ext cx="4176464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оррупция морально разлагает, приводит к нравственной деградации ">
            <a:hlinkClick r:id="rId3" tooltip="&quot;Коррупция морально разлагает, приводит к нравственной деградации &quot;"/>
          </p:cNvPr>
          <p:cNvPicPr/>
          <p:nvPr/>
        </p:nvPicPr>
        <p:blipFill>
          <a:blip r:embed="rId4" cstate="print"/>
          <a:srcRect l="57087" t="24814" r="3538" b="15370"/>
          <a:stretch>
            <a:fillRect/>
          </a:stretch>
        </p:blipFill>
        <p:spPr bwMode="auto">
          <a:xfrm>
            <a:off x="5004048" y="1484784"/>
            <a:ext cx="381642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8064896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Согласно ООН</a:t>
            </a:r>
          </a:p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декабря –Международный </a:t>
            </a:r>
          </a:p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борьбы с коррупцией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https://ds04.infourok.ru/uploads/ex/0231/000e6d98-b8524f08/img1.jpg"/>
          <p:cNvPicPr>
            <a:picLocks noChangeAspect="1" noChangeArrowheads="1"/>
          </p:cNvPicPr>
          <p:nvPr/>
        </p:nvPicPr>
        <p:blipFill>
          <a:blip r:embed="rId3" cstate="print"/>
          <a:srcRect l="32675" t="51449" r="32675" b="2351"/>
          <a:stretch>
            <a:fillRect/>
          </a:stretch>
        </p:blipFill>
        <p:spPr bwMode="auto">
          <a:xfrm>
            <a:off x="1403648" y="2996952"/>
            <a:ext cx="6408712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60648"/>
            <a:ext cx="87849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Способы борьбы с коррупцией в России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340768"/>
            <a:ext cx="8496944" cy="5328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Борьба с коррупцией в России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очень сложное дело, потому что  склонностью к этому преступлению пронизаны  практически все сферы  жизнедеятельности.  Если ликвидировать коррумпированные органы власти, то это создаст другие проблемы. Поэтому  с рассматриваемой  проблемой необходимо бороться, правильно применяя способы её ликвидации.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856895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 и средства борьбы с коррупцией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399084"/>
            <a:ext cx="828092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законов, ужесточающих наказание.</a:t>
            </a:r>
          </a:p>
          <a:p>
            <a:pPr marL="342900" indent="-342900" algn="ctr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доходов  должностных лиц.</a:t>
            </a:r>
          </a:p>
          <a:p>
            <a:pPr marL="342900" indent="-342900"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Создание конкуренции (что уменьшит потенциальную прибыль от данного преступления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199284"/>
            <a:ext cx="8280920" cy="3542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борьбы с коррупцией в основное подразделяются на два вида: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предупредительные ( мягкие) методы и реакционные (жесткие )методы. 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число мягких методов входят, например, обучение, персональная политика (например, ротация) и организационно-культурное развитие, а также определенные механизмы контроля. К числу жестких методов можно отнести законы и наказания. В борьбе разных государств против коррупции применяются различные методы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4176464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Внутренние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механизмы надзора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действуют посредством  стимулирования чёткого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разграничения исполняемых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обязанностей.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Осуществляется надзор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уполномоченных органов за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должностными лицами, которые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работают  автономно.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260648"/>
            <a:ext cx="4248472" cy="4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Внешние механизмы надзора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действуют  независимо от исполнительных органов власти.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Например, такими контролирующими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средствами могут выступать судебная система, средства массовой информации,  свобода слова.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 Внешний механизм действует независимо от исполнительных органов власти. Например, такими контролирующими средствами могут"/>
          <p:cNvPicPr/>
          <p:nvPr/>
        </p:nvPicPr>
        <p:blipFill>
          <a:blip r:embed="rId3" cstate="print"/>
          <a:srcRect l="3826" t="5173" r="50000" b="65409"/>
          <a:stretch>
            <a:fillRect/>
          </a:stretch>
        </p:blipFill>
        <p:spPr bwMode="auto">
          <a:xfrm>
            <a:off x="323528" y="4509120"/>
            <a:ext cx="39604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 Внешний механизм действует независимо от исполнительных органов власти. Например, такими контролирующими средствами могут"/>
          <p:cNvPicPr/>
          <p:nvPr/>
        </p:nvPicPr>
        <p:blipFill>
          <a:blip r:embed="rId3" cstate="print"/>
          <a:srcRect l="51049" t="58698" r="4876" b="1072"/>
          <a:stretch>
            <a:fillRect/>
          </a:stretch>
        </p:blipFill>
        <p:spPr bwMode="auto">
          <a:xfrm>
            <a:off x="4788024" y="4581128"/>
            <a:ext cx="39604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92696"/>
            <a:ext cx="8424936" cy="475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 противодействия коррупции в Российской Федерации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включает в себя :</a:t>
            </a:r>
          </a:p>
          <a:p>
            <a:pPr algn="ctr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Международные  нормативно-правовые акты;</a:t>
            </a:r>
          </a:p>
          <a:p>
            <a:pPr algn="ctr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нормативно-правовые акты Российской Федерации;</a:t>
            </a:r>
          </a:p>
          <a:p>
            <a:pPr algn="ctr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законы и иные  нормативно-правовые акты субъектов Российской Федерации;</a:t>
            </a:r>
          </a:p>
          <a:p>
            <a:pPr algn="ctr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нормативные акты  органов местного самоуправления.</a:t>
            </a:r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2656"/>
            <a:ext cx="8640960" cy="6192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67544" y="663947"/>
            <a:ext cx="619268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Российской Федерации приняты федеральные законы: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 противодействии коррупции» (2008 г. ),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антикоррупционной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экспертизе нормативных правовых актов и проектов нормативных правовых актов» (2009 г. );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законы, регламентирующие государственную и муниципальную службу, соответствующие нормы административного, гражданского и уголовного права;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нормативно-правовые акты Президента Российской Федерации, Правительства Российской Федерации, федеральных министерств и ведомств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s://ds03.infourok.ru/uploads/ex/023f/00050b4e-a738be9a/img2.jpg"/>
          <p:cNvPicPr>
            <a:picLocks noChangeAspect="1" noChangeArrowheads="1"/>
          </p:cNvPicPr>
          <p:nvPr/>
        </p:nvPicPr>
        <p:blipFill>
          <a:blip r:embed="rId3" cstate="print"/>
          <a:srcRect l="56300" t="23750" r="9838" b="5901"/>
          <a:stretch>
            <a:fillRect/>
          </a:stretch>
        </p:blipFill>
        <p:spPr bwMode="auto">
          <a:xfrm>
            <a:off x="6732240" y="2204864"/>
            <a:ext cx="2016224" cy="3141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32656"/>
            <a:ext cx="7992888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Основополагающее значение  имеет  Национальная стратегия воздействия коррупции.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Её цель-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искоренение причин и условий, порождающих коррупцию в российском обществе.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Российской Федерации создан  Совет при Президенте РФ  по противодействии коррупции. Председателем Совета является Президент Российской Федерации.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 Российской Федерации создан Совет при Президенте РФ по противодействию коррупции. Председателем Совета является"/>
          <p:cNvPicPr/>
          <p:nvPr/>
        </p:nvPicPr>
        <p:blipFill>
          <a:blip r:embed="rId3" cstate="print"/>
          <a:srcRect l="12222" t="45900" r="14320"/>
          <a:stretch>
            <a:fillRect/>
          </a:stretch>
        </p:blipFill>
        <p:spPr bwMode="auto">
          <a:xfrm>
            <a:off x="1979712" y="3861048"/>
            <a:ext cx="504056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2656"/>
            <a:ext cx="8136904" cy="590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задачи Совета  в соответствии   с Указом Президента  РФ входит:</a:t>
            </a:r>
          </a:p>
          <a:p>
            <a:pPr algn="ctr">
              <a:buFontTx/>
              <a:buChar char="-"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предложений Президента  Российской Федерации , касающихся выработки  и реализации  государственной политики   в области противодействия коррупции;</a:t>
            </a:r>
          </a:p>
          <a:p>
            <a:pPr algn="ctr">
              <a:buFontTx/>
              <a:buChar char="-"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реализацией мероприятий , предусмотренных Национальным планом противодействия коррупции.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2656"/>
            <a:ext cx="8280920" cy="612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того чтобы уровень коррупции в нашей стране  снизился, необходимо: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-признание, обеспечение и защита  основных прав и свобод человека и гражданина;</a:t>
            </a: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законность;</a:t>
            </a: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публичность и открытость  деятельности государственных органов и органов местного самоуправления;</a:t>
            </a: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неотвратимость ответственности за совершение коррупционных правонарушений;</a:t>
            </a: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комплексное применение  мер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противокоррупционной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направленности;</a:t>
            </a: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 со структурами разного уровня по решению данного вопроса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https://fs01.infourok.ru/images/doc/82/98644/img0.jpg"/>
          <p:cNvPicPr/>
          <p:nvPr/>
        </p:nvPicPr>
        <p:blipFill>
          <a:blip r:embed="rId3" cstate="print"/>
          <a:srcRect l="5033" t="22614" r="51697" b="11157"/>
          <a:stretch>
            <a:fillRect/>
          </a:stretch>
        </p:blipFill>
        <p:spPr bwMode="auto">
          <a:xfrm>
            <a:off x="4211960" y="332656"/>
            <a:ext cx="475252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3744416" cy="626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Коррупция  является самой злободневной  проблемой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современного российского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общества. По данным  Всемирного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Банка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коррупционный  оборот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России составляет практически половину  ВВП – 48%.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8640"/>
            <a:ext cx="79928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орьба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коррупцией – дело каждого из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s://cf.ppt-online.org/files/slide/m/mnNOvJlxy7gVTCu08o3Wa6Rr5ctXwhAPUpdHYK/slide-26.jpg"/>
          <p:cNvPicPr>
            <a:picLocks noChangeAspect="1" noChangeArrowheads="1"/>
          </p:cNvPicPr>
          <p:nvPr/>
        </p:nvPicPr>
        <p:blipFill>
          <a:blip r:embed="rId3" cstate="print"/>
          <a:srcRect l="5906" t="27437" r="8454" b="15396"/>
          <a:stretch>
            <a:fillRect/>
          </a:stretch>
        </p:blipFill>
        <p:spPr bwMode="auto">
          <a:xfrm>
            <a:off x="251520" y="1556792"/>
            <a:ext cx="8352928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72816"/>
            <a:ext cx="7848872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8280920" cy="590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Коррупция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(от лат.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corrumpere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растлевать,  лат. 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corruptio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подкуп,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порча, растление,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продажность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разложение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термин, обозначающий обычно  использование должностным лицом своих властных полномочий  и доверенных ему прав, а также связанных с этим официальным статусом авторитета, возможностей, связей в целях личной выгоды, противоречащее  законодательству и моральным установкам.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Коррупцией называют также подкуп должностных лиц, их продажность, подкупность.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3960440" cy="6336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Коррупции может быть подвержено любое должностное лицо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обладающее властью в сфере распределения каких- либо  не принадлежащих  ему ресурсов по своему усмотрению (чиновник, депутат, судья, сотрудник правоохранительных органов, администратор).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Главным стимулом к коррупции является возможность получения  экономической прибыли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связанной с использованием властных полномочий, а главным сдерживающим фактором – риск разоблачения и наказания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 Коррупции может быть подвержено любое должностное лицо, обладающее дискреционной властью в сфере распределения"/>
          <p:cNvPicPr/>
          <p:nvPr/>
        </p:nvPicPr>
        <p:blipFill>
          <a:blip r:embed="rId3" cstate="print"/>
          <a:srcRect l="48951" b="50000"/>
          <a:stretch>
            <a:fillRect/>
          </a:stretch>
        </p:blipFill>
        <p:spPr bwMode="auto">
          <a:xfrm>
            <a:off x="4427984" y="188640"/>
            <a:ext cx="43924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 Коррупции может быть подвержено любое должностное лицо, обладающее дискреционной властью в сфере распределения"/>
          <p:cNvPicPr/>
          <p:nvPr/>
        </p:nvPicPr>
        <p:blipFill>
          <a:blip r:embed="rId3" cstate="print"/>
          <a:srcRect l="48950" t="50000" r="2777" b="3772"/>
          <a:stretch>
            <a:fillRect/>
          </a:stretch>
        </p:blipFill>
        <p:spPr bwMode="auto">
          <a:xfrm>
            <a:off x="4427984" y="3645024"/>
            <a:ext cx="43924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59766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 коррупции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052736"/>
            <a:ext cx="554461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Бытовая коррупция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порождается взаимодействием граждан и чиновников.  В неё входят  различные подарки от граждан и услуги должностному лицу  и членам его семьи. К этой  категории также относится кумовство.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2708920"/>
            <a:ext cx="496855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Деловая коррупция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возникает при взаимодействии власти и бизнеса. Например, в случае хозяйственного спора стороны могут  стремиться заручиться поддержкой  судьи с целью  вынесения решения в свою пользу.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581128"/>
            <a:ext cx="518457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Коррупция верховной власти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относится к политическому руководству и верховным судам в демократических системах. Она  касается стоящих у власти групп, недобросовестное поведение которых  состоит в осуществлении политики в своих интересах и в  ущерб интересам избирателей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old.prosveshenie.kz/uploads/posts/2015-08/1439211614_slayd11.jpg"/>
          <p:cNvPicPr>
            <a:picLocks noChangeAspect="1" noChangeArrowheads="1"/>
          </p:cNvPicPr>
          <p:nvPr/>
        </p:nvPicPr>
        <p:blipFill>
          <a:blip r:embed="rId3" cstate="print"/>
          <a:srcRect l="7875" t="62999" r="60625" b="5501"/>
          <a:stretch>
            <a:fillRect/>
          </a:stretch>
        </p:blipFill>
        <p:spPr bwMode="auto">
          <a:xfrm>
            <a:off x="467544" y="2636912"/>
            <a:ext cx="3168352" cy="1944216"/>
          </a:xfrm>
          <a:prstGeom prst="rect">
            <a:avLst/>
          </a:prstGeom>
          <a:noFill/>
        </p:spPr>
      </p:pic>
      <p:pic>
        <p:nvPicPr>
          <p:cNvPr id="9" name="Picture 2" descr="http://old.prosveshenie.kz/uploads/posts/2015-08/1439211614_slayd11.jpg"/>
          <p:cNvPicPr>
            <a:picLocks noChangeAspect="1" noChangeArrowheads="1"/>
          </p:cNvPicPr>
          <p:nvPr/>
        </p:nvPicPr>
        <p:blipFill>
          <a:blip r:embed="rId3" cstate="print"/>
          <a:srcRect l="77174" r="2351" b="70326"/>
          <a:stretch>
            <a:fillRect/>
          </a:stretch>
        </p:blipFill>
        <p:spPr bwMode="auto">
          <a:xfrm>
            <a:off x="6444208" y="0"/>
            <a:ext cx="2699792" cy="2636912"/>
          </a:xfrm>
          <a:prstGeom prst="rect">
            <a:avLst/>
          </a:prstGeom>
          <a:noFill/>
        </p:spPr>
      </p:pic>
      <p:pic>
        <p:nvPicPr>
          <p:cNvPr id="10" name="Picture 2" descr="http://old.prosveshenie.kz/uploads/posts/2015-08/1439211614_slayd11.jpg"/>
          <p:cNvPicPr>
            <a:picLocks noChangeAspect="1" noChangeArrowheads="1"/>
          </p:cNvPicPr>
          <p:nvPr/>
        </p:nvPicPr>
        <p:blipFill>
          <a:blip r:embed="rId3" cstate="print"/>
          <a:srcRect l="66149" t="54599" b="3646"/>
          <a:stretch>
            <a:fillRect/>
          </a:stretch>
        </p:blipFill>
        <p:spPr bwMode="auto">
          <a:xfrm>
            <a:off x="5940152" y="4513721"/>
            <a:ext cx="3203848" cy="2344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88640"/>
            <a:ext cx="50405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 коррупции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ds04.infourok.ru/uploads/ex/06af/0006483e-2cb73c2f/1/img11.jpg"/>
          <p:cNvPicPr>
            <a:picLocks noChangeAspect="1" noChangeArrowheads="1"/>
          </p:cNvPicPr>
          <p:nvPr/>
        </p:nvPicPr>
        <p:blipFill>
          <a:blip r:embed="rId3" cstate="print"/>
          <a:srcRect l="3538" t="8031" r="72050" b="66874"/>
          <a:stretch>
            <a:fillRect/>
          </a:stretch>
        </p:blipFill>
        <p:spPr bwMode="auto">
          <a:xfrm>
            <a:off x="-1" y="0"/>
            <a:ext cx="3809105" cy="25649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95936" y="1052736"/>
            <a:ext cx="49685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Растрата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хищение чужого имущества, вверенного виновному.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ds04.infourok.ru/uploads/ex/06af/0006483e-2cb73c2f/1/img11.jpg"/>
          <p:cNvPicPr>
            <a:picLocks noChangeAspect="1" noChangeArrowheads="1"/>
          </p:cNvPicPr>
          <p:nvPr/>
        </p:nvPicPr>
        <p:blipFill>
          <a:blip r:embed="rId3" cstate="print"/>
          <a:srcRect l="63716" t="53824" b="22084"/>
          <a:stretch>
            <a:fillRect/>
          </a:stretch>
        </p:blipFill>
        <p:spPr bwMode="auto">
          <a:xfrm>
            <a:off x="4572000" y="2132856"/>
            <a:ext cx="4320479" cy="25202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492896"/>
            <a:ext cx="4499992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Вымогательство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требование передачи денег, имущественных ценностей, сопровождаемого разного рода угрозами, обманом со стороны вымогателей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s://ds04.infourok.ru/uploads/ex/06af/0006483e-2cb73c2f/1/img11.jpg"/>
          <p:cNvPicPr>
            <a:picLocks noChangeAspect="1" noChangeArrowheads="1"/>
          </p:cNvPicPr>
          <p:nvPr/>
        </p:nvPicPr>
        <p:blipFill>
          <a:blip r:embed="rId3" cstate="print"/>
          <a:srcRect l="73624" t="8653" r="4165" b="67255"/>
          <a:stretch>
            <a:fillRect/>
          </a:stretch>
        </p:blipFill>
        <p:spPr bwMode="auto">
          <a:xfrm>
            <a:off x="466725" y="4581128"/>
            <a:ext cx="3238823" cy="212603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779912" y="4869160"/>
            <a:ext cx="489654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Взятка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-плата или подарок должностному лицу за незаконные действия в пользу дающего.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47525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коррупции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ds04.infourok.ru/uploads/ex/06af/0006483e-2cb73c2f/1/img11.jpg"/>
          <p:cNvPicPr>
            <a:picLocks noChangeAspect="1" noChangeArrowheads="1"/>
          </p:cNvPicPr>
          <p:nvPr/>
        </p:nvPicPr>
        <p:blipFill>
          <a:blip r:embed="rId3" cstate="print"/>
          <a:srcRect t="53824" r="66537" b="23088"/>
          <a:stretch>
            <a:fillRect/>
          </a:stretch>
        </p:blipFill>
        <p:spPr bwMode="auto">
          <a:xfrm>
            <a:off x="5076056" y="0"/>
            <a:ext cx="3923928" cy="21238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124744"/>
            <a:ext cx="460851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Мошенничество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преступление, состоящее в получении имущественной выгоды посредством обмана. 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2420888"/>
            <a:ext cx="37444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068960"/>
            <a:ext cx="4248472" cy="163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Получение незаконных ценностей и благ.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229200"/>
            <a:ext cx="42484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Кумовство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3717032"/>
            <a:ext cx="396044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Злоупотребление служебным положением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5589240"/>
            <a:ext cx="38884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Фаворизм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88640"/>
            <a:ext cx="77768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Причины  коррупции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68760"/>
            <a:ext cx="8496944" cy="54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Низкая заработная плата государственных служащих.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Незнание законов.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Желание лёгкой наживы.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Частая сменяемость лиц на разных должностях.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Нестабильность в стране.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Коррупция как привычка.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Низкий уровень жизни  населения.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Безработица.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Слабая развитость государственных институтов.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Неразвитость институтов гражданского общества.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88640"/>
            <a:ext cx="81369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влечёт за собою коррупция?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96752"/>
            <a:ext cx="828092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Экономика: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несправедливость в распределении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госбюджета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повышение цен на товары и услуги,  нарушение рыночной конкуренции, развитие теневой экономики.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816932"/>
            <a:ext cx="806489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сфера: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преступность, социальное неравенство (олигархи и нищие),социальное неравенство в стране, деградация норм морали (деньги –мера всего), религии, искусства,   отношений между людьми; роль права и законности падает в глазах народа, в результате – разочарованность, равнодушие и недоверие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301208"/>
            <a:ext cx="806489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Политика: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смена общенациональных планов на обогащение олигархических кланов и группировок.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969</Words>
  <Application>Microsoft Office PowerPoint</Application>
  <PresentationFormat>Экран (4:3)</PresentationFormat>
  <Paragraphs>97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коррупция</dc:title>
  <dc:creator>Вера</dc:creator>
  <cp:lastModifiedBy>Елена Коновалова</cp:lastModifiedBy>
  <cp:revision>32</cp:revision>
  <dcterms:created xsi:type="dcterms:W3CDTF">2018-12-10T19:39:08Z</dcterms:created>
  <dcterms:modified xsi:type="dcterms:W3CDTF">2018-12-11T05:22:58Z</dcterms:modified>
</cp:coreProperties>
</file>