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9" r:id="rId24"/>
    <p:sldId id="280" r:id="rId25"/>
    <p:sldId id="282" r:id="rId26"/>
    <p:sldId id="257" r:id="rId27"/>
    <p:sldId id="281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Соотношение общего числа выпускников и числа выпускников,</a:t>
            </a:r>
            <a:r>
              <a:rPr lang="ru-RU" baseline="0" dirty="0" smtClean="0"/>
              <a:t> сдающих ЕГЭ по обществознанию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выпускников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14</c:v>
                </c:pt>
                <c:pt idx="2">
                  <c:v>23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выпускников, сдающих обществозание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38810800"/>
        <c:axId val="-2038808080"/>
      </c:barChart>
      <c:catAx>
        <c:axId val="-203881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38808080"/>
        <c:crosses val="autoZero"/>
        <c:auto val="1"/>
        <c:lblAlgn val="ctr"/>
        <c:lblOffset val="100"/>
        <c:noMultiLvlLbl val="0"/>
      </c:catAx>
      <c:valAx>
        <c:axId val="-203880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03881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>
                <a:effectLst/>
              </a:rPr>
              <a:t>Какой профиль вы предполагаете выбрать при обучении в 10-11 классах?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Универсальный</c:v>
                </c:pt>
                <c:pt idx="1">
                  <c:v>Гуманитарный</c:v>
                </c:pt>
                <c:pt idx="2">
                  <c:v>Технологический</c:v>
                </c:pt>
                <c:pt idx="3">
                  <c:v>Естественно-научный</c:v>
                </c:pt>
                <c:pt idx="4">
                  <c:v>Социально-экономический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5786176"/>
        <c:axId val="-2145789984"/>
      </c:barChart>
      <c:catAx>
        <c:axId val="-214578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45789984"/>
        <c:crosses val="autoZero"/>
        <c:auto val="1"/>
        <c:lblAlgn val="ctr"/>
        <c:lblOffset val="100"/>
        <c:noMultiLvlLbl val="0"/>
      </c:catAx>
      <c:valAx>
        <c:axId val="-214578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4578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C58E8-C161-4712-9F1D-9B40EEFD05C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E836AF4-47D0-4470-8E4E-0F78E2A76EF3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УНИВЕРСАЛЬНЫЙ</a:t>
          </a:r>
          <a:endParaRPr lang="ru-RU" dirty="0"/>
        </a:p>
      </dgm:t>
    </dgm:pt>
    <dgm:pt modelId="{69ACF73F-82A0-481C-935A-CC2387EB931F}" type="parTrans" cxnId="{CD53B843-CB85-4306-A3DC-F1CC8B69D3B2}">
      <dgm:prSet/>
      <dgm:spPr/>
      <dgm:t>
        <a:bodyPr/>
        <a:lstStyle/>
        <a:p>
          <a:endParaRPr lang="ru-RU"/>
        </a:p>
      </dgm:t>
    </dgm:pt>
    <dgm:pt modelId="{BAD3DE6D-30EE-4B70-B218-2E4BA8E1009B}" type="sibTrans" cxnId="{CD53B843-CB85-4306-A3DC-F1CC8B69D3B2}">
      <dgm:prSet/>
      <dgm:spPr/>
      <dgm:t>
        <a:bodyPr/>
        <a:lstStyle/>
        <a:p>
          <a:endParaRPr lang="ru-RU"/>
        </a:p>
      </dgm:t>
    </dgm:pt>
    <dgm:pt modelId="{D88B8C8D-CBA6-4E0C-86C6-94647C323ADA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физико-математическая</a:t>
          </a:r>
          <a:endParaRPr lang="ru-RU" dirty="0"/>
        </a:p>
      </dgm:t>
    </dgm:pt>
    <dgm:pt modelId="{ACE4E0DA-3BC0-4BEF-9F77-7A2761EEEBA0}" type="parTrans" cxnId="{AB74E210-F93C-42B7-93EC-1B166400A57E}">
      <dgm:prSet/>
      <dgm:spPr/>
      <dgm:t>
        <a:bodyPr/>
        <a:lstStyle/>
        <a:p>
          <a:endParaRPr lang="ru-RU"/>
        </a:p>
      </dgm:t>
    </dgm:pt>
    <dgm:pt modelId="{864E0F65-7D25-4B49-AEF7-C5A3152E0788}" type="sibTrans" cxnId="{AB74E210-F93C-42B7-93EC-1B166400A57E}">
      <dgm:prSet/>
      <dgm:spPr/>
      <dgm:t>
        <a:bodyPr/>
        <a:lstStyle/>
        <a:p>
          <a:endParaRPr lang="ru-RU"/>
        </a:p>
      </dgm:t>
    </dgm:pt>
    <dgm:pt modelId="{C824B336-98EC-4E3D-A0E8-F45B298CAFC7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химико-биологическая</a:t>
          </a:r>
          <a:endParaRPr lang="ru-RU" dirty="0"/>
        </a:p>
      </dgm:t>
    </dgm:pt>
    <dgm:pt modelId="{94654BDF-0DC2-4CD8-ABF9-3D5B995420CD}" type="parTrans" cxnId="{399C3DF0-BCB6-46B2-8901-D96518C0045B}">
      <dgm:prSet/>
      <dgm:spPr/>
      <dgm:t>
        <a:bodyPr/>
        <a:lstStyle/>
        <a:p>
          <a:endParaRPr lang="ru-RU"/>
        </a:p>
      </dgm:t>
    </dgm:pt>
    <dgm:pt modelId="{5D13EDFF-4CB5-4696-BDD4-BADE2BD75008}" type="sibTrans" cxnId="{399C3DF0-BCB6-46B2-8901-D96518C0045B}">
      <dgm:prSet/>
      <dgm:spPr/>
      <dgm:t>
        <a:bodyPr/>
        <a:lstStyle/>
        <a:p>
          <a:endParaRPr lang="ru-RU"/>
        </a:p>
      </dgm:t>
    </dgm:pt>
    <dgm:pt modelId="{2BB1B5F6-FA56-48D5-B2D3-A424EF33228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социально-экономическая</a:t>
          </a:r>
          <a:endParaRPr lang="ru-RU" dirty="0"/>
        </a:p>
      </dgm:t>
    </dgm:pt>
    <dgm:pt modelId="{D3A2DF6E-84E5-4865-AD61-699C66F37C98}" type="parTrans" cxnId="{4CA7F668-2A68-4500-90D9-1DD1E4529533}">
      <dgm:prSet/>
      <dgm:spPr/>
      <dgm:t>
        <a:bodyPr/>
        <a:lstStyle/>
        <a:p>
          <a:endParaRPr lang="ru-RU"/>
        </a:p>
      </dgm:t>
    </dgm:pt>
    <dgm:pt modelId="{B470A867-F248-4F6E-A175-425EF2B536D4}" type="sibTrans" cxnId="{4CA7F668-2A68-4500-90D9-1DD1E4529533}">
      <dgm:prSet/>
      <dgm:spPr/>
      <dgm:t>
        <a:bodyPr/>
        <a:lstStyle/>
        <a:p>
          <a:endParaRPr lang="ru-RU"/>
        </a:p>
      </dgm:t>
    </dgm:pt>
    <dgm:pt modelId="{FF9448B0-BCEE-42D2-B7A7-1AADF0A7BBB0}" type="pres">
      <dgm:prSet presAssocID="{F9AC58E8-C161-4712-9F1D-9B40EEFD05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F282D8-B55C-4F81-B269-196D1C4B9459}" type="pres">
      <dgm:prSet presAssocID="{4E836AF4-47D0-4470-8E4E-0F78E2A76EF3}" presName="root1" presStyleCnt="0"/>
      <dgm:spPr/>
    </dgm:pt>
    <dgm:pt modelId="{1C889DA3-7A30-4F72-8C79-D5FE271A6003}" type="pres">
      <dgm:prSet presAssocID="{4E836AF4-47D0-4470-8E4E-0F78E2A76E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D3A87D-56F3-4BD9-8792-A85DF2974308}" type="pres">
      <dgm:prSet presAssocID="{4E836AF4-47D0-4470-8E4E-0F78E2A76EF3}" presName="level2hierChild" presStyleCnt="0"/>
      <dgm:spPr/>
    </dgm:pt>
    <dgm:pt modelId="{8B1DAD6B-9122-476C-BEE3-C6849B30A27F}" type="pres">
      <dgm:prSet presAssocID="{ACE4E0DA-3BC0-4BEF-9F77-7A2761EEEBA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5E945E9-B827-48DA-A973-F68C2A674C1C}" type="pres">
      <dgm:prSet presAssocID="{ACE4E0DA-3BC0-4BEF-9F77-7A2761EEEBA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A5B756D-3987-43CF-A10D-313A0171A975}" type="pres">
      <dgm:prSet presAssocID="{D88B8C8D-CBA6-4E0C-86C6-94647C323ADA}" presName="root2" presStyleCnt="0"/>
      <dgm:spPr/>
    </dgm:pt>
    <dgm:pt modelId="{333659CE-59E0-4EB2-BCED-B0641FD05BBD}" type="pres">
      <dgm:prSet presAssocID="{D88B8C8D-CBA6-4E0C-86C6-94647C323ADA}" presName="LevelTwoTextNode" presStyleLbl="node2" presStyleIdx="0" presStyleCnt="3" custScaleX="143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00A883-330B-4258-9124-BA85D414B939}" type="pres">
      <dgm:prSet presAssocID="{D88B8C8D-CBA6-4E0C-86C6-94647C323ADA}" presName="level3hierChild" presStyleCnt="0"/>
      <dgm:spPr/>
    </dgm:pt>
    <dgm:pt modelId="{E604056F-40BB-4EA4-82AF-B3B051691615}" type="pres">
      <dgm:prSet presAssocID="{94654BDF-0DC2-4CD8-ABF9-3D5B995420C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6B8E231-C8A2-46C5-87F9-4797141207D8}" type="pres">
      <dgm:prSet presAssocID="{94654BDF-0DC2-4CD8-ABF9-3D5B995420C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269A885-273F-4AF0-B977-3A0A3C4FA2D2}" type="pres">
      <dgm:prSet presAssocID="{C824B336-98EC-4E3D-A0E8-F45B298CAFC7}" presName="root2" presStyleCnt="0"/>
      <dgm:spPr/>
    </dgm:pt>
    <dgm:pt modelId="{FE323313-C434-4C6A-BE52-96D99410B302}" type="pres">
      <dgm:prSet presAssocID="{C824B336-98EC-4E3D-A0E8-F45B298CAFC7}" presName="LevelTwoTextNode" presStyleLbl="node2" presStyleIdx="1" presStyleCnt="3" custScaleX="143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6B5BB1-A9F7-47E6-8336-E766269F3E1D}" type="pres">
      <dgm:prSet presAssocID="{C824B336-98EC-4E3D-A0E8-F45B298CAFC7}" presName="level3hierChild" presStyleCnt="0"/>
      <dgm:spPr/>
    </dgm:pt>
    <dgm:pt modelId="{2FAB6DD5-275D-41E1-AC98-EAD07B32497C}" type="pres">
      <dgm:prSet presAssocID="{D3A2DF6E-84E5-4865-AD61-699C66F37C9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3AE86B4-3BA4-40F3-AAD9-78640A341274}" type="pres">
      <dgm:prSet presAssocID="{D3A2DF6E-84E5-4865-AD61-699C66F37C9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BE3BAE6-2243-4676-8E4F-D16DE1EE040F}" type="pres">
      <dgm:prSet presAssocID="{2BB1B5F6-FA56-48D5-B2D3-A424EF332287}" presName="root2" presStyleCnt="0"/>
      <dgm:spPr/>
    </dgm:pt>
    <dgm:pt modelId="{716A339F-BDAD-49BD-9A97-0471DF6A143A}" type="pres">
      <dgm:prSet presAssocID="{2BB1B5F6-FA56-48D5-B2D3-A424EF332287}" presName="LevelTwoTextNode" presStyleLbl="node2" presStyleIdx="2" presStyleCnt="3" custScaleX="143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848FE3-DEA3-4D41-AD7D-8482EA0CE9E7}" type="pres">
      <dgm:prSet presAssocID="{2BB1B5F6-FA56-48D5-B2D3-A424EF332287}" presName="level3hierChild" presStyleCnt="0"/>
      <dgm:spPr/>
    </dgm:pt>
  </dgm:ptLst>
  <dgm:cxnLst>
    <dgm:cxn modelId="{16170D25-F766-48B4-810F-5BF4C783BDBD}" type="presOf" srcId="{94654BDF-0DC2-4CD8-ABF9-3D5B995420CD}" destId="{F6B8E231-C8A2-46C5-87F9-4797141207D8}" srcOrd="1" destOrd="0" presId="urn:microsoft.com/office/officeart/2008/layout/HorizontalMultiLevelHierarchy"/>
    <dgm:cxn modelId="{4CA7F668-2A68-4500-90D9-1DD1E4529533}" srcId="{4E836AF4-47D0-4470-8E4E-0F78E2A76EF3}" destId="{2BB1B5F6-FA56-48D5-B2D3-A424EF332287}" srcOrd="2" destOrd="0" parTransId="{D3A2DF6E-84E5-4865-AD61-699C66F37C98}" sibTransId="{B470A867-F248-4F6E-A175-425EF2B536D4}"/>
    <dgm:cxn modelId="{723B38EB-49DC-46A2-BA5E-E3D51FF576C4}" type="presOf" srcId="{F9AC58E8-C161-4712-9F1D-9B40EEFD05C4}" destId="{FF9448B0-BCEE-42D2-B7A7-1AADF0A7BBB0}" srcOrd="0" destOrd="0" presId="urn:microsoft.com/office/officeart/2008/layout/HorizontalMultiLevelHierarchy"/>
    <dgm:cxn modelId="{AB74E210-F93C-42B7-93EC-1B166400A57E}" srcId="{4E836AF4-47D0-4470-8E4E-0F78E2A76EF3}" destId="{D88B8C8D-CBA6-4E0C-86C6-94647C323ADA}" srcOrd="0" destOrd="0" parTransId="{ACE4E0DA-3BC0-4BEF-9F77-7A2761EEEBA0}" sibTransId="{864E0F65-7D25-4B49-AEF7-C5A3152E0788}"/>
    <dgm:cxn modelId="{CD53B843-CB85-4306-A3DC-F1CC8B69D3B2}" srcId="{F9AC58E8-C161-4712-9F1D-9B40EEFD05C4}" destId="{4E836AF4-47D0-4470-8E4E-0F78E2A76EF3}" srcOrd="0" destOrd="0" parTransId="{69ACF73F-82A0-481C-935A-CC2387EB931F}" sibTransId="{BAD3DE6D-30EE-4B70-B218-2E4BA8E1009B}"/>
    <dgm:cxn modelId="{1C827E36-BC33-4C33-B679-278CA2130CDC}" type="presOf" srcId="{ACE4E0DA-3BC0-4BEF-9F77-7A2761EEEBA0}" destId="{8B1DAD6B-9122-476C-BEE3-C6849B30A27F}" srcOrd="0" destOrd="0" presId="urn:microsoft.com/office/officeart/2008/layout/HorizontalMultiLevelHierarchy"/>
    <dgm:cxn modelId="{B12C061F-1E0A-456B-9C27-F9C89711A01F}" type="presOf" srcId="{ACE4E0DA-3BC0-4BEF-9F77-7A2761EEEBA0}" destId="{45E945E9-B827-48DA-A973-F68C2A674C1C}" srcOrd="1" destOrd="0" presId="urn:microsoft.com/office/officeart/2008/layout/HorizontalMultiLevelHierarchy"/>
    <dgm:cxn modelId="{AD8B542D-1683-40D0-A47C-A0FF41EF607B}" type="presOf" srcId="{D3A2DF6E-84E5-4865-AD61-699C66F37C98}" destId="{2FAB6DD5-275D-41E1-AC98-EAD07B32497C}" srcOrd="0" destOrd="0" presId="urn:microsoft.com/office/officeart/2008/layout/HorizontalMultiLevelHierarchy"/>
    <dgm:cxn modelId="{DBBC9C6A-694C-4E71-8140-7EF89EC558C9}" type="presOf" srcId="{4E836AF4-47D0-4470-8E4E-0F78E2A76EF3}" destId="{1C889DA3-7A30-4F72-8C79-D5FE271A6003}" srcOrd="0" destOrd="0" presId="urn:microsoft.com/office/officeart/2008/layout/HorizontalMultiLevelHierarchy"/>
    <dgm:cxn modelId="{399C3DF0-BCB6-46B2-8901-D96518C0045B}" srcId="{4E836AF4-47D0-4470-8E4E-0F78E2A76EF3}" destId="{C824B336-98EC-4E3D-A0E8-F45B298CAFC7}" srcOrd="1" destOrd="0" parTransId="{94654BDF-0DC2-4CD8-ABF9-3D5B995420CD}" sibTransId="{5D13EDFF-4CB5-4696-BDD4-BADE2BD75008}"/>
    <dgm:cxn modelId="{AA0F4F4F-8CB9-4A81-8176-37C2EDB6B3F4}" type="presOf" srcId="{D88B8C8D-CBA6-4E0C-86C6-94647C323ADA}" destId="{333659CE-59E0-4EB2-BCED-B0641FD05BBD}" srcOrd="0" destOrd="0" presId="urn:microsoft.com/office/officeart/2008/layout/HorizontalMultiLevelHierarchy"/>
    <dgm:cxn modelId="{8784AD79-C189-4870-BE92-C81C42EAEB07}" type="presOf" srcId="{2BB1B5F6-FA56-48D5-B2D3-A424EF332287}" destId="{716A339F-BDAD-49BD-9A97-0471DF6A143A}" srcOrd="0" destOrd="0" presId="urn:microsoft.com/office/officeart/2008/layout/HorizontalMultiLevelHierarchy"/>
    <dgm:cxn modelId="{0009568B-B949-4435-B9BF-4BBF0A36F1A8}" type="presOf" srcId="{D3A2DF6E-84E5-4865-AD61-699C66F37C98}" destId="{F3AE86B4-3BA4-40F3-AAD9-78640A341274}" srcOrd="1" destOrd="0" presId="urn:microsoft.com/office/officeart/2008/layout/HorizontalMultiLevelHierarchy"/>
    <dgm:cxn modelId="{20A8403A-DF21-449E-A26D-52702EFF3E4D}" type="presOf" srcId="{94654BDF-0DC2-4CD8-ABF9-3D5B995420CD}" destId="{E604056F-40BB-4EA4-82AF-B3B051691615}" srcOrd="0" destOrd="0" presId="urn:microsoft.com/office/officeart/2008/layout/HorizontalMultiLevelHierarchy"/>
    <dgm:cxn modelId="{5665CC37-FAE5-4638-83FA-F60D0F9B1D7F}" type="presOf" srcId="{C824B336-98EC-4E3D-A0E8-F45B298CAFC7}" destId="{FE323313-C434-4C6A-BE52-96D99410B302}" srcOrd="0" destOrd="0" presId="urn:microsoft.com/office/officeart/2008/layout/HorizontalMultiLevelHierarchy"/>
    <dgm:cxn modelId="{DA30058C-5534-42C9-A3ED-73DF5106B313}" type="presParOf" srcId="{FF9448B0-BCEE-42D2-B7A7-1AADF0A7BBB0}" destId="{DCF282D8-B55C-4F81-B269-196D1C4B9459}" srcOrd="0" destOrd="0" presId="urn:microsoft.com/office/officeart/2008/layout/HorizontalMultiLevelHierarchy"/>
    <dgm:cxn modelId="{5C5D1A66-48EA-4FEA-BE84-5BA9C64D8612}" type="presParOf" srcId="{DCF282D8-B55C-4F81-B269-196D1C4B9459}" destId="{1C889DA3-7A30-4F72-8C79-D5FE271A6003}" srcOrd="0" destOrd="0" presId="urn:microsoft.com/office/officeart/2008/layout/HorizontalMultiLevelHierarchy"/>
    <dgm:cxn modelId="{A8BA9EC1-98BF-41F8-B468-7F30E2B1B7C5}" type="presParOf" srcId="{DCF282D8-B55C-4F81-B269-196D1C4B9459}" destId="{3ED3A87D-56F3-4BD9-8792-A85DF2974308}" srcOrd="1" destOrd="0" presId="urn:microsoft.com/office/officeart/2008/layout/HorizontalMultiLevelHierarchy"/>
    <dgm:cxn modelId="{B0D852A6-A72F-4D67-8D2E-290671819D9D}" type="presParOf" srcId="{3ED3A87D-56F3-4BD9-8792-A85DF2974308}" destId="{8B1DAD6B-9122-476C-BEE3-C6849B30A27F}" srcOrd="0" destOrd="0" presId="urn:microsoft.com/office/officeart/2008/layout/HorizontalMultiLevelHierarchy"/>
    <dgm:cxn modelId="{478B5106-AB64-4569-A4D0-37717ADB1837}" type="presParOf" srcId="{8B1DAD6B-9122-476C-BEE3-C6849B30A27F}" destId="{45E945E9-B827-48DA-A973-F68C2A674C1C}" srcOrd="0" destOrd="0" presId="urn:microsoft.com/office/officeart/2008/layout/HorizontalMultiLevelHierarchy"/>
    <dgm:cxn modelId="{46A6E490-1777-440F-AB23-2511B21EFD56}" type="presParOf" srcId="{3ED3A87D-56F3-4BD9-8792-A85DF2974308}" destId="{4A5B756D-3987-43CF-A10D-313A0171A975}" srcOrd="1" destOrd="0" presId="urn:microsoft.com/office/officeart/2008/layout/HorizontalMultiLevelHierarchy"/>
    <dgm:cxn modelId="{2CA4D4EE-368D-4AA5-97C1-8B9A65BA8ED7}" type="presParOf" srcId="{4A5B756D-3987-43CF-A10D-313A0171A975}" destId="{333659CE-59E0-4EB2-BCED-B0641FD05BBD}" srcOrd="0" destOrd="0" presId="urn:microsoft.com/office/officeart/2008/layout/HorizontalMultiLevelHierarchy"/>
    <dgm:cxn modelId="{492F38AE-2A98-4847-A834-6164680CDF76}" type="presParOf" srcId="{4A5B756D-3987-43CF-A10D-313A0171A975}" destId="{DD00A883-330B-4258-9124-BA85D414B939}" srcOrd="1" destOrd="0" presId="urn:microsoft.com/office/officeart/2008/layout/HorizontalMultiLevelHierarchy"/>
    <dgm:cxn modelId="{A9194925-B061-426A-86DD-AFD9BBE50DD0}" type="presParOf" srcId="{3ED3A87D-56F3-4BD9-8792-A85DF2974308}" destId="{E604056F-40BB-4EA4-82AF-B3B051691615}" srcOrd="2" destOrd="0" presId="urn:microsoft.com/office/officeart/2008/layout/HorizontalMultiLevelHierarchy"/>
    <dgm:cxn modelId="{7F461E30-3883-4AEF-B7BF-F3428BD99617}" type="presParOf" srcId="{E604056F-40BB-4EA4-82AF-B3B051691615}" destId="{F6B8E231-C8A2-46C5-87F9-4797141207D8}" srcOrd="0" destOrd="0" presId="urn:microsoft.com/office/officeart/2008/layout/HorizontalMultiLevelHierarchy"/>
    <dgm:cxn modelId="{1D9E1BA3-6C77-4961-AA37-5C8FEF9D25B6}" type="presParOf" srcId="{3ED3A87D-56F3-4BD9-8792-A85DF2974308}" destId="{4269A885-273F-4AF0-B977-3A0A3C4FA2D2}" srcOrd="3" destOrd="0" presId="urn:microsoft.com/office/officeart/2008/layout/HorizontalMultiLevelHierarchy"/>
    <dgm:cxn modelId="{1C366367-40FA-4446-B7A8-CF54F8D4E86D}" type="presParOf" srcId="{4269A885-273F-4AF0-B977-3A0A3C4FA2D2}" destId="{FE323313-C434-4C6A-BE52-96D99410B302}" srcOrd="0" destOrd="0" presId="urn:microsoft.com/office/officeart/2008/layout/HorizontalMultiLevelHierarchy"/>
    <dgm:cxn modelId="{DF29A4F8-0D85-4B01-9C99-676383D2E265}" type="presParOf" srcId="{4269A885-273F-4AF0-B977-3A0A3C4FA2D2}" destId="{8B6B5BB1-A9F7-47E6-8336-E766269F3E1D}" srcOrd="1" destOrd="0" presId="urn:microsoft.com/office/officeart/2008/layout/HorizontalMultiLevelHierarchy"/>
    <dgm:cxn modelId="{B5E996FE-5C12-4D15-B64A-CFE4624450FF}" type="presParOf" srcId="{3ED3A87D-56F3-4BD9-8792-A85DF2974308}" destId="{2FAB6DD5-275D-41E1-AC98-EAD07B32497C}" srcOrd="4" destOrd="0" presId="urn:microsoft.com/office/officeart/2008/layout/HorizontalMultiLevelHierarchy"/>
    <dgm:cxn modelId="{5655F230-41A7-4150-8D39-FD1566939CBB}" type="presParOf" srcId="{2FAB6DD5-275D-41E1-AC98-EAD07B32497C}" destId="{F3AE86B4-3BA4-40F3-AAD9-78640A341274}" srcOrd="0" destOrd="0" presId="urn:microsoft.com/office/officeart/2008/layout/HorizontalMultiLevelHierarchy"/>
    <dgm:cxn modelId="{2C118FE3-BFD6-4EA2-BAC4-ACE13C001E0B}" type="presParOf" srcId="{3ED3A87D-56F3-4BD9-8792-A85DF2974308}" destId="{BBE3BAE6-2243-4676-8E4F-D16DE1EE040F}" srcOrd="5" destOrd="0" presId="urn:microsoft.com/office/officeart/2008/layout/HorizontalMultiLevelHierarchy"/>
    <dgm:cxn modelId="{F60CC596-4E1A-4C55-A39A-87A6814D1809}" type="presParOf" srcId="{BBE3BAE6-2243-4676-8E4F-D16DE1EE040F}" destId="{716A339F-BDAD-49BD-9A97-0471DF6A143A}" srcOrd="0" destOrd="0" presId="urn:microsoft.com/office/officeart/2008/layout/HorizontalMultiLevelHierarchy"/>
    <dgm:cxn modelId="{A12024C7-AC65-4EC9-8EBB-33FCB6FCE891}" type="presParOf" srcId="{BBE3BAE6-2243-4676-8E4F-D16DE1EE040F}" destId="{70848FE3-DEA3-4D41-AD7D-8482EA0CE9E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C58E8-C161-4712-9F1D-9B40EEFD05C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4E836AF4-47D0-4470-8E4E-0F78E2A76EF3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УНИВЕРСАЛЬНЫЙ</a:t>
          </a:r>
          <a:endParaRPr lang="ru-RU" dirty="0"/>
        </a:p>
      </dgm:t>
    </dgm:pt>
    <dgm:pt modelId="{69ACF73F-82A0-481C-935A-CC2387EB931F}" type="parTrans" cxnId="{CD53B843-CB85-4306-A3DC-F1CC8B69D3B2}">
      <dgm:prSet/>
      <dgm:spPr/>
      <dgm:t>
        <a:bodyPr/>
        <a:lstStyle/>
        <a:p>
          <a:endParaRPr lang="ru-RU"/>
        </a:p>
      </dgm:t>
    </dgm:pt>
    <dgm:pt modelId="{BAD3DE6D-30EE-4B70-B218-2E4BA8E1009B}" type="sibTrans" cxnId="{CD53B843-CB85-4306-A3DC-F1CC8B69D3B2}">
      <dgm:prSet/>
      <dgm:spPr/>
      <dgm:t>
        <a:bodyPr/>
        <a:lstStyle/>
        <a:p>
          <a:endParaRPr lang="ru-RU"/>
        </a:p>
      </dgm:t>
    </dgm:pt>
    <dgm:pt modelId="{D88B8C8D-CBA6-4E0C-86C6-94647C323ADA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физико-математическая</a:t>
          </a:r>
          <a:endParaRPr lang="ru-RU" dirty="0"/>
        </a:p>
      </dgm:t>
    </dgm:pt>
    <dgm:pt modelId="{ACE4E0DA-3BC0-4BEF-9F77-7A2761EEEBA0}" type="parTrans" cxnId="{AB74E210-F93C-42B7-93EC-1B166400A57E}">
      <dgm:prSet/>
      <dgm:spPr/>
      <dgm:t>
        <a:bodyPr/>
        <a:lstStyle/>
        <a:p>
          <a:endParaRPr lang="ru-RU"/>
        </a:p>
      </dgm:t>
    </dgm:pt>
    <dgm:pt modelId="{864E0F65-7D25-4B49-AEF7-C5A3152E0788}" type="sibTrans" cxnId="{AB74E210-F93C-42B7-93EC-1B166400A57E}">
      <dgm:prSet/>
      <dgm:spPr/>
      <dgm:t>
        <a:bodyPr/>
        <a:lstStyle/>
        <a:p>
          <a:endParaRPr lang="ru-RU"/>
        </a:p>
      </dgm:t>
    </dgm:pt>
    <dgm:pt modelId="{C824B336-98EC-4E3D-A0E8-F45B298CAFC7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химико-биологическая</a:t>
          </a:r>
          <a:endParaRPr lang="ru-RU" dirty="0"/>
        </a:p>
      </dgm:t>
    </dgm:pt>
    <dgm:pt modelId="{94654BDF-0DC2-4CD8-ABF9-3D5B995420CD}" type="parTrans" cxnId="{399C3DF0-BCB6-46B2-8901-D96518C0045B}">
      <dgm:prSet/>
      <dgm:spPr/>
      <dgm:t>
        <a:bodyPr/>
        <a:lstStyle/>
        <a:p>
          <a:endParaRPr lang="ru-RU"/>
        </a:p>
      </dgm:t>
    </dgm:pt>
    <dgm:pt modelId="{5D13EDFF-4CB5-4696-BDD4-BADE2BD75008}" type="sibTrans" cxnId="{399C3DF0-BCB6-46B2-8901-D96518C0045B}">
      <dgm:prSet/>
      <dgm:spPr/>
      <dgm:t>
        <a:bodyPr/>
        <a:lstStyle/>
        <a:p>
          <a:endParaRPr lang="ru-RU"/>
        </a:p>
      </dgm:t>
    </dgm:pt>
    <dgm:pt modelId="{2BB1B5F6-FA56-48D5-B2D3-A424EF332287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социально-экономическая</a:t>
          </a:r>
          <a:endParaRPr lang="ru-RU" dirty="0"/>
        </a:p>
      </dgm:t>
    </dgm:pt>
    <dgm:pt modelId="{D3A2DF6E-84E5-4865-AD61-699C66F37C98}" type="parTrans" cxnId="{4CA7F668-2A68-4500-90D9-1DD1E4529533}">
      <dgm:prSet/>
      <dgm:spPr/>
      <dgm:t>
        <a:bodyPr/>
        <a:lstStyle/>
        <a:p>
          <a:endParaRPr lang="ru-RU"/>
        </a:p>
      </dgm:t>
    </dgm:pt>
    <dgm:pt modelId="{B470A867-F248-4F6E-A175-425EF2B536D4}" type="sibTrans" cxnId="{4CA7F668-2A68-4500-90D9-1DD1E4529533}">
      <dgm:prSet/>
      <dgm:spPr/>
      <dgm:t>
        <a:bodyPr/>
        <a:lstStyle/>
        <a:p>
          <a:endParaRPr lang="ru-RU"/>
        </a:p>
      </dgm:t>
    </dgm:pt>
    <dgm:pt modelId="{FF9448B0-BCEE-42D2-B7A7-1AADF0A7BBB0}" type="pres">
      <dgm:prSet presAssocID="{F9AC58E8-C161-4712-9F1D-9B40EEFD05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F282D8-B55C-4F81-B269-196D1C4B9459}" type="pres">
      <dgm:prSet presAssocID="{4E836AF4-47D0-4470-8E4E-0F78E2A76EF3}" presName="root1" presStyleCnt="0"/>
      <dgm:spPr/>
    </dgm:pt>
    <dgm:pt modelId="{1C889DA3-7A30-4F72-8C79-D5FE271A6003}" type="pres">
      <dgm:prSet presAssocID="{4E836AF4-47D0-4470-8E4E-0F78E2A76E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D3A87D-56F3-4BD9-8792-A85DF2974308}" type="pres">
      <dgm:prSet presAssocID="{4E836AF4-47D0-4470-8E4E-0F78E2A76EF3}" presName="level2hierChild" presStyleCnt="0"/>
      <dgm:spPr/>
    </dgm:pt>
    <dgm:pt modelId="{8B1DAD6B-9122-476C-BEE3-C6849B30A27F}" type="pres">
      <dgm:prSet presAssocID="{ACE4E0DA-3BC0-4BEF-9F77-7A2761EEEBA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5E945E9-B827-48DA-A973-F68C2A674C1C}" type="pres">
      <dgm:prSet presAssocID="{ACE4E0DA-3BC0-4BEF-9F77-7A2761EEEBA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A5B756D-3987-43CF-A10D-313A0171A975}" type="pres">
      <dgm:prSet presAssocID="{D88B8C8D-CBA6-4E0C-86C6-94647C323ADA}" presName="root2" presStyleCnt="0"/>
      <dgm:spPr/>
    </dgm:pt>
    <dgm:pt modelId="{333659CE-59E0-4EB2-BCED-B0641FD05BBD}" type="pres">
      <dgm:prSet presAssocID="{D88B8C8D-CBA6-4E0C-86C6-94647C323ADA}" presName="LevelTwoTextNode" presStyleLbl="node2" presStyleIdx="0" presStyleCnt="3" custScaleX="143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00A883-330B-4258-9124-BA85D414B939}" type="pres">
      <dgm:prSet presAssocID="{D88B8C8D-CBA6-4E0C-86C6-94647C323ADA}" presName="level3hierChild" presStyleCnt="0"/>
      <dgm:spPr/>
    </dgm:pt>
    <dgm:pt modelId="{E604056F-40BB-4EA4-82AF-B3B051691615}" type="pres">
      <dgm:prSet presAssocID="{94654BDF-0DC2-4CD8-ABF9-3D5B995420C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6B8E231-C8A2-46C5-87F9-4797141207D8}" type="pres">
      <dgm:prSet presAssocID="{94654BDF-0DC2-4CD8-ABF9-3D5B995420C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269A885-273F-4AF0-B977-3A0A3C4FA2D2}" type="pres">
      <dgm:prSet presAssocID="{C824B336-98EC-4E3D-A0E8-F45B298CAFC7}" presName="root2" presStyleCnt="0"/>
      <dgm:spPr/>
    </dgm:pt>
    <dgm:pt modelId="{FE323313-C434-4C6A-BE52-96D99410B302}" type="pres">
      <dgm:prSet presAssocID="{C824B336-98EC-4E3D-A0E8-F45B298CAFC7}" presName="LevelTwoTextNode" presStyleLbl="node2" presStyleIdx="1" presStyleCnt="3" custScaleX="143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6B5BB1-A9F7-47E6-8336-E766269F3E1D}" type="pres">
      <dgm:prSet presAssocID="{C824B336-98EC-4E3D-A0E8-F45B298CAFC7}" presName="level3hierChild" presStyleCnt="0"/>
      <dgm:spPr/>
    </dgm:pt>
    <dgm:pt modelId="{2FAB6DD5-275D-41E1-AC98-EAD07B32497C}" type="pres">
      <dgm:prSet presAssocID="{D3A2DF6E-84E5-4865-AD61-699C66F37C9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3AE86B4-3BA4-40F3-AAD9-78640A341274}" type="pres">
      <dgm:prSet presAssocID="{D3A2DF6E-84E5-4865-AD61-699C66F37C9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BE3BAE6-2243-4676-8E4F-D16DE1EE040F}" type="pres">
      <dgm:prSet presAssocID="{2BB1B5F6-FA56-48D5-B2D3-A424EF332287}" presName="root2" presStyleCnt="0"/>
      <dgm:spPr/>
    </dgm:pt>
    <dgm:pt modelId="{716A339F-BDAD-49BD-9A97-0471DF6A143A}" type="pres">
      <dgm:prSet presAssocID="{2BB1B5F6-FA56-48D5-B2D3-A424EF332287}" presName="LevelTwoTextNode" presStyleLbl="node2" presStyleIdx="2" presStyleCnt="3" custScaleX="143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848FE3-DEA3-4D41-AD7D-8482EA0CE9E7}" type="pres">
      <dgm:prSet presAssocID="{2BB1B5F6-FA56-48D5-B2D3-A424EF332287}" presName="level3hierChild" presStyleCnt="0"/>
      <dgm:spPr/>
    </dgm:pt>
  </dgm:ptLst>
  <dgm:cxnLst>
    <dgm:cxn modelId="{CD53B843-CB85-4306-A3DC-F1CC8B69D3B2}" srcId="{F9AC58E8-C161-4712-9F1D-9B40EEFD05C4}" destId="{4E836AF4-47D0-4470-8E4E-0F78E2A76EF3}" srcOrd="0" destOrd="0" parTransId="{69ACF73F-82A0-481C-935A-CC2387EB931F}" sibTransId="{BAD3DE6D-30EE-4B70-B218-2E4BA8E1009B}"/>
    <dgm:cxn modelId="{4CA7F668-2A68-4500-90D9-1DD1E4529533}" srcId="{4E836AF4-47D0-4470-8E4E-0F78E2A76EF3}" destId="{2BB1B5F6-FA56-48D5-B2D3-A424EF332287}" srcOrd="2" destOrd="0" parTransId="{D3A2DF6E-84E5-4865-AD61-699C66F37C98}" sibTransId="{B470A867-F248-4F6E-A175-425EF2B536D4}"/>
    <dgm:cxn modelId="{C23B67FE-7EF3-45AC-BF24-82C584474F3F}" type="presOf" srcId="{C824B336-98EC-4E3D-A0E8-F45B298CAFC7}" destId="{FE323313-C434-4C6A-BE52-96D99410B302}" srcOrd="0" destOrd="0" presId="urn:microsoft.com/office/officeart/2008/layout/HorizontalMultiLevelHierarchy"/>
    <dgm:cxn modelId="{AB74E210-F93C-42B7-93EC-1B166400A57E}" srcId="{4E836AF4-47D0-4470-8E4E-0F78E2A76EF3}" destId="{D88B8C8D-CBA6-4E0C-86C6-94647C323ADA}" srcOrd="0" destOrd="0" parTransId="{ACE4E0DA-3BC0-4BEF-9F77-7A2761EEEBA0}" sibTransId="{864E0F65-7D25-4B49-AEF7-C5A3152E0788}"/>
    <dgm:cxn modelId="{A47F7B26-7F7A-4DD4-800D-BD186C0837DB}" type="presOf" srcId="{D3A2DF6E-84E5-4865-AD61-699C66F37C98}" destId="{2FAB6DD5-275D-41E1-AC98-EAD07B32497C}" srcOrd="0" destOrd="0" presId="urn:microsoft.com/office/officeart/2008/layout/HorizontalMultiLevelHierarchy"/>
    <dgm:cxn modelId="{7B0270F5-D7C7-4F1C-81CF-A3A409AF0C99}" type="presOf" srcId="{F9AC58E8-C161-4712-9F1D-9B40EEFD05C4}" destId="{FF9448B0-BCEE-42D2-B7A7-1AADF0A7BBB0}" srcOrd="0" destOrd="0" presId="urn:microsoft.com/office/officeart/2008/layout/HorizontalMultiLevelHierarchy"/>
    <dgm:cxn modelId="{F6E4D8FA-637A-4F12-B914-A122D5A435D4}" type="presOf" srcId="{94654BDF-0DC2-4CD8-ABF9-3D5B995420CD}" destId="{E604056F-40BB-4EA4-82AF-B3B051691615}" srcOrd="0" destOrd="0" presId="urn:microsoft.com/office/officeart/2008/layout/HorizontalMultiLevelHierarchy"/>
    <dgm:cxn modelId="{338A80A6-F9D6-4BD7-B7A5-858207361ACC}" type="presOf" srcId="{ACE4E0DA-3BC0-4BEF-9F77-7A2761EEEBA0}" destId="{45E945E9-B827-48DA-A973-F68C2A674C1C}" srcOrd="1" destOrd="0" presId="urn:microsoft.com/office/officeart/2008/layout/HorizontalMultiLevelHierarchy"/>
    <dgm:cxn modelId="{16D0E5DD-5EB7-445F-B4DC-6DCFF70724B4}" type="presOf" srcId="{94654BDF-0DC2-4CD8-ABF9-3D5B995420CD}" destId="{F6B8E231-C8A2-46C5-87F9-4797141207D8}" srcOrd="1" destOrd="0" presId="urn:microsoft.com/office/officeart/2008/layout/HorizontalMultiLevelHierarchy"/>
    <dgm:cxn modelId="{399C3DF0-BCB6-46B2-8901-D96518C0045B}" srcId="{4E836AF4-47D0-4470-8E4E-0F78E2A76EF3}" destId="{C824B336-98EC-4E3D-A0E8-F45B298CAFC7}" srcOrd="1" destOrd="0" parTransId="{94654BDF-0DC2-4CD8-ABF9-3D5B995420CD}" sibTransId="{5D13EDFF-4CB5-4696-BDD4-BADE2BD75008}"/>
    <dgm:cxn modelId="{4B61F491-7941-41CE-A32C-A0D6FE42C476}" type="presOf" srcId="{D88B8C8D-CBA6-4E0C-86C6-94647C323ADA}" destId="{333659CE-59E0-4EB2-BCED-B0641FD05BBD}" srcOrd="0" destOrd="0" presId="urn:microsoft.com/office/officeart/2008/layout/HorizontalMultiLevelHierarchy"/>
    <dgm:cxn modelId="{B745E61D-C1B6-4522-B36F-01059B90F86D}" type="presOf" srcId="{4E836AF4-47D0-4470-8E4E-0F78E2A76EF3}" destId="{1C889DA3-7A30-4F72-8C79-D5FE271A6003}" srcOrd="0" destOrd="0" presId="urn:microsoft.com/office/officeart/2008/layout/HorizontalMultiLevelHierarchy"/>
    <dgm:cxn modelId="{7A316473-570A-4E8C-A9F4-EEDECB354154}" type="presOf" srcId="{D3A2DF6E-84E5-4865-AD61-699C66F37C98}" destId="{F3AE86B4-3BA4-40F3-AAD9-78640A341274}" srcOrd="1" destOrd="0" presId="urn:microsoft.com/office/officeart/2008/layout/HorizontalMultiLevelHierarchy"/>
    <dgm:cxn modelId="{27CC0AA8-7C51-45DE-BACF-D1D97661C2D5}" type="presOf" srcId="{ACE4E0DA-3BC0-4BEF-9F77-7A2761EEEBA0}" destId="{8B1DAD6B-9122-476C-BEE3-C6849B30A27F}" srcOrd="0" destOrd="0" presId="urn:microsoft.com/office/officeart/2008/layout/HorizontalMultiLevelHierarchy"/>
    <dgm:cxn modelId="{9EAC1D9B-5927-4424-95E5-4C2D11832DA0}" type="presOf" srcId="{2BB1B5F6-FA56-48D5-B2D3-A424EF332287}" destId="{716A339F-BDAD-49BD-9A97-0471DF6A143A}" srcOrd="0" destOrd="0" presId="urn:microsoft.com/office/officeart/2008/layout/HorizontalMultiLevelHierarchy"/>
    <dgm:cxn modelId="{CBC32B48-CAC1-4E34-88C3-84E7FA157938}" type="presParOf" srcId="{FF9448B0-BCEE-42D2-B7A7-1AADF0A7BBB0}" destId="{DCF282D8-B55C-4F81-B269-196D1C4B9459}" srcOrd="0" destOrd="0" presId="urn:microsoft.com/office/officeart/2008/layout/HorizontalMultiLevelHierarchy"/>
    <dgm:cxn modelId="{76847635-8DA7-4DCD-ACD9-671CCE5CB7DF}" type="presParOf" srcId="{DCF282D8-B55C-4F81-B269-196D1C4B9459}" destId="{1C889DA3-7A30-4F72-8C79-D5FE271A6003}" srcOrd="0" destOrd="0" presId="urn:microsoft.com/office/officeart/2008/layout/HorizontalMultiLevelHierarchy"/>
    <dgm:cxn modelId="{0F83CE1A-1144-43F9-B1C0-91278F0220F0}" type="presParOf" srcId="{DCF282D8-B55C-4F81-B269-196D1C4B9459}" destId="{3ED3A87D-56F3-4BD9-8792-A85DF2974308}" srcOrd="1" destOrd="0" presId="urn:microsoft.com/office/officeart/2008/layout/HorizontalMultiLevelHierarchy"/>
    <dgm:cxn modelId="{D699B854-F20F-47B7-BF4F-65942E9886BA}" type="presParOf" srcId="{3ED3A87D-56F3-4BD9-8792-A85DF2974308}" destId="{8B1DAD6B-9122-476C-BEE3-C6849B30A27F}" srcOrd="0" destOrd="0" presId="urn:microsoft.com/office/officeart/2008/layout/HorizontalMultiLevelHierarchy"/>
    <dgm:cxn modelId="{FF3E9BD1-80CE-4CE8-9171-35F9D674FE44}" type="presParOf" srcId="{8B1DAD6B-9122-476C-BEE3-C6849B30A27F}" destId="{45E945E9-B827-48DA-A973-F68C2A674C1C}" srcOrd="0" destOrd="0" presId="urn:microsoft.com/office/officeart/2008/layout/HorizontalMultiLevelHierarchy"/>
    <dgm:cxn modelId="{3AC11F0D-6EAA-4E82-9D52-9AE7A60FD637}" type="presParOf" srcId="{3ED3A87D-56F3-4BD9-8792-A85DF2974308}" destId="{4A5B756D-3987-43CF-A10D-313A0171A975}" srcOrd="1" destOrd="0" presId="urn:microsoft.com/office/officeart/2008/layout/HorizontalMultiLevelHierarchy"/>
    <dgm:cxn modelId="{67CD3EB1-AB41-44C3-A8A8-E75C42D88FB5}" type="presParOf" srcId="{4A5B756D-3987-43CF-A10D-313A0171A975}" destId="{333659CE-59E0-4EB2-BCED-B0641FD05BBD}" srcOrd="0" destOrd="0" presId="urn:microsoft.com/office/officeart/2008/layout/HorizontalMultiLevelHierarchy"/>
    <dgm:cxn modelId="{7DB8B33A-A039-4D56-88E9-8D5FDD7EADCD}" type="presParOf" srcId="{4A5B756D-3987-43CF-A10D-313A0171A975}" destId="{DD00A883-330B-4258-9124-BA85D414B939}" srcOrd="1" destOrd="0" presId="urn:microsoft.com/office/officeart/2008/layout/HorizontalMultiLevelHierarchy"/>
    <dgm:cxn modelId="{40E2D059-A994-4B45-A448-CB587CE7BFEC}" type="presParOf" srcId="{3ED3A87D-56F3-4BD9-8792-A85DF2974308}" destId="{E604056F-40BB-4EA4-82AF-B3B051691615}" srcOrd="2" destOrd="0" presId="urn:microsoft.com/office/officeart/2008/layout/HorizontalMultiLevelHierarchy"/>
    <dgm:cxn modelId="{6FE8A163-E98E-4A93-A6FE-E1EED6DC3EF7}" type="presParOf" srcId="{E604056F-40BB-4EA4-82AF-B3B051691615}" destId="{F6B8E231-C8A2-46C5-87F9-4797141207D8}" srcOrd="0" destOrd="0" presId="urn:microsoft.com/office/officeart/2008/layout/HorizontalMultiLevelHierarchy"/>
    <dgm:cxn modelId="{9D9A25BC-37F2-4B45-A184-3F3542510145}" type="presParOf" srcId="{3ED3A87D-56F3-4BD9-8792-A85DF2974308}" destId="{4269A885-273F-4AF0-B977-3A0A3C4FA2D2}" srcOrd="3" destOrd="0" presId="urn:microsoft.com/office/officeart/2008/layout/HorizontalMultiLevelHierarchy"/>
    <dgm:cxn modelId="{375BC9E4-2459-4C44-A8B6-42BC0E5DDE73}" type="presParOf" srcId="{4269A885-273F-4AF0-B977-3A0A3C4FA2D2}" destId="{FE323313-C434-4C6A-BE52-96D99410B302}" srcOrd="0" destOrd="0" presId="urn:microsoft.com/office/officeart/2008/layout/HorizontalMultiLevelHierarchy"/>
    <dgm:cxn modelId="{DFA060B4-813F-4D5C-B2F5-3E7F583E962A}" type="presParOf" srcId="{4269A885-273F-4AF0-B977-3A0A3C4FA2D2}" destId="{8B6B5BB1-A9F7-47E6-8336-E766269F3E1D}" srcOrd="1" destOrd="0" presId="urn:microsoft.com/office/officeart/2008/layout/HorizontalMultiLevelHierarchy"/>
    <dgm:cxn modelId="{2964E60C-9D0A-4444-8361-AADD355FA9E5}" type="presParOf" srcId="{3ED3A87D-56F3-4BD9-8792-A85DF2974308}" destId="{2FAB6DD5-275D-41E1-AC98-EAD07B32497C}" srcOrd="4" destOrd="0" presId="urn:microsoft.com/office/officeart/2008/layout/HorizontalMultiLevelHierarchy"/>
    <dgm:cxn modelId="{B59D8884-F53A-4D38-A3BE-1EEFB8DD8611}" type="presParOf" srcId="{2FAB6DD5-275D-41E1-AC98-EAD07B32497C}" destId="{F3AE86B4-3BA4-40F3-AAD9-78640A341274}" srcOrd="0" destOrd="0" presId="urn:microsoft.com/office/officeart/2008/layout/HorizontalMultiLevelHierarchy"/>
    <dgm:cxn modelId="{802BC7E7-B073-4360-BC88-61A5C1A1F6FB}" type="presParOf" srcId="{3ED3A87D-56F3-4BD9-8792-A85DF2974308}" destId="{BBE3BAE6-2243-4676-8E4F-D16DE1EE040F}" srcOrd="5" destOrd="0" presId="urn:microsoft.com/office/officeart/2008/layout/HorizontalMultiLevelHierarchy"/>
    <dgm:cxn modelId="{27B71A7C-F8E1-4491-AA53-0A51FF9BBEB4}" type="presParOf" srcId="{BBE3BAE6-2243-4676-8E4F-D16DE1EE040F}" destId="{716A339F-BDAD-49BD-9A97-0471DF6A143A}" srcOrd="0" destOrd="0" presId="urn:microsoft.com/office/officeart/2008/layout/HorizontalMultiLevelHierarchy"/>
    <dgm:cxn modelId="{D09ECA43-9C9C-4301-A927-8A016BE5B62E}" type="presParOf" srcId="{BBE3BAE6-2243-4676-8E4F-D16DE1EE040F}" destId="{70848FE3-DEA3-4D41-AD7D-8482EA0CE9E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B6DD5-275D-41E1-AC98-EAD07B32497C}">
      <dsp:nvSpPr>
        <dsp:cNvPr id="0" name=""/>
        <dsp:cNvSpPr/>
      </dsp:nvSpPr>
      <dsp:spPr>
        <a:xfrm>
          <a:off x="2095225" y="3382433"/>
          <a:ext cx="843173" cy="1606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1586" y="0"/>
              </a:lnTo>
              <a:lnTo>
                <a:pt x="421586" y="1606655"/>
              </a:lnTo>
              <a:lnTo>
                <a:pt x="843173" y="160665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71450" y="4140399"/>
        <a:ext cx="90723" cy="90723"/>
      </dsp:txXfrm>
    </dsp:sp>
    <dsp:sp modelId="{E604056F-40BB-4EA4-82AF-B3B051691615}">
      <dsp:nvSpPr>
        <dsp:cNvPr id="0" name=""/>
        <dsp:cNvSpPr/>
      </dsp:nvSpPr>
      <dsp:spPr>
        <a:xfrm>
          <a:off x="2095225" y="3336713"/>
          <a:ext cx="843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3173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95733" y="3361354"/>
        <a:ext cx="42158" cy="42158"/>
      </dsp:txXfrm>
    </dsp:sp>
    <dsp:sp modelId="{8B1DAD6B-9122-476C-BEE3-C6849B30A27F}">
      <dsp:nvSpPr>
        <dsp:cNvPr id="0" name=""/>
        <dsp:cNvSpPr/>
      </dsp:nvSpPr>
      <dsp:spPr>
        <a:xfrm>
          <a:off x="2095225" y="1775777"/>
          <a:ext cx="843173" cy="1606655"/>
        </a:xfrm>
        <a:custGeom>
          <a:avLst/>
          <a:gdLst/>
          <a:ahLst/>
          <a:cxnLst/>
          <a:rect l="0" t="0" r="0" b="0"/>
          <a:pathLst>
            <a:path>
              <a:moveTo>
                <a:pt x="0" y="1606655"/>
              </a:moveTo>
              <a:lnTo>
                <a:pt x="421586" y="1606655"/>
              </a:lnTo>
              <a:lnTo>
                <a:pt x="421586" y="0"/>
              </a:lnTo>
              <a:lnTo>
                <a:pt x="84317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71450" y="2533743"/>
        <a:ext cx="90723" cy="90723"/>
      </dsp:txXfrm>
    </dsp:sp>
    <dsp:sp modelId="{1C889DA3-7A30-4F72-8C79-D5FE271A6003}">
      <dsp:nvSpPr>
        <dsp:cNvPr id="0" name=""/>
        <dsp:cNvSpPr/>
      </dsp:nvSpPr>
      <dsp:spPr>
        <a:xfrm rot="16200000">
          <a:off x="-1929869" y="2739771"/>
          <a:ext cx="6764867" cy="1285324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УНИВЕРСАЛЬНЫЙ</a:t>
          </a:r>
          <a:endParaRPr lang="ru-RU" sz="6500" kern="1200" dirty="0"/>
        </a:p>
      </dsp:txBody>
      <dsp:txXfrm>
        <a:off x="-1929869" y="2739771"/>
        <a:ext cx="6764867" cy="1285324"/>
      </dsp:txXfrm>
    </dsp:sp>
    <dsp:sp modelId="{333659CE-59E0-4EB2-BCED-B0641FD05BBD}">
      <dsp:nvSpPr>
        <dsp:cNvPr id="0" name=""/>
        <dsp:cNvSpPr/>
      </dsp:nvSpPr>
      <dsp:spPr>
        <a:xfrm>
          <a:off x="2938398" y="1133115"/>
          <a:ext cx="6059968" cy="1285324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физико-математическая</a:t>
          </a:r>
          <a:endParaRPr lang="ru-RU" sz="4400" kern="1200" dirty="0"/>
        </a:p>
      </dsp:txBody>
      <dsp:txXfrm>
        <a:off x="2938398" y="1133115"/>
        <a:ext cx="6059968" cy="1285324"/>
      </dsp:txXfrm>
    </dsp:sp>
    <dsp:sp modelId="{FE323313-C434-4C6A-BE52-96D99410B302}">
      <dsp:nvSpPr>
        <dsp:cNvPr id="0" name=""/>
        <dsp:cNvSpPr/>
      </dsp:nvSpPr>
      <dsp:spPr>
        <a:xfrm>
          <a:off x="2938398" y="2739771"/>
          <a:ext cx="6059968" cy="1285324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химико-биологическая</a:t>
          </a:r>
          <a:endParaRPr lang="ru-RU" sz="4400" kern="1200" dirty="0"/>
        </a:p>
      </dsp:txBody>
      <dsp:txXfrm>
        <a:off x="2938398" y="2739771"/>
        <a:ext cx="6059968" cy="1285324"/>
      </dsp:txXfrm>
    </dsp:sp>
    <dsp:sp modelId="{716A339F-BDAD-49BD-9A97-0471DF6A143A}">
      <dsp:nvSpPr>
        <dsp:cNvPr id="0" name=""/>
        <dsp:cNvSpPr/>
      </dsp:nvSpPr>
      <dsp:spPr>
        <a:xfrm>
          <a:off x="2938398" y="4346427"/>
          <a:ext cx="6059968" cy="128532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социально-экономическая</a:t>
          </a:r>
          <a:endParaRPr lang="ru-RU" sz="4400" kern="1200" dirty="0"/>
        </a:p>
      </dsp:txBody>
      <dsp:txXfrm>
        <a:off x="2938398" y="4346427"/>
        <a:ext cx="6059968" cy="128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B6DD5-275D-41E1-AC98-EAD07B32497C}">
      <dsp:nvSpPr>
        <dsp:cNvPr id="0" name=""/>
        <dsp:cNvSpPr/>
      </dsp:nvSpPr>
      <dsp:spPr>
        <a:xfrm>
          <a:off x="2095225" y="3382433"/>
          <a:ext cx="843173" cy="1606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1586" y="0"/>
              </a:lnTo>
              <a:lnTo>
                <a:pt x="421586" y="1606655"/>
              </a:lnTo>
              <a:lnTo>
                <a:pt x="843173" y="1606655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71450" y="4140399"/>
        <a:ext cx="90723" cy="90723"/>
      </dsp:txXfrm>
    </dsp:sp>
    <dsp:sp modelId="{E604056F-40BB-4EA4-82AF-B3B051691615}">
      <dsp:nvSpPr>
        <dsp:cNvPr id="0" name=""/>
        <dsp:cNvSpPr/>
      </dsp:nvSpPr>
      <dsp:spPr>
        <a:xfrm>
          <a:off x="2095225" y="3336713"/>
          <a:ext cx="843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3173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95733" y="3361354"/>
        <a:ext cx="42158" cy="42158"/>
      </dsp:txXfrm>
    </dsp:sp>
    <dsp:sp modelId="{8B1DAD6B-9122-476C-BEE3-C6849B30A27F}">
      <dsp:nvSpPr>
        <dsp:cNvPr id="0" name=""/>
        <dsp:cNvSpPr/>
      </dsp:nvSpPr>
      <dsp:spPr>
        <a:xfrm>
          <a:off x="2095225" y="1775777"/>
          <a:ext cx="843173" cy="1606655"/>
        </a:xfrm>
        <a:custGeom>
          <a:avLst/>
          <a:gdLst/>
          <a:ahLst/>
          <a:cxnLst/>
          <a:rect l="0" t="0" r="0" b="0"/>
          <a:pathLst>
            <a:path>
              <a:moveTo>
                <a:pt x="0" y="1606655"/>
              </a:moveTo>
              <a:lnTo>
                <a:pt x="421586" y="1606655"/>
              </a:lnTo>
              <a:lnTo>
                <a:pt x="421586" y="0"/>
              </a:lnTo>
              <a:lnTo>
                <a:pt x="84317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71450" y="2533743"/>
        <a:ext cx="90723" cy="90723"/>
      </dsp:txXfrm>
    </dsp:sp>
    <dsp:sp modelId="{1C889DA3-7A30-4F72-8C79-D5FE271A6003}">
      <dsp:nvSpPr>
        <dsp:cNvPr id="0" name=""/>
        <dsp:cNvSpPr/>
      </dsp:nvSpPr>
      <dsp:spPr>
        <a:xfrm rot="16200000">
          <a:off x="-1929869" y="2739771"/>
          <a:ext cx="6764867" cy="1285324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УНИВЕРСАЛЬНЫЙ</a:t>
          </a:r>
          <a:endParaRPr lang="ru-RU" sz="6500" kern="1200" dirty="0"/>
        </a:p>
      </dsp:txBody>
      <dsp:txXfrm>
        <a:off x="-1929869" y="2739771"/>
        <a:ext cx="6764867" cy="1285324"/>
      </dsp:txXfrm>
    </dsp:sp>
    <dsp:sp modelId="{333659CE-59E0-4EB2-BCED-B0641FD05BBD}">
      <dsp:nvSpPr>
        <dsp:cNvPr id="0" name=""/>
        <dsp:cNvSpPr/>
      </dsp:nvSpPr>
      <dsp:spPr>
        <a:xfrm>
          <a:off x="2938398" y="1133115"/>
          <a:ext cx="6059968" cy="1285324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физико-математическая</a:t>
          </a:r>
          <a:endParaRPr lang="ru-RU" sz="4400" kern="1200" dirty="0"/>
        </a:p>
      </dsp:txBody>
      <dsp:txXfrm>
        <a:off x="2938398" y="1133115"/>
        <a:ext cx="6059968" cy="1285324"/>
      </dsp:txXfrm>
    </dsp:sp>
    <dsp:sp modelId="{FE323313-C434-4C6A-BE52-96D99410B302}">
      <dsp:nvSpPr>
        <dsp:cNvPr id="0" name=""/>
        <dsp:cNvSpPr/>
      </dsp:nvSpPr>
      <dsp:spPr>
        <a:xfrm>
          <a:off x="2938398" y="2739771"/>
          <a:ext cx="6059968" cy="1285324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химико-биологическая</a:t>
          </a:r>
          <a:endParaRPr lang="ru-RU" sz="4400" kern="1200" dirty="0"/>
        </a:p>
      </dsp:txBody>
      <dsp:txXfrm>
        <a:off x="2938398" y="2739771"/>
        <a:ext cx="6059968" cy="1285324"/>
      </dsp:txXfrm>
    </dsp:sp>
    <dsp:sp modelId="{716A339F-BDAD-49BD-9A97-0471DF6A143A}">
      <dsp:nvSpPr>
        <dsp:cNvPr id="0" name=""/>
        <dsp:cNvSpPr/>
      </dsp:nvSpPr>
      <dsp:spPr>
        <a:xfrm>
          <a:off x="2938398" y="4346427"/>
          <a:ext cx="6059968" cy="1285324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социально-экономическая</a:t>
          </a:r>
          <a:endParaRPr lang="ru-RU" sz="4400" kern="1200" dirty="0"/>
        </a:p>
      </dsp:txBody>
      <dsp:txXfrm>
        <a:off x="2938398" y="4346427"/>
        <a:ext cx="6059968" cy="128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7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1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7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9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5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7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6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6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1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0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8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99F6B-6565-44E0-9475-105BDC01159C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7F3F-4E4A-4F6C-A3C7-00EE585E4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8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43" y="1608667"/>
            <a:ext cx="6564066" cy="4351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76200"/>
            <a:ext cx="1192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Кировское областное государственное общеобразовательное бюджетное учреждение «Средняя школа с углубленным изучением отдельных предметов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Зонова Н. Ф. пгт Юрья»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267" y="1583997"/>
            <a:ext cx="51138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0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ВВЕДЕНИЕ ФГОС СРЕДНЕГО ОБЩЕГО ОБРАЗОВАНИЯ: ПЕРВЫЙ ОПЫТ, ПРОБЛЕМЫ, ПУТИ РЕШЕНИЯ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334" y="6086507"/>
            <a:ext cx="895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Протасов Валерий Сергеевич, заместитель директора по УВР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8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03477071"/>
              </p:ext>
            </p:extLst>
          </p:nvPr>
        </p:nvGraphicFramePr>
        <p:xfrm>
          <a:off x="190500" y="114300"/>
          <a:ext cx="11830050" cy="658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962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408207"/>
              </p:ext>
            </p:extLst>
          </p:nvPr>
        </p:nvGraphicFramePr>
        <p:xfrm>
          <a:off x="160864" y="166158"/>
          <a:ext cx="11870268" cy="4389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41336"/>
                <a:gridCol w="71289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ПРЕДМЕТНАЯ ОБЛАСТЬ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ПРЕДМЕТЫ (УРОВЕНЬ ИЗУЧЕНИЯ – БАЗОВЫЙ, УГЛУБЛЕННЫЙ)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Русский язык и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«РУССКИЙ ЯЗЫК» </a:t>
                      </a:r>
                      <a:r>
                        <a:rPr lang="ru-RU" sz="2000" b="1" dirty="0" smtClean="0"/>
                        <a:t>(Б/У),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«ЛИТЕРАТУРА» </a:t>
                      </a:r>
                      <a:r>
                        <a:rPr lang="ru-RU" sz="2000" b="1" baseline="0" dirty="0" smtClean="0"/>
                        <a:t>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Родной язык и родная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</a:rPr>
                        <a:t>«РОДНОЙ ЯЗЫК» </a:t>
                      </a:r>
                      <a:r>
                        <a:rPr lang="ru-RU" sz="2000" b="1" kern="1200" dirty="0" smtClean="0">
                          <a:effectLst/>
                        </a:rPr>
                        <a:t>(Б/У), «Родная литература»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Иностранные языки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«ИНОСТРАННЫЙ ЯЗЫК» </a:t>
                      </a:r>
                      <a:r>
                        <a:rPr lang="ru-RU" sz="2000" b="1" kern="1200" dirty="0" smtClean="0">
                          <a:effectLst/>
                        </a:rPr>
                        <a:t>(Б/У), «Второй иностранный язык»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Общественные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«ИСТОРИЯ» </a:t>
                      </a:r>
                      <a:r>
                        <a:rPr lang="ru-RU" sz="2000" b="1" kern="1200" dirty="0" smtClean="0">
                          <a:effectLst/>
                        </a:rPr>
                        <a:t>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География»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Экономика»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Право»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«ОБЩЕСТВОЗНАНИЕ» </a:t>
                      </a:r>
                      <a:r>
                        <a:rPr lang="ru-RU" sz="2000" b="1" kern="1200" dirty="0" smtClean="0">
                          <a:effectLst/>
                        </a:rPr>
                        <a:t>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Россия в мире»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Математика и информатика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«МАТЕМАТИКА» </a:t>
                      </a:r>
                      <a:r>
                        <a:rPr lang="ru-RU" sz="2000" b="1" dirty="0" smtClean="0"/>
                        <a:t>(Б/У), «Информатика»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Естественные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«Физика»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Химия» (Б/У), «Биология» (Б/У),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«АСТРОНОМИЯ» </a:t>
                      </a:r>
                      <a:r>
                        <a:rPr lang="ru-RU" sz="2000" b="1" kern="1200" dirty="0" smtClean="0">
                          <a:effectLst/>
                        </a:rPr>
                        <a:t>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Естествознание»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Физическая культура, экология и основы безопасности жизнедеятельности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«ФИЗИЧЕСКАЯ КУЛЬТУРА» </a:t>
                      </a:r>
                      <a:r>
                        <a:rPr lang="ru-RU" sz="2000" b="1" kern="1200" dirty="0" smtClean="0">
                          <a:effectLst/>
                        </a:rPr>
                        <a:t>(Б), «Экология» (Б),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«ОСНОВЫ БЕЗОПАСНОСТИ ЖИЗНЕДЕЯТЕЛЬНОСТИ»</a:t>
                      </a:r>
                      <a:r>
                        <a:rPr lang="ru-RU" sz="2000" b="1" kern="1200" dirty="0" smtClean="0">
                          <a:effectLst/>
                        </a:rPr>
                        <a:t>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133" y="4784846"/>
            <a:ext cx="4741334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Учебный план профиля обучения и (или) индивидуальный учебный план должны содержать 11 (12) учебных предметов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133" y="5835218"/>
            <a:ext cx="4741334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Изучение </a:t>
            </a:r>
            <a:r>
              <a:rPr lang="ru-RU" b="1" dirty="0"/>
              <a:t>не менее одного учебного предмета из каждой предметной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0865" y="4784846"/>
            <a:ext cx="4978401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бщими </a:t>
            </a:r>
            <a:r>
              <a:rPr lang="ru-RU" b="1" dirty="0"/>
              <a:t>для включения во все учебные планы являются </a:t>
            </a:r>
            <a:r>
              <a:rPr lang="ru-RU" b="1" dirty="0" smtClean="0"/>
              <a:t>8 учебных предметов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88542" y="5490486"/>
            <a:ext cx="5979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12-(8+1)=3-1=2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961467" y="5490485"/>
            <a:ext cx="1210733" cy="690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730065" y="5431177"/>
            <a:ext cx="0" cy="2769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628900" y="6481549"/>
            <a:ext cx="0" cy="2092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90800" y="6690815"/>
            <a:ext cx="92868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1877675" y="1181100"/>
            <a:ext cx="0" cy="55097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1239500" y="1219200"/>
            <a:ext cx="6381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8677275" y="6367676"/>
            <a:ext cx="0" cy="3231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0601325" y="4536228"/>
            <a:ext cx="1" cy="117194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8562975" y="2686050"/>
            <a:ext cx="2038351" cy="18692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92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9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0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3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3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7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8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04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7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62467" y="3445933"/>
            <a:ext cx="2834534" cy="30056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Приказ по школе №251 от 05.09.2018 «О введении федерального государственного образовательного стандарта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среднего общего образования»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08867" y="3445932"/>
            <a:ext cx="2834534" cy="30056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Анкетирование обучающихся 9-х классов и их родителей (законных представителей) по выбору профиля обучения в 10 классе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68814" y="3445931"/>
            <a:ext cx="2834534" cy="300566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</a:t>
            </a:r>
            <a:r>
              <a:rPr lang="ru-RU" b="1" dirty="0" smtClean="0">
                <a:solidFill>
                  <a:schemeClr val="tx1"/>
                </a:solidFill>
              </a:rPr>
              <a:t>аучно-методическая лаборатория по разработке учебного плана ФГОС среднего общего образования при КОГОАУ ДПО «Институт развития образования Кировской области»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(Протасов В. С.)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28761" y="3445930"/>
            <a:ext cx="2834534" cy="30056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Родительское собрание для законных представителей обучающихся 9-х классов по вопросу перехода школы на ФГОС СОО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06600" y="1412349"/>
            <a:ext cx="3890432" cy="1906586"/>
          </a:xfrm>
          <a:prstGeom prst="straightConnector1">
            <a:avLst/>
          </a:prstGeom>
          <a:ln w="7620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897033" y="1412349"/>
            <a:ext cx="4648995" cy="2084383"/>
          </a:xfrm>
          <a:prstGeom prst="straightConnector1">
            <a:avLst/>
          </a:prstGeom>
          <a:ln w="7620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626134" y="1412349"/>
            <a:ext cx="1270899" cy="2084385"/>
          </a:xfrm>
          <a:prstGeom prst="straightConnector1">
            <a:avLst/>
          </a:prstGeom>
          <a:ln w="7620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97033" y="1412349"/>
            <a:ext cx="1689048" cy="2084384"/>
          </a:xfrm>
          <a:prstGeom prst="straightConnector1">
            <a:avLst/>
          </a:prstGeom>
          <a:ln w="76200"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Картинки по запросу &quot;школа зтп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12552"/>
            <a:ext cx="3332270" cy="18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фгос со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58" y="651768"/>
            <a:ext cx="3134783" cy="17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666" y="386012"/>
            <a:ext cx="1464733" cy="97553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3705014" y="1216447"/>
            <a:ext cx="4927600" cy="64346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0868" y="195461"/>
            <a:ext cx="2506133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2018/2019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41882" y="189252"/>
            <a:ext cx="2506133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2019/2020</a:t>
            </a:r>
          </a:p>
        </p:txBody>
      </p:sp>
    </p:spTree>
    <p:extLst>
      <p:ext uri="{BB962C8B-B14F-4D97-AF65-F5344CB8AC3E}">
        <p14:creationId xmlns:p14="http://schemas.microsoft.com/office/powerpoint/2010/main" val="5334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3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32895525"/>
              </p:ext>
            </p:extLst>
          </p:nvPr>
        </p:nvGraphicFramePr>
        <p:xfrm>
          <a:off x="252412" y="148166"/>
          <a:ext cx="11719455" cy="653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425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Выберите предметы, которые </a:t>
            </a:r>
            <a:r>
              <a:rPr lang="ru-RU" b="1" dirty="0" smtClean="0"/>
              <a:t>Вы </a:t>
            </a:r>
            <a:r>
              <a:rPr lang="ru-RU" b="1" dirty="0"/>
              <a:t>хотели бы изучать на профильном уровне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427553"/>
              </p:ext>
            </p:extLst>
          </p:nvPr>
        </p:nvGraphicFramePr>
        <p:xfrm>
          <a:off x="270932" y="1690685"/>
          <a:ext cx="11743267" cy="4964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98069"/>
                <a:gridCol w="2316228"/>
                <a:gridCol w="2128970"/>
              </a:tblGrid>
              <a:tr h="10881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предмета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выбравших, чел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выбравших, 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РУССКИЙ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МАТЕМАТИКА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68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Право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Биология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География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Химия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ИСТОРИЯ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Физика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ЛИТЕРАТУРА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Информатика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3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ИНОСТРАННЫЙ ЯЗЫК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3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124591"/>
              </p:ext>
            </p:extLst>
          </p:nvPr>
        </p:nvGraphicFramePr>
        <p:xfrm>
          <a:off x="133350" y="180978"/>
          <a:ext cx="11934824" cy="65296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71736"/>
                <a:gridCol w="2903195"/>
                <a:gridCol w="1386708"/>
                <a:gridCol w="1386708"/>
                <a:gridCol w="1345412"/>
                <a:gridCol w="1341065"/>
              </a:tblGrid>
              <a:tr h="297292">
                <a:tc gridSpan="6">
                  <a:txBody>
                    <a:bodyPr/>
                    <a:lstStyle/>
                    <a:p>
                      <a:pPr marL="6350" marR="35560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ПРОФИЛЬ ОБУЧЕНИЯ: УНИВЕРСАЛЬНЫЙ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701">
                <a:tc rowSpan="2">
                  <a:txBody>
                    <a:bodyPr/>
                    <a:lstStyle/>
                    <a:p>
                      <a:pPr marL="6350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Предметная область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Учебные предметы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0" marR="6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Уровень изучения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Направленность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3365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физико-</a:t>
                      </a:r>
                      <a:endParaRPr lang="ru-RU" sz="2000" b="1">
                        <a:effectLst/>
                      </a:endParaRPr>
                    </a:p>
                    <a:p>
                      <a:pPr marL="635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математическая</a:t>
                      </a:r>
                      <a:r>
                        <a:rPr lang="ru-RU" sz="2000" b="1">
                          <a:effectLst/>
                        </a:rPr>
                        <a:t>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238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химико-</a:t>
                      </a:r>
                      <a:endParaRPr lang="ru-RU" sz="2000" b="1">
                        <a:effectLst/>
                      </a:endParaRPr>
                    </a:p>
                    <a:p>
                      <a:pPr marL="10795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биологическая</a:t>
                      </a:r>
                      <a:r>
                        <a:rPr lang="ru-RU" sz="2000" b="1">
                          <a:effectLst/>
                        </a:rPr>
                        <a:t>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238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социально-</a:t>
                      </a:r>
                      <a:endParaRPr lang="ru-RU" sz="2000" b="1" dirty="0">
                        <a:effectLst/>
                      </a:endParaRPr>
                    </a:p>
                    <a:p>
                      <a:pPr marL="6350" marR="3175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экономическая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rowSpan="2">
                  <a:txBody>
                    <a:bodyPr/>
                    <a:lstStyle/>
                    <a:p>
                      <a:pPr marL="2921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Русский язык и литература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Русский язык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Литература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619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545620">
                <a:tc>
                  <a:txBody>
                    <a:bodyPr/>
                    <a:lstStyle/>
                    <a:p>
                      <a:pPr marL="635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Родной язык и родная литература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Родной язык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619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Б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>
                  <a:txBody>
                    <a:bodyPr/>
                    <a:lstStyle/>
                    <a:p>
                      <a:pPr marL="6350" marR="3492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Иностранные языки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Иностранный язык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619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rowSpan="4">
                  <a:txBody>
                    <a:bodyPr/>
                    <a:lstStyle/>
                    <a:p>
                      <a:pPr marL="6350" marR="3492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Общественные науки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История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619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Обществознание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619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География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619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74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Право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1270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rowSpan="2">
                  <a:txBody>
                    <a:bodyPr/>
                    <a:lstStyle/>
                    <a:p>
                      <a:pPr marL="3175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 и информатика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Математика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Информатика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619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1270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1905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rowSpan="4">
                  <a:txBody>
                    <a:bodyPr/>
                    <a:lstStyle/>
                    <a:p>
                      <a:pPr marL="6350" marR="3619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Естественные науки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Физика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1270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1905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Химия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1905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Биология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Астрономия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619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297292">
                <a:tc rowSpan="2">
                  <a:txBody>
                    <a:bodyPr/>
                    <a:lstStyle/>
                    <a:p>
                      <a:pPr marL="635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Физическая культура, экология и основы безопасности жизнедеятельности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Физическая культура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619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Б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  <a:tr h="744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Основы безопасности жизнедеятельности</a:t>
                      </a:r>
                      <a:r>
                        <a:rPr lang="ru-RU" sz="2000" b="1" dirty="0"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619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2" marR="31703" marT="176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523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84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 для законных представителей обучающихся 9-х классов по вопросу перехода школы на ФГОС СОО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9218" name="Picture 2" descr="https://sun9-52.userapi.com/c206524/v206524650/bd622/fPYOYIT0B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3" y="1933574"/>
            <a:ext cx="5245101" cy="3933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9075" y="2332037"/>
            <a:ext cx="6105525" cy="394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ru-RU" b="1" dirty="0" smtClean="0"/>
              <a:t>Знакомство с ФГОС СОО</a:t>
            </a:r>
          </a:p>
          <a:p>
            <a:pPr marL="742950" indent="-742950">
              <a:buAutoNum type="arabicPeriod"/>
            </a:pPr>
            <a:r>
              <a:rPr lang="ru-RU" b="1" dirty="0" smtClean="0"/>
              <a:t>Знакомство с примерным учебным планом</a:t>
            </a:r>
          </a:p>
          <a:p>
            <a:pPr marL="742950" indent="-742950">
              <a:buAutoNum type="arabicPeriod"/>
            </a:pPr>
            <a:r>
              <a:rPr lang="ru-RU" b="1" dirty="0" smtClean="0"/>
              <a:t>О сетевых профильных классах</a:t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041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8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Учебные предметы, курсы по выбору обучающихся 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11493"/>
              </p:ext>
            </p:extLst>
          </p:nvPr>
        </p:nvGraphicFramePr>
        <p:xfrm>
          <a:off x="366366" y="1395413"/>
          <a:ext cx="11454158" cy="525246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043834"/>
                <a:gridCol w="2400300"/>
                <a:gridCol w="1933575"/>
                <a:gridCol w="2076449"/>
              </a:tblGrid>
              <a:tr h="309433">
                <a:tc rowSpan="2">
                  <a:txBody>
                    <a:bodyPr/>
                    <a:lstStyle/>
                    <a:p>
                      <a:pPr marL="1270" marR="13335" indent="-635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 предметы, курсы по выбору обучающихся 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6350" marR="3556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Направленность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33655" indent="-6350" algn="ctr">
                        <a:lnSpc>
                          <a:spcPct val="107000"/>
                        </a:lnSpc>
                        <a:spcAft>
                          <a:spcPts val="23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физико-</a:t>
                      </a:r>
                    </a:p>
                    <a:p>
                      <a:pPr marL="635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математическая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2385" indent="-6350" algn="ctr">
                        <a:lnSpc>
                          <a:spcPct val="107000"/>
                        </a:lnSpc>
                        <a:spcAft>
                          <a:spcPts val="23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химико-</a:t>
                      </a:r>
                    </a:p>
                    <a:p>
                      <a:pPr marL="10795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биологическая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2385" indent="-6350" algn="ctr">
                        <a:lnSpc>
                          <a:spcPct val="107000"/>
                        </a:lnSpc>
                        <a:spcAft>
                          <a:spcPts val="23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социально-</a:t>
                      </a:r>
                    </a:p>
                    <a:p>
                      <a:pPr marL="6350" marR="317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экономическая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34"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ИНДИВИДУАЛЬНЫЙ ПРОЕКТ  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34"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Черчение  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 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34"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Практикум по математике  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34"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Практикум по физике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556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34"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Основы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медицинских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знаний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34"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Практикум по химии 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34"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Практикум по биологии  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492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34"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Финансовая грамотность  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104"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ct val="98000"/>
                        </a:lnSpc>
                        <a:spcAft>
                          <a:spcPts val="145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Дискуссионные вопросы </a:t>
                      </a:r>
                    </a:p>
                    <a:p>
                      <a:pPr marL="1270" marR="133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отечественной истории  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2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34"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Введение в педагогику и психологию  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34">
                <a:tc>
                  <a:txBody>
                    <a:bodyPr/>
                    <a:lstStyle/>
                    <a:p>
                      <a:pPr marL="1270" marR="1333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Основные вопросы информатики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429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60" marR="19440" marT="108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 descr="https://scontent-arn2-2.cdninstagram.com/v/t51.2885-15/e35/57321720_1082265578622120_3310612770312840527_n.jpg?_nc_ht=scontent-arn2-2.cdninstagram.com&amp;_nc_cat=100&amp;_nc_ohc=A5ZmrjuJP_EAX_p-i_f&amp;oh=dc20fbb6992b9f00369c20147545cf8a&amp;oe=5EC487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18050" y="5953125"/>
            <a:ext cx="777875" cy="777875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content-arn2-2.cdninstagram.com/v/t51.2885-15/e35/57321720_1082265578622120_3310612770312840527_n.jpg?_nc_ht=scontent-arn2-2.cdninstagram.com&amp;_nc_cat=100&amp;_nc_ohc=A5ZmrjuJP_EAX_p-i_f&amp;oh=dc20fbb6992b9f00369c20147545cf8a&amp;oe=5EC487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94225" y="2545556"/>
            <a:ext cx="777875" cy="777875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65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6051635"/>
              </p:ext>
            </p:extLst>
          </p:nvPr>
        </p:nvGraphicFramePr>
        <p:xfrm>
          <a:off x="-725230" y="25400"/>
          <a:ext cx="9808269" cy="676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8297332" y="1363134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11576477" y="1359701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8622452" y="1362870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8942490" y="1362606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9271003" y="1362342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9587648" y="1362078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9907696" y="1360758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10232816" y="1360494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10552854" y="1360230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10881367" y="1359966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11198012" y="1359702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8290560" y="2971801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8615680" y="2971537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8983982" y="2971536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9331965" y="2971535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8285480" y="4579940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8618218" y="4579939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8971275" y="4579940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9304013" y="4579939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9646504" y="4579939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9979242" y="4579938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10332299" y="4579939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6051635"/>
              </p:ext>
            </p:extLst>
          </p:nvPr>
        </p:nvGraphicFramePr>
        <p:xfrm>
          <a:off x="-725230" y="25400"/>
          <a:ext cx="9808269" cy="676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8297332" y="1363134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11576477" y="1359701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8622452" y="1362870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8942490" y="1362606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9271003" y="1362342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9587648" y="1362078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9907696" y="1360758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10232816" y="1360494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10552854" y="1360230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10881367" y="1359966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11198012" y="1359702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8290560" y="2971801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6" r="52415"/>
          <a:stretch/>
        </p:blipFill>
        <p:spPr bwMode="auto">
          <a:xfrm>
            <a:off x="8615680" y="2971537"/>
            <a:ext cx="355601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8983982" y="2971536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9331965" y="2971535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8285480" y="4579940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8618218" y="4579939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8971275" y="4579940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9304013" y="4579939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9646504" y="4579939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9979242" y="4579938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data.ac-illust.com/data/thumbnails/00/00731c76ac9aba2cdcdde4d1a897a61c_t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3" r="15646"/>
          <a:stretch/>
        </p:blipFill>
        <p:spPr bwMode="auto">
          <a:xfrm>
            <a:off x="10332299" y="4579939"/>
            <a:ext cx="330200" cy="81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ая фигурная скобка 2"/>
          <p:cNvSpPr/>
          <p:nvPr/>
        </p:nvSpPr>
        <p:spPr>
          <a:xfrm rot="16200000">
            <a:off x="8684552" y="2451760"/>
            <a:ext cx="259555" cy="913346"/>
          </a:xfrm>
          <a:prstGeom prst="rightBrace">
            <a:avLst>
              <a:gd name="adj1" fmla="val 37691"/>
              <a:gd name="adj2" fmla="val 5104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34182" y="2319643"/>
            <a:ext cx="81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ЛЕН</a:t>
            </a:r>
            <a:endParaRPr lang="ru-RU" dirty="0"/>
          </a:p>
        </p:txBody>
      </p:sp>
      <p:sp>
        <p:nvSpPr>
          <p:cNvPr id="28" name="Правая фигурная скобка 27"/>
          <p:cNvSpPr/>
          <p:nvPr/>
        </p:nvSpPr>
        <p:spPr>
          <a:xfrm rot="16200000">
            <a:off x="8348212" y="1134042"/>
            <a:ext cx="259555" cy="275385"/>
          </a:xfrm>
          <a:prstGeom prst="rightBrace">
            <a:avLst>
              <a:gd name="adj1" fmla="val 37691"/>
              <a:gd name="adj2" fmla="val 5104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066188" y="691649"/>
            <a:ext cx="61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ВТЛ</a:t>
            </a:r>
            <a:endParaRPr lang="ru-RU" dirty="0"/>
          </a:p>
        </p:txBody>
      </p:sp>
      <p:sp>
        <p:nvSpPr>
          <p:cNvPr id="30" name="Правая фигурная скобка 29"/>
          <p:cNvSpPr/>
          <p:nvPr/>
        </p:nvSpPr>
        <p:spPr>
          <a:xfrm rot="16200000">
            <a:off x="8837640" y="984410"/>
            <a:ext cx="259555" cy="550021"/>
          </a:xfrm>
          <a:prstGeom prst="rightBrace">
            <a:avLst>
              <a:gd name="adj1" fmla="val 37691"/>
              <a:gd name="adj2" fmla="val 5104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8571856" y="691649"/>
            <a:ext cx="78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ФМЛ</a:t>
            </a:r>
            <a:endParaRPr lang="ru-RU" dirty="0"/>
          </a:p>
        </p:txBody>
      </p:sp>
      <p:sp>
        <p:nvSpPr>
          <p:cNvPr id="32" name="Правая фигурная скобка 31"/>
          <p:cNvSpPr/>
          <p:nvPr/>
        </p:nvSpPr>
        <p:spPr>
          <a:xfrm rot="16200000">
            <a:off x="9330346" y="1114194"/>
            <a:ext cx="259555" cy="275385"/>
          </a:xfrm>
          <a:prstGeom prst="rightBrace">
            <a:avLst>
              <a:gd name="adj1" fmla="val 37691"/>
              <a:gd name="adj2" fmla="val 5104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9282104" y="691291"/>
            <a:ext cx="61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ВГГ</a:t>
            </a:r>
            <a:endParaRPr lang="ru-RU" dirty="0"/>
          </a:p>
        </p:txBody>
      </p:sp>
      <p:sp>
        <p:nvSpPr>
          <p:cNvPr id="37" name="Правая фигурная скобка 36"/>
          <p:cNvSpPr/>
          <p:nvPr/>
        </p:nvSpPr>
        <p:spPr>
          <a:xfrm rot="16200000">
            <a:off x="8321431" y="4399593"/>
            <a:ext cx="259555" cy="275385"/>
          </a:xfrm>
          <a:prstGeom prst="rightBrace">
            <a:avLst>
              <a:gd name="adj1" fmla="val 37691"/>
              <a:gd name="adj2" fmla="val 5104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8214765" y="3976690"/>
            <a:ext cx="61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ВГГ</a:t>
            </a:r>
            <a:endParaRPr lang="ru-RU" dirty="0"/>
          </a:p>
        </p:txBody>
      </p:sp>
      <p:sp>
        <p:nvSpPr>
          <p:cNvPr id="39" name="Правая фигурная скобка 38"/>
          <p:cNvSpPr/>
          <p:nvPr/>
        </p:nvSpPr>
        <p:spPr>
          <a:xfrm rot="16200000">
            <a:off x="8683486" y="4399592"/>
            <a:ext cx="259555" cy="275385"/>
          </a:xfrm>
          <a:prstGeom prst="rightBrace">
            <a:avLst>
              <a:gd name="adj1" fmla="val 37691"/>
              <a:gd name="adj2" fmla="val 5104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652933" y="3976690"/>
            <a:ext cx="78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ФМЛ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7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533" y="777024"/>
            <a:ext cx="7358383" cy="5519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777025"/>
            <a:ext cx="7109804" cy="358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0" y="723900"/>
            <a:ext cx="112490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странице семинара: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Учебный план;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Приказ школы о переходе на ФГОС СОО;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Пример </a:t>
            </a:r>
            <a:r>
              <a:rPr lang="ru-RU" sz="2400" dirty="0"/>
              <a:t>анкеты по выбору профиля обучения в 10 </a:t>
            </a:r>
            <a:r>
              <a:rPr lang="ru-RU" sz="2400" dirty="0" smtClean="0"/>
              <a:t>классе;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Материалы журнала «Справочник заместителя директора школы»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(Издательство «МЦФЭР»):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Презентация «Чем отличается ООП СОО»;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РП учебного курса «Индивидуальный проект»;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Анкета для выявления запроса обучающихся и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их родителей на профиль обучения;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Примерные учебные планы;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План перехода на ФГОС СОО;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Перспективный план внеурочной деятельности для ООП СОО;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sz="2400" dirty="0" smtClean="0"/>
              <a:t>Рекомендации по разработке ООП / учебного плана;</a:t>
            </a:r>
            <a:endParaRPr lang="ru-RU" sz="2400" dirty="0"/>
          </a:p>
        </p:txBody>
      </p:sp>
      <p:pic>
        <p:nvPicPr>
          <p:cNvPr id="12290" name="Picture 2" descr="http://status-law.com.ua/wp-content/uploads/2019/08/icon-handout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74" y="9525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8195324" y="4019550"/>
            <a:ext cx="3625202" cy="1026329"/>
          </a:xfrm>
          <a:prstGeom prst="rect">
            <a:avLst/>
          </a:prstGeom>
          <a:noFill/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8787487" y="3549543"/>
            <a:ext cx="2440875" cy="311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09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163" t="4161" r="22670" b="3704"/>
          <a:stretch/>
        </p:blipFill>
        <p:spPr>
          <a:xfrm>
            <a:off x="2509684" y="0"/>
            <a:ext cx="7167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43" y="1608667"/>
            <a:ext cx="6564066" cy="4351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76200"/>
            <a:ext cx="1192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Кировское областное государственное общеобразовательное бюджетное учреждение «Средняя школа с углубленным изучением отдельных предметов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Зонова Н. Ф. пгт Юрья»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476" y="2965122"/>
            <a:ext cx="5113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Спасибо за внимание!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77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99" y="50803"/>
            <a:ext cx="12073467" cy="1318334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</a:t>
            </a:r>
            <a: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образования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/>
              <a:t>(</a:t>
            </a:r>
            <a:r>
              <a:rPr lang="ru-RU" sz="2200" b="1" dirty="0" smtClean="0"/>
              <a:t>утвержден</a:t>
            </a:r>
            <a:r>
              <a:rPr lang="ru-RU" sz="2200" b="1" dirty="0"/>
              <a:t> приказом Министерства образования и науки РФ от 17 мая 2012 г. N 413</a:t>
            </a:r>
            <a:r>
              <a:rPr lang="ru-RU" sz="2200" b="1" dirty="0" smtClean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99" y="1463809"/>
            <a:ext cx="12073467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64C55"/>
                </a:solidFill>
                <a:latin typeface="PT Serif"/>
              </a:rPr>
              <a:t>Обязательная часть </a:t>
            </a:r>
            <a:r>
              <a:rPr lang="ru-RU" b="1" dirty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образовательной программы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 среднего общего образования составляет 60%, а часть, формируемая участниками образовательных отношений, - 40% от общего объема образовательной программы среднего общего образования.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4333" y="2418271"/>
            <a:ext cx="1131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Соотношение частей регулируется с учетом того, что часть, формируемая участниками образовательных отношений, складывается из часов этой части в учебном плане и часов внеурочной деятельности.</a:t>
            </a:r>
            <a:endParaRPr lang="ru-RU" i="1" dirty="0"/>
          </a:p>
        </p:txBody>
      </p:sp>
      <p:pic>
        <p:nvPicPr>
          <p:cNvPr id="1026" name="Picture 2" descr="http://i.mycdn.me/i?r=AzEPZsRbOZEKgBhR0XGMT1RkHU8ztFisicrovWkbJ0MLoKaKTM5SRkZCeTgDn6uOyi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2284404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733" y="3859200"/>
            <a:ext cx="118025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Формирование учебных планов </a:t>
            </a:r>
            <a:r>
              <a:rPr lang="ru-RU" sz="2000" b="1" dirty="0" smtClean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осуществляется </a:t>
            </a:r>
            <a:r>
              <a:rPr lang="ru-RU" sz="2000" b="1" dirty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из числа учебных предметов из следующих обязательных предметных областей</a:t>
            </a:r>
            <a:r>
              <a:rPr lang="ru-RU" sz="2000" b="1" dirty="0" smtClean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«Русский язык и литература»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«Родной язык и родная литература»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«Иностранные языки»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«Общественные науки»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«Математика и информатика»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«Естественные науки»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«Физическая </a:t>
            </a:r>
            <a:r>
              <a:rPr lang="ru-RU" sz="2000" b="1" dirty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культура, экология и основы безопасности </a:t>
            </a:r>
            <a:r>
              <a:rPr lang="ru-RU" sz="2000" b="1" dirty="0" smtClean="0">
                <a:solidFill>
                  <a:srgbClr val="464C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жизнедеятельности»</a:t>
            </a:r>
            <a:endParaRPr lang="ru-RU" sz="2000" b="1" dirty="0">
              <a:solidFill>
                <a:srgbClr val="464C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015" y="3212869"/>
            <a:ext cx="1203325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64C55"/>
                </a:solidFill>
                <a:latin typeface="PT Serif"/>
              </a:rPr>
              <a:t>Учебный план </a:t>
            </a:r>
            <a:r>
              <a:rPr lang="ru-RU" dirty="0" smtClean="0">
                <a:solidFill>
                  <a:srgbClr val="464C55"/>
                </a:solidFill>
                <a:latin typeface="PT Serif"/>
              </a:rPr>
              <a:t>СОО - 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является одним из основных механизмов, обеспечивающих достижение обучающимися результатов освоения основной образовательной программы в соответствии с требованиями Стандарта.</a:t>
            </a:r>
            <a:endParaRPr lang="ru-RU" dirty="0"/>
          </a:p>
        </p:txBody>
      </p:sp>
      <p:sp>
        <p:nvSpPr>
          <p:cNvPr id="9" name="32-конечная звезда 8"/>
          <p:cNvSpPr/>
          <p:nvPr/>
        </p:nvSpPr>
        <p:spPr>
          <a:xfrm rot="21076014">
            <a:off x="7230534" y="4308244"/>
            <a:ext cx="4114800" cy="200119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ЧАСОВ ЗА 2 ГОДА: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2170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2590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563550"/>
              </p:ext>
            </p:extLst>
          </p:nvPr>
        </p:nvGraphicFramePr>
        <p:xfrm>
          <a:off x="160864" y="166158"/>
          <a:ext cx="11870268" cy="4389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88936"/>
                <a:gridCol w="7281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ПРЕДМЕТНАЯ ОБЛАСТЬ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ПРЕДМЕТЫ (УРОВЕНЬ ИЗУЧЕНИЯ – БАЗОВЫЙ, УГЛУБЛЕННЫЙ)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Русский язык и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«Русский язык» (Б/У),</a:t>
                      </a:r>
                      <a:r>
                        <a:rPr lang="ru-RU" sz="2000" b="1" baseline="0" dirty="0" smtClean="0"/>
                        <a:t> «Литература»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Родной язык и родная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«Родной язык» (Б/У), «Родная литература»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Иностранные языки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«Иностранный язык» (Б/У), «Второй иностранный язык»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Общественные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«История»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География»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Экономика»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Право»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Обществознание» 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Россия в мире»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Математика и информатика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«Математика» (Б/У), «Информатика»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Естественные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«Физика»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Химия» (Б/У), «Биология» (Б/У),</a:t>
                      </a:r>
                    </a:p>
                    <a:p>
                      <a:r>
                        <a:rPr lang="ru-RU" sz="2000" b="1" kern="1200" dirty="0" smtClean="0">
                          <a:effectLst/>
                        </a:rPr>
                        <a:t>«Астрономия» 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Естествознание»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Физическая культура, экология и основы безопасности жизнедеятельности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«Физическая культура» (Б), «Экология» (Б), «Основы безопасности жизнедеятельности»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99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563550"/>
              </p:ext>
            </p:extLst>
          </p:nvPr>
        </p:nvGraphicFramePr>
        <p:xfrm>
          <a:off x="160864" y="166158"/>
          <a:ext cx="11870268" cy="4389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88936"/>
                <a:gridCol w="7281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ПРЕДМЕТНАЯ ОБЛАСТЬ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ПРЕДМЕТЫ (УРОВЕНЬ ИЗУЧЕНИЯ – БАЗОВЫЙ, УГЛУБЛЕННЫЙ)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Русский язык и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«Русский язык» (Б/У),</a:t>
                      </a:r>
                      <a:r>
                        <a:rPr lang="ru-RU" sz="2000" b="1" baseline="0" dirty="0" smtClean="0"/>
                        <a:t> «Литература»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Родной язык и родная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«Родной язык» (Б/У), «Родная литература»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Иностранные языки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«Иностранный язык» (Б/У), «Второй иностранный язык»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Общественные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«История»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География»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Экономика»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Право»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Обществознание» 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Россия в мире»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Математика и информатика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«Математика» (Б/У), «Информатика»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Естественные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«Физика»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Химия» (Б/У), «Биология» (Б/У),</a:t>
                      </a:r>
                    </a:p>
                    <a:p>
                      <a:r>
                        <a:rPr lang="ru-RU" sz="2000" b="1" kern="1200" dirty="0" smtClean="0">
                          <a:effectLst/>
                        </a:rPr>
                        <a:t>«Астрономия» 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Естествознание»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Физическая культура, экология и основы безопасности жизнедеятельности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«Физическая культура» (Б), «Экология» (Б), «Основы безопасности жизнедеятельности»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426199" y="2048934"/>
            <a:ext cx="2709333" cy="3979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5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563550"/>
              </p:ext>
            </p:extLst>
          </p:nvPr>
        </p:nvGraphicFramePr>
        <p:xfrm>
          <a:off x="160864" y="166158"/>
          <a:ext cx="11870268" cy="4389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588936"/>
                <a:gridCol w="7281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ПРЕДМЕТНАЯ ОБЛАСТЬ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ПРЕДМЕТЫ (УРОВЕНЬ ИЗУЧЕНИЯ – БАЗОВЫЙ, УГЛУБЛЕННЫЙ)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Русский язык и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«Русский язык» (Б/У),</a:t>
                      </a:r>
                      <a:r>
                        <a:rPr lang="ru-RU" sz="2000" b="1" baseline="0" dirty="0" smtClean="0"/>
                        <a:t> «Литература»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Родной язык и родная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«Родной язык» (Б/У), «Родная литература»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Иностранные языки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«Иностранный язык» (Б/У), «Второй иностранный язык»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Общественные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«История»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География»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Экономика»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Право»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Обществознание» 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Россия в мире»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Математика и информатика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«Математика» (Б/У), «Информатика»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Естественные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«Физика»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Химия» (Б/У), «Биология» (Б/У),</a:t>
                      </a:r>
                    </a:p>
                    <a:p>
                      <a:r>
                        <a:rPr lang="ru-RU" sz="2000" b="1" kern="1200" dirty="0" smtClean="0">
                          <a:effectLst/>
                        </a:rPr>
                        <a:t>«Астрономия» 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Естествознание»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Физическая культура, экология и основы безопасности жизнедеятельности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«Физическая культура» (Б), «Экология» (Б), «Основы безопасности жизнедеятельности»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133" y="4784846"/>
            <a:ext cx="4741334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Учебный план профиля обучения и (или) индивидуальный учебный план должны содержать 11 (12) учебных предметов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133" y="5835218"/>
            <a:ext cx="4741334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Изучение </a:t>
            </a:r>
            <a:r>
              <a:rPr lang="ru-RU" b="1" dirty="0"/>
              <a:t>не менее одного учебного предмета из каждой предметной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1841" y="4763082"/>
            <a:ext cx="4741334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бщими </a:t>
            </a:r>
            <a:r>
              <a:rPr lang="ru-RU" b="1" dirty="0"/>
              <a:t>для включения во все учебные планы являются учебные предметы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59791" y="6375120"/>
            <a:ext cx="34194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п. 18.3.1 раздела </a:t>
            </a:r>
            <a:r>
              <a:rPr lang="en-US" i="1" dirty="0" smtClean="0">
                <a:solidFill>
                  <a:schemeClr val="tx1"/>
                </a:solidFill>
              </a:rPr>
              <a:t>III </a:t>
            </a:r>
            <a:r>
              <a:rPr lang="ru-RU" i="1" dirty="0" smtClean="0">
                <a:solidFill>
                  <a:schemeClr val="tx1"/>
                </a:solidFill>
              </a:rPr>
              <a:t>ФГОС СОО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1841" y="5558219"/>
            <a:ext cx="4741334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учебном плане должно быть предусмотрено выполнение обучающимися индивидуального(</a:t>
            </a:r>
            <a:r>
              <a:rPr lang="ru-RU" b="1" dirty="0" err="1"/>
              <a:t>ых</a:t>
            </a:r>
            <a:r>
              <a:rPr lang="ru-RU" b="1" dirty="0"/>
              <a:t>) проекта(</a:t>
            </a:r>
            <a:r>
              <a:rPr lang="ru-RU" b="1" dirty="0" err="1"/>
              <a:t>ов</a:t>
            </a:r>
            <a:r>
              <a:rPr lang="ru-RU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7658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23133"/>
              </p:ext>
            </p:extLst>
          </p:nvPr>
        </p:nvGraphicFramePr>
        <p:xfrm>
          <a:off x="160864" y="166158"/>
          <a:ext cx="11870268" cy="4389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41336"/>
                <a:gridCol w="71289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ПРЕДМЕТНАЯ ОБЛАСТЬ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ПРЕДМЕТЫ (УРОВЕНЬ ИЗУЧЕНИЯ – БАЗОВЫЙ, УГЛУБЛЕННЫЙ)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Русский язык и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«РУССКИЙ ЯЗЫК» </a:t>
                      </a:r>
                      <a:r>
                        <a:rPr lang="ru-RU" sz="2000" b="1" dirty="0" smtClean="0"/>
                        <a:t>(Б/У),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«ЛИТЕРАТУРА» </a:t>
                      </a:r>
                      <a:r>
                        <a:rPr lang="ru-RU" sz="2000" b="1" baseline="0" dirty="0" smtClean="0"/>
                        <a:t>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Родной язык и родная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«Родной язык» (Б/У), «Родная литература»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Иностранные языки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«ИНОСТРАННЫЙ ЯЗЫК» </a:t>
                      </a:r>
                      <a:r>
                        <a:rPr lang="ru-RU" sz="2000" b="1" kern="1200" dirty="0" smtClean="0">
                          <a:effectLst/>
                        </a:rPr>
                        <a:t>(Б/У), «Второй иностранный язык»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Общественные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«ИСТОРИЯ» </a:t>
                      </a:r>
                      <a:r>
                        <a:rPr lang="ru-RU" sz="2000" b="1" kern="1200" dirty="0" smtClean="0">
                          <a:effectLst/>
                        </a:rPr>
                        <a:t>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География»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Экономика»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Право»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Обществознание» 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Россия в мире»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Математика и информатика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«МАТЕМАТИКА» </a:t>
                      </a:r>
                      <a:r>
                        <a:rPr lang="ru-RU" sz="2000" b="1" dirty="0" smtClean="0"/>
                        <a:t>(Б/У), «Информатика»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Естественные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«Физика»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Химия» (Б/У), «Биология» (Б/У),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«АСТРОНОМИЯ» </a:t>
                      </a:r>
                      <a:r>
                        <a:rPr lang="ru-RU" sz="2000" b="1" kern="1200" dirty="0" smtClean="0">
                          <a:effectLst/>
                        </a:rPr>
                        <a:t>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Естествознание»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Физическая культура, экология и основы безопасности жизнедеятельности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«ФИЗИЧЕСКАЯ КУЛЬТУРА» </a:t>
                      </a:r>
                      <a:r>
                        <a:rPr lang="ru-RU" sz="2000" b="1" kern="1200" dirty="0" smtClean="0">
                          <a:effectLst/>
                        </a:rPr>
                        <a:t>(Б), «Экология» (Б),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«ОСНОВЫ БЕЗОПАСНОСТИ ЖИЗНЕДЕЯТЕЛЬНОСТИ»</a:t>
                      </a:r>
                      <a:r>
                        <a:rPr lang="ru-RU" sz="2000" b="1" kern="1200" dirty="0" smtClean="0">
                          <a:effectLst/>
                        </a:rPr>
                        <a:t>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133" y="4784846"/>
            <a:ext cx="4741334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Учебный план профиля обучения и (или) индивидуальный учебный план должны содержать 11 (12) учебных предметов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133" y="5835218"/>
            <a:ext cx="4741334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Изучение </a:t>
            </a:r>
            <a:r>
              <a:rPr lang="ru-RU" b="1" dirty="0"/>
              <a:t>не менее одного учебного предмета из каждой предметной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0865" y="4784846"/>
            <a:ext cx="4978401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бщими </a:t>
            </a:r>
            <a:r>
              <a:rPr lang="ru-RU" b="1" dirty="0"/>
              <a:t>для включения во все учебные планы являются </a:t>
            </a:r>
            <a:r>
              <a:rPr lang="ru-RU" b="1" dirty="0" smtClean="0"/>
              <a:t>8 учебных предметов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59791" y="6375120"/>
            <a:ext cx="34194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п. 18.3.1 раздела </a:t>
            </a:r>
            <a:r>
              <a:rPr lang="en-US" i="1" dirty="0" smtClean="0">
                <a:solidFill>
                  <a:schemeClr val="tx1"/>
                </a:solidFill>
              </a:rPr>
              <a:t>III </a:t>
            </a:r>
            <a:r>
              <a:rPr lang="ru-RU" i="1" dirty="0" smtClean="0">
                <a:solidFill>
                  <a:schemeClr val="tx1"/>
                </a:solidFill>
              </a:rPr>
              <a:t>ФГОС СОО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0865" y="5558219"/>
            <a:ext cx="4741334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учебном плане должно быть предусмотрено выполнение обучающимися индивидуального(</a:t>
            </a:r>
            <a:r>
              <a:rPr lang="ru-RU" b="1" dirty="0" err="1"/>
              <a:t>ых</a:t>
            </a:r>
            <a:r>
              <a:rPr lang="ru-RU" b="1" dirty="0"/>
              <a:t>) проекта(</a:t>
            </a:r>
            <a:r>
              <a:rPr lang="ru-RU" b="1" dirty="0" err="1"/>
              <a:t>ов</a:t>
            </a:r>
            <a:r>
              <a:rPr lang="ru-RU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136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679441"/>
              </p:ext>
            </p:extLst>
          </p:nvPr>
        </p:nvGraphicFramePr>
        <p:xfrm>
          <a:off x="160864" y="166158"/>
          <a:ext cx="11870268" cy="43891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41336"/>
                <a:gridCol w="71289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ПРЕДМЕТНАЯ ОБЛАСТЬ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ПРЕДМЕТЫ (УРОВЕНЬ ИЗУЧЕНИЯ – БАЗОВЫЙ, УГЛУБЛЕННЫЙ)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Русский язык и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«РУССКИЙ ЯЗЫК» </a:t>
                      </a:r>
                      <a:r>
                        <a:rPr lang="ru-RU" sz="2000" b="1" dirty="0" smtClean="0"/>
                        <a:t>(Б/У),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</a:rPr>
                        <a:t>«ЛИТЕРАТУРА» </a:t>
                      </a:r>
                      <a:r>
                        <a:rPr lang="ru-RU" sz="2000" b="1" baseline="0" dirty="0" smtClean="0"/>
                        <a:t>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Родной язык и родная литература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</a:rPr>
                        <a:t>«РОДНОЙ ЯЗЫК» </a:t>
                      </a:r>
                      <a:r>
                        <a:rPr lang="ru-RU" sz="2000" b="1" kern="1200" dirty="0" smtClean="0">
                          <a:effectLst/>
                        </a:rPr>
                        <a:t>(Б/У), «Родная литература»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Иностранные языки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«ИНОСТРАННЫЙ ЯЗЫК» </a:t>
                      </a:r>
                      <a:r>
                        <a:rPr lang="ru-RU" sz="2000" b="1" kern="1200" dirty="0" smtClean="0">
                          <a:effectLst/>
                        </a:rPr>
                        <a:t>(Б/У), «Второй иностранный язык»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Общественные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«ИСТОРИЯ» </a:t>
                      </a:r>
                      <a:r>
                        <a:rPr lang="ru-RU" sz="2000" b="1" kern="1200" dirty="0" smtClean="0">
                          <a:effectLst/>
                        </a:rPr>
                        <a:t>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География»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Экономика»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Право»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Обществознание» 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Россия в мире»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Математика и информатика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«МАТЕМАТИКА» </a:t>
                      </a:r>
                      <a:r>
                        <a:rPr lang="ru-RU" sz="2000" b="1" dirty="0" smtClean="0"/>
                        <a:t>(Б/У), «Информатика» (Б/У)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Естественные науки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effectLst/>
                        </a:rPr>
                        <a:t>«Физика» (Б/У),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Химия» (Б/У), «Биология» (Б/У),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«АСТРОНОМИЯ» </a:t>
                      </a:r>
                      <a:r>
                        <a:rPr lang="ru-RU" sz="2000" b="1" kern="1200" dirty="0" smtClean="0">
                          <a:effectLst/>
                        </a:rPr>
                        <a:t>(Б),</a:t>
                      </a:r>
                      <a:r>
                        <a:rPr lang="ru-RU" sz="2000" b="1" kern="1200" baseline="0" dirty="0" smtClean="0">
                          <a:effectLst/>
                        </a:rPr>
                        <a:t> «</a:t>
                      </a:r>
                      <a:r>
                        <a:rPr lang="ru-RU" sz="2000" b="1" kern="1200" dirty="0" smtClean="0">
                          <a:effectLst/>
                        </a:rPr>
                        <a:t>Естествознание»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Физическая культура, экология и основы безопасности жизнедеятельности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«ФИЗИЧЕСКАЯ КУЛЬТУРА» </a:t>
                      </a:r>
                      <a:r>
                        <a:rPr lang="ru-RU" sz="2000" b="1" kern="1200" dirty="0" smtClean="0">
                          <a:effectLst/>
                        </a:rPr>
                        <a:t>(Б), «Экология» (Б), </a:t>
                      </a: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«ОСНОВЫ БЕЗОПАСНОСТИ ЖИЗНЕДЕЯТЕЛЬНОСТИ»</a:t>
                      </a:r>
                      <a:r>
                        <a:rPr lang="ru-RU" sz="2000" b="1" kern="1200" dirty="0" smtClean="0">
                          <a:effectLst/>
                        </a:rPr>
                        <a:t> (Б)</a:t>
                      </a:r>
                      <a:endParaRPr lang="ru-RU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133" y="4784846"/>
            <a:ext cx="4741334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Учебный план профиля обучения и (или) индивидуальный учебный план должны содержать 11 (12) учебных предметов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133" y="5835218"/>
            <a:ext cx="4741334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Изучение </a:t>
            </a:r>
            <a:r>
              <a:rPr lang="ru-RU" b="1" dirty="0"/>
              <a:t>не менее одного учебного предмета из каждой предметной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0865" y="4784846"/>
            <a:ext cx="4978401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бщими </a:t>
            </a:r>
            <a:r>
              <a:rPr lang="ru-RU" b="1" dirty="0"/>
              <a:t>для включения во все учебные планы являются </a:t>
            </a:r>
            <a:r>
              <a:rPr lang="ru-RU" b="1" dirty="0" smtClean="0"/>
              <a:t>8 учебных предметов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18089" y="5490486"/>
            <a:ext cx="43011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12-(8+1)=3</a:t>
            </a:r>
            <a:endParaRPr lang="ru-RU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961467" y="5490485"/>
            <a:ext cx="1210733" cy="690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730065" y="5431177"/>
            <a:ext cx="0" cy="2769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628900" y="6481549"/>
            <a:ext cx="0" cy="2092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90800" y="6690815"/>
            <a:ext cx="92868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1877675" y="1181100"/>
            <a:ext cx="0" cy="55097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1239500" y="1219200"/>
            <a:ext cx="63817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8677275" y="6367676"/>
            <a:ext cx="0" cy="3231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33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1891</Words>
  <Application>Microsoft Office PowerPoint</Application>
  <PresentationFormat>Широкоэкранный</PresentationFormat>
  <Paragraphs>369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-apple-system</vt:lpstr>
      <vt:lpstr>Arial</vt:lpstr>
      <vt:lpstr>Calibri</vt:lpstr>
      <vt:lpstr>Calibri Light</vt:lpstr>
      <vt:lpstr>PT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Федеральный государственный образовательный стандарт  среднего общего образования (утвержден приказом Министерства образования и науки РФ от 17 мая 2012 г. N 413)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Выберите предметы, которые Вы хотели бы изучать на профильном уровне</vt:lpstr>
      <vt:lpstr>Презентация PowerPoint</vt:lpstr>
      <vt:lpstr>Родительское собрание для законных представителей обучающихся 9-х классов по вопросу перехода школы на ФГОС СОО </vt:lpstr>
      <vt:lpstr>Учебные предметы, курсы по выбору обучающихся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Протасов</dc:creator>
  <cp:lastModifiedBy>Валерий Протасов</cp:lastModifiedBy>
  <cp:revision>43</cp:revision>
  <dcterms:created xsi:type="dcterms:W3CDTF">2020-03-23T19:10:47Z</dcterms:created>
  <dcterms:modified xsi:type="dcterms:W3CDTF">2020-03-24T22:21:57Z</dcterms:modified>
</cp:coreProperties>
</file>