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93" r:id="rId3"/>
    <p:sldId id="279" r:id="rId4"/>
    <p:sldId id="284" r:id="rId5"/>
    <p:sldId id="295" r:id="rId6"/>
    <p:sldId id="296" r:id="rId7"/>
    <p:sldId id="297" r:id="rId8"/>
    <p:sldId id="299" r:id="rId9"/>
    <p:sldId id="300" r:id="rId10"/>
    <p:sldId id="285" r:id="rId11"/>
    <p:sldId id="286" r:id="rId12"/>
    <p:sldId id="291" r:id="rId13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5759D"/>
    <a:srgbClr val="4D4D4D"/>
    <a:srgbClr val="B92D14"/>
    <a:srgbClr val="00A4DE"/>
    <a:srgbClr val="009ED6"/>
    <a:srgbClr val="00B3F2"/>
    <a:srgbClr val="0DC0FF"/>
    <a:srgbClr val="33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 horzBarState="maximized">
    <p:restoredLeft sz="12536" autoAdjust="0"/>
    <p:restoredTop sz="95596" autoAdjust="0"/>
  </p:normalViewPr>
  <p:slideViewPr>
    <p:cSldViewPr>
      <p:cViewPr varScale="1">
        <p:scale>
          <a:sx n="84" d="100"/>
          <a:sy n="84" d="100"/>
        </p:scale>
        <p:origin x="-1181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A3C4813-7A55-44CA-B129-6BA53AE4D8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06955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137FBF-A2C4-4CF6-B2D0-C214EBC8AFBC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7172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B8336F-19BA-4968-B150-E19E422AFABC}" type="slidenum">
              <a:rPr lang="en-US"/>
              <a:pPr/>
              <a:t>3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7615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2457206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2036365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2562658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2644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2067909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2930001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090346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9883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649446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83255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5334000"/>
            <a:ext cx="7287344" cy="704850"/>
          </a:xfrm>
        </p:spPr>
        <p:txBody>
          <a:bodyPr/>
          <a:lstStyle/>
          <a:p>
            <a:r>
              <a:rPr lang="ru-RU" sz="1800" dirty="0" smtClean="0">
                <a:solidFill>
                  <a:schemeClr val="tx1"/>
                </a:solidFill>
              </a:rPr>
              <a:t> 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2274838"/>
            <a:ext cx="67687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Практическая направленность уроков математики </a:t>
            </a:r>
            <a:r>
              <a:rPr lang="ru-RU" b="1" dirty="0" smtClean="0"/>
              <a:t>– </a:t>
            </a:r>
            <a:r>
              <a:rPr lang="ru-RU" b="1" dirty="0"/>
              <a:t>важное средство социализации детей с ОВЗ (интеллектуальной недостаточностью</a:t>
            </a:r>
            <a:r>
              <a:rPr lang="ru-RU" b="1" dirty="0" smtClean="0"/>
              <a:t>).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pPr algn="r"/>
            <a:r>
              <a:rPr lang="ru-RU" sz="1600" b="1" dirty="0" smtClean="0"/>
              <a:t>Подготовила учитель специальных </a:t>
            </a:r>
          </a:p>
          <a:p>
            <a:pPr algn="r"/>
            <a:r>
              <a:rPr lang="ru-RU" sz="1600" b="1" dirty="0" smtClean="0"/>
              <a:t>(коррекционных) классов КОГОАУ СШ г.Лузы</a:t>
            </a:r>
          </a:p>
          <a:p>
            <a:pPr algn="r"/>
            <a:r>
              <a:rPr lang="ru-RU" sz="1600" b="1" dirty="0" smtClean="0"/>
              <a:t>Сокольникова И.С.</a:t>
            </a:r>
            <a:endParaRPr lang="ru-RU" sz="1600" b="1" dirty="0"/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187624" y="754640"/>
            <a:ext cx="3240360" cy="261610"/>
          </a:xfrm>
          <a:prstGeom prst="rect">
            <a:avLst/>
          </a:prstGeom>
          <a:solidFill>
            <a:schemeClr val="bg1">
              <a:alpha val="14999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трелка вниз 6"/>
          <p:cNvSpPr/>
          <p:nvPr/>
        </p:nvSpPr>
        <p:spPr bwMode="auto">
          <a:xfrm rot="16200000">
            <a:off x="4026360" y="-3555774"/>
            <a:ext cx="1008112" cy="8784974"/>
          </a:xfrm>
          <a:prstGeom prst="downArrow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19050" cap="flat" cmpd="sng" algn="ctr">
            <a:solidFill>
              <a:srgbClr val="35759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b="1" dirty="0"/>
              <a:t>изучение геометрии через практическую деятельность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80863" y="1556792"/>
            <a:ext cx="763284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000" dirty="0">
                <a:latin typeface="Trebuchet MS" panose="020B0603020202020204" pitchFamily="34" charset="0"/>
              </a:rPr>
              <a:t>На уроках изучения геометрического материала  значительную часть учебного времени уделяется практическим занятиям: работа с рулеткой (измерение периметра забора, периметра комнаты и подсчёт стоимости плинтуса;  нахождение площади   класса, спортивного зала - подсчёт стоимости линолеума, краски, обоев, потолочной плитки; нахождение площади цветника на пришкольном участке – подсчёт количества рассады для посадки  на участке  и др.</a:t>
            </a:r>
          </a:p>
          <a:p>
            <a:pPr algn="l"/>
            <a:r>
              <a:rPr lang="ru-RU" sz="2000" dirty="0">
                <a:latin typeface="Trebuchet MS" panose="020B0603020202020204" pitchFamily="34" charset="0"/>
              </a:rPr>
              <a:t>При изучении объема: сравнивается объем различных шкафов, коробок и др.</a:t>
            </a:r>
          </a:p>
        </p:txBody>
      </p:sp>
    </p:spTree>
    <p:extLst>
      <p:ext uri="{BB962C8B-B14F-4D97-AF65-F5344CB8AC3E}">
        <p14:creationId xmlns:p14="http://schemas.microsoft.com/office/powerpoint/2010/main" xmlns="" val="34961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 вниз 4"/>
          <p:cNvSpPr/>
          <p:nvPr/>
        </p:nvSpPr>
        <p:spPr bwMode="auto">
          <a:xfrm rot="16200000">
            <a:off x="4017977" y="-3571733"/>
            <a:ext cx="1440160" cy="8640960"/>
          </a:xfrm>
          <a:prstGeom prst="downArrow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19050" cap="flat" cmpd="sng" algn="ctr">
            <a:solidFill>
              <a:srgbClr val="35759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b="1" dirty="0"/>
              <a:t>проведение интегрированных уроков и внеклассных</a:t>
            </a:r>
          </a:p>
          <a:p>
            <a:r>
              <a:rPr lang="ru-RU" b="1" dirty="0"/>
              <a:t> мероприятий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80863" y="1556792"/>
            <a:ext cx="763284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>
                <a:latin typeface="Trebuchet MS" panose="020B0603020202020204" pitchFamily="34" charset="0"/>
              </a:rPr>
              <a:t>математика и география ( сравнить длину рек, высоту гор, глубину озёр, морей, температуру океанов, воздуха, площади стран и др.);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>
                <a:latin typeface="Trebuchet MS" panose="020B0603020202020204" pitchFamily="34" charset="0"/>
              </a:rPr>
              <a:t>математика и биология ( кто из животных тяжелее, кто быстрее, кто и что  выше, кто дольше живёт и на сколько и др.);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>
                <a:latin typeface="Trebuchet MS" panose="020B0603020202020204" pitchFamily="34" charset="0"/>
              </a:rPr>
              <a:t>математика и СБО (бюджет, почта, питание, вклады и др.);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>
                <a:latin typeface="Trebuchet MS" panose="020B0603020202020204" pitchFamily="34" charset="0"/>
              </a:rPr>
              <a:t> математика и история (начало событий, годы жизни исторических деятелей, определение длительности тех или иных событий и др.)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>
                <a:latin typeface="Trebuchet MS" panose="020B0603020202020204" pitchFamily="34" charset="0"/>
              </a:rPr>
              <a:t>математика и профессионально-трудовое обучение (  состав тканей,  расчёт материалов, построение геометрических фигур и </a:t>
            </a:r>
            <a:r>
              <a:rPr lang="ru-RU" sz="2000" dirty="0" err="1">
                <a:latin typeface="Trebuchet MS" panose="020B0603020202020204" pitchFamily="34" charset="0"/>
              </a:rPr>
              <a:t>др</a:t>
            </a:r>
            <a:r>
              <a:rPr lang="ru-RU" sz="2000" dirty="0">
                <a:latin typeface="Trebuchet MS" panose="020B0603020202020204" pitchFamily="34" charset="0"/>
              </a:rPr>
              <a:t>) . 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1396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187624" y="1628800"/>
            <a:ext cx="7315200" cy="4191000"/>
          </a:xfrm>
        </p:spPr>
        <p:txBody>
          <a:bodyPr/>
          <a:lstStyle/>
          <a:p>
            <a:r>
              <a:rPr lang="ru-RU" sz="2400" dirty="0">
                <a:latin typeface="Trebuchet MS" panose="020B0603020202020204" pitchFamily="34" charset="0"/>
              </a:rPr>
              <a:t>Систематическая, разнообразная, доступная и интересная работа, чёткое </a:t>
            </a:r>
            <a:r>
              <a:rPr lang="ru-RU" sz="2400" dirty="0" err="1">
                <a:latin typeface="Trebuchet MS" panose="020B0603020202020204" pitchFamily="34" charset="0"/>
              </a:rPr>
              <a:t>отрабатывание</a:t>
            </a:r>
            <a:r>
              <a:rPr lang="ru-RU" sz="2400" dirty="0">
                <a:latin typeface="Trebuchet MS" panose="020B0603020202020204" pitchFamily="34" charset="0"/>
              </a:rPr>
              <a:t> всех тем, имеющих возможность практической деятельности на уроках,  закрепление измерительных и вычислительных навыков, позволяет школьникам с интеллектуальной недостаточностью усвоить школьную программу и применять знания в практической деятельности и дальнейшей жизни, т. е. способствует более успешной социализации. </a:t>
            </a:r>
          </a:p>
        </p:txBody>
      </p:sp>
    </p:spTree>
    <p:extLst>
      <p:ext uri="{BB962C8B-B14F-4D97-AF65-F5344CB8AC3E}">
        <p14:creationId xmlns:p14="http://schemas.microsoft.com/office/powerpoint/2010/main" xmlns="" val="94675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836712"/>
            <a:ext cx="7315200" cy="715962"/>
          </a:xfrm>
        </p:spPr>
        <p:txBody>
          <a:bodyPr/>
          <a:lstStyle/>
          <a:p>
            <a:pPr algn="ctr"/>
            <a:r>
              <a:rPr lang="ru-RU" sz="2400" b="1" dirty="0">
                <a:latin typeface="Trebuchet MS" panose="020B0603020202020204" pitchFamily="34" charset="0"/>
              </a:rPr>
              <a:t>Основные задачи педагога при обучении математике </a:t>
            </a:r>
            <a:r>
              <a:rPr lang="ru-RU" sz="2400" b="1" dirty="0" smtClean="0">
                <a:latin typeface="Trebuchet MS" panose="020B0603020202020204" pitchFamily="34" charset="0"/>
              </a:rPr>
              <a:t>детей с ОВЗ(интеллектуальной недостаточностью):</a:t>
            </a:r>
            <a:endParaRPr lang="ru-RU" sz="2400" b="1" dirty="0">
              <a:latin typeface="Trebuchet MS" panose="020B0603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844824"/>
            <a:ext cx="7315200" cy="4191000"/>
          </a:xfrm>
        </p:spPr>
        <p:txBody>
          <a:bodyPr/>
          <a:lstStyle/>
          <a:p>
            <a:r>
              <a:rPr lang="ru-RU" sz="2400" dirty="0"/>
              <a:t> дать детям доступные знания, умения и навыки, применяемые в жизненных ситуациях, при решении практических задач;</a:t>
            </a:r>
          </a:p>
          <a:p>
            <a:r>
              <a:rPr lang="ru-RU" sz="2400" dirty="0"/>
              <a:t> учить детей распознавать в реальной окружающей жизни математические понятия и оперировать ими; </a:t>
            </a:r>
          </a:p>
          <a:p>
            <a:r>
              <a:rPr lang="ru-RU" sz="2400" dirty="0"/>
              <a:t>использовать процесс обучения математике для компенсации и коррекции недостатков познавательной деятельности учащихся.</a:t>
            </a:r>
          </a:p>
        </p:txBody>
      </p:sp>
    </p:spTree>
    <p:extLst>
      <p:ext uri="{BB962C8B-B14F-4D97-AF65-F5344CB8AC3E}">
        <p14:creationId xmlns:p14="http://schemas.microsoft.com/office/powerpoint/2010/main" xmlns="" val="147206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315200" cy="1152128"/>
          </a:xfrm>
        </p:spPr>
        <p:txBody>
          <a:bodyPr/>
          <a:lstStyle/>
          <a:p>
            <a:pPr algn="ctr"/>
            <a:r>
              <a:rPr lang="ru-RU" sz="2800" b="1" dirty="0">
                <a:latin typeface="Trebuchet MS" panose="020B0603020202020204" pitchFamily="34" charset="0"/>
              </a:rPr>
              <a:t>Использование задач и заданий практической направленности 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1412777"/>
            <a:ext cx="7315200" cy="5184576"/>
          </a:xfrm>
        </p:spPr>
        <p:txBody>
          <a:bodyPr/>
          <a:lstStyle/>
          <a:p>
            <a:r>
              <a:rPr lang="ru-RU" sz="2000" dirty="0">
                <a:latin typeface="Trebuchet MS" panose="020B0603020202020204" pitchFamily="34" charset="0"/>
              </a:rPr>
              <a:t>помогает школьникам усвоить вопросы теории, повышается качество математической подготовки обучающихся;</a:t>
            </a:r>
          </a:p>
          <a:p>
            <a:r>
              <a:rPr lang="ru-RU" sz="2000" dirty="0">
                <a:latin typeface="Trebuchet MS" panose="020B0603020202020204" pitchFamily="34" charset="0"/>
              </a:rPr>
              <a:t> способствует коррекции познавательных процессов восприятия, внимания, памяти, мышления;</a:t>
            </a:r>
          </a:p>
          <a:p>
            <a:r>
              <a:rPr lang="ru-RU" sz="2000" dirty="0">
                <a:latin typeface="Trebuchet MS" panose="020B0603020202020204" pitchFamily="34" charset="0"/>
              </a:rPr>
              <a:t> способствует развитию основ творческого потенциала детей с интеллектуальными нарушениями;</a:t>
            </a:r>
          </a:p>
          <a:p>
            <a:r>
              <a:rPr lang="ru-RU" sz="2000" dirty="0">
                <a:latin typeface="Trebuchet MS" panose="020B0603020202020204" pitchFamily="34" charset="0"/>
              </a:rPr>
              <a:t>раскрывает перед учащимися практическую силу научных знаний, возможность применения приобретаемых на уроках математики знаний в жизни человека при решении бытовых и практических вопросов;</a:t>
            </a:r>
          </a:p>
          <a:p>
            <a:r>
              <a:rPr lang="ru-RU" sz="2000" dirty="0">
                <a:latin typeface="Trebuchet MS" panose="020B0603020202020204" pitchFamily="34" charset="0"/>
              </a:rPr>
              <a:t>способствует формированию  у обучающихся с ОВЗ социально значимых экономических и практических знаний, необходимых для их дальнейшего образования и интеграции в общество. </a:t>
            </a:r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11560" y="1412776"/>
            <a:ext cx="8208912" cy="2088232"/>
          </a:xfrm>
        </p:spPr>
        <p:txBody>
          <a:bodyPr/>
          <a:lstStyle/>
          <a:p>
            <a:r>
              <a:rPr lang="ru-RU" sz="2000" b="1" dirty="0">
                <a:latin typeface="Trebuchet MS" panose="020B0603020202020204" pitchFamily="34" charset="0"/>
              </a:rPr>
              <a:t/>
            </a:r>
            <a:br>
              <a:rPr lang="ru-RU" sz="2000" b="1" dirty="0">
                <a:latin typeface="Trebuchet MS" panose="020B0603020202020204" pitchFamily="34" charset="0"/>
              </a:rPr>
            </a:br>
            <a:r>
              <a:rPr lang="ru-RU" sz="2000" b="1" dirty="0">
                <a:latin typeface="Trebuchet MS" panose="020B0603020202020204" pitchFamily="34" charset="0"/>
              </a:rPr>
              <a:t/>
            </a:r>
            <a:br>
              <a:rPr lang="ru-RU" sz="2000" b="1" dirty="0">
                <a:latin typeface="Trebuchet MS" panose="020B0603020202020204" pitchFamily="34" charset="0"/>
              </a:rPr>
            </a:br>
            <a:r>
              <a:rPr lang="ru-RU" sz="2000" b="1" dirty="0">
                <a:latin typeface="Trebuchet MS" panose="020B0603020202020204" pitchFamily="34" charset="0"/>
              </a:rPr>
              <a:t/>
            </a:r>
            <a:br>
              <a:rPr lang="ru-RU" sz="2000" b="1" dirty="0">
                <a:latin typeface="Trebuchet MS" panose="020B0603020202020204" pitchFamily="34" charset="0"/>
              </a:rPr>
            </a:br>
            <a:r>
              <a:rPr lang="ru-RU" sz="2000" b="1" dirty="0">
                <a:latin typeface="Trebuchet MS" panose="020B0603020202020204" pitchFamily="34" charset="0"/>
              </a:rPr>
              <a:t/>
            </a:r>
            <a:br>
              <a:rPr lang="ru-RU" sz="2000" b="1" dirty="0">
                <a:latin typeface="Trebuchet MS" panose="020B0603020202020204" pitchFamily="34" charset="0"/>
              </a:rPr>
            </a:br>
            <a:r>
              <a:rPr lang="ru-RU" sz="2000" b="1" dirty="0">
                <a:latin typeface="Trebuchet MS" panose="020B0603020202020204" pitchFamily="34" charset="0"/>
              </a:rPr>
              <a:t/>
            </a:r>
            <a:br>
              <a:rPr lang="ru-RU" sz="2000" b="1" dirty="0">
                <a:latin typeface="Trebuchet MS" panose="020B0603020202020204" pitchFamily="34" charset="0"/>
              </a:rPr>
            </a:br>
            <a:r>
              <a:rPr lang="ru-RU" sz="2000" b="1" dirty="0">
                <a:latin typeface="Trebuchet MS" panose="020B0603020202020204" pitchFamily="34" charset="0"/>
              </a:rPr>
              <a:t/>
            </a:r>
            <a:br>
              <a:rPr lang="ru-RU" sz="2000" b="1" dirty="0">
                <a:latin typeface="Trebuchet MS" panose="020B0603020202020204" pitchFamily="34" charset="0"/>
              </a:rPr>
            </a:br>
            <a:r>
              <a:rPr lang="ru-RU" sz="2000" b="1" dirty="0">
                <a:latin typeface="Trebuchet MS" panose="020B0603020202020204" pitchFamily="34" charset="0"/>
              </a:rPr>
              <a:t/>
            </a:r>
            <a:br>
              <a:rPr lang="ru-RU" sz="2000" b="1" dirty="0">
                <a:latin typeface="Trebuchet MS" panose="020B0603020202020204" pitchFamily="34" charset="0"/>
              </a:rPr>
            </a:br>
            <a:r>
              <a:rPr lang="ru-RU" sz="2000" b="1" dirty="0">
                <a:latin typeface="Trebuchet MS" panose="020B0603020202020204" pitchFamily="34" charset="0"/>
              </a:rPr>
              <a:t/>
            </a:r>
            <a:br>
              <a:rPr lang="ru-RU" sz="2000" b="1" dirty="0">
                <a:latin typeface="Trebuchet MS" panose="020B0603020202020204" pitchFamily="34" charset="0"/>
              </a:rPr>
            </a:br>
            <a:r>
              <a:rPr lang="ru-RU" sz="2000" b="1" dirty="0">
                <a:latin typeface="Trebuchet MS" panose="020B0603020202020204" pitchFamily="34" charset="0"/>
              </a:rPr>
              <a:t>Основной целью использования задач и заданий практической направленности является формирование у учащихся умений видеть в быту постоянно возникающие математические ситуации, применять на практике, полученные  на уроках  знания, формировать представления, имеющие  предметно – практическую направленность. </a:t>
            </a:r>
            <a:br>
              <a:rPr lang="ru-RU" sz="2000" b="1" dirty="0">
                <a:latin typeface="Trebuchet MS" panose="020B0603020202020204" pitchFamily="34" charset="0"/>
              </a:rPr>
            </a:br>
            <a:r>
              <a:rPr lang="ru-RU" sz="2000" b="1" dirty="0">
                <a:latin typeface="Trebuchet MS" panose="020B0603020202020204" pitchFamily="34" charset="0"/>
              </a:rPr>
              <a:t/>
            </a:r>
            <a:br>
              <a:rPr lang="ru-RU" sz="2000" b="1" dirty="0">
                <a:latin typeface="Trebuchet MS" panose="020B0603020202020204" pitchFamily="34" charset="0"/>
              </a:rPr>
            </a:br>
            <a:r>
              <a:rPr lang="ru-RU" sz="2000" b="1" dirty="0">
                <a:latin typeface="Trebuchet MS" panose="020B0603020202020204" pitchFamily="34" charset="0"/>
              </a:rPr>
              <a:t/>
            </a:r>
            <a:br>
              <a:rPr lang="ru-RU" sz="2000" b="1" dirty="0">
                <a:latin typeface="Trebuchet MS" panose="020B0603020202020204" pitchFamily="34" charset="0"/>
              </a:rPr>
            </a:br>
            <a:r>
              <a:rPr lang="ru-RU" sz="2000" dirty="0"/>
              <a:t>Опыт показывает, что ученикам становится понятней смысл их учебной работы, когда задания, выполняемые на уроках математики, связаны с реальной жизнью, с окружающим социумом.</a:t>
            </a:r>
            <a:endParaRPr lang="ru-RU" sz="2000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0864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92696"/>
            <a:ext cx="7315200" cy="1440904"/>
          </a:xfrm>
        </p:spPr>
        <p:txBody>
          <a:bodyPr/>
          <a:lstStyle/>
          <a:p>
            <a:pPr algn="ctr"/>
            <a:r>
              <a:rPr lang="ru-RU" sz="2400" b="1" dirty="0">
                <a:latin typeface="Trebuchet MS" panose="020B0603020202020204" pitchFamily="34" charset="0"/>
              </a:rPr>
              <a:t/>
            </a:r>
            <a:br>
              <a:rPr lang="ru-RU" sz="2400" b="1" dirty="0">
                <a:latin typeface="Trebuchet MS" panose="020B0603020202020204" pitchFamily="34" charset="0"/>
              </a:rPr>
            </a:br>
            <a:r>
              <a:rPr lang="ru-RU" sz="2400" b="1" dirty="0">
                <a:latin typeface="Trebuchet MS" panose="020B0603020202020204" pitchFamily="34" charset="0"/>
              </a:rPr>
              <a:t>Для достижения данных целей работа ведётся по следующим направления: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Стрелка вниз 4"/>
          <p:cNvSpPr/>
          <p:nvPr/>
        </p:nvSpPr>
        <p:spPr bwMode="auto">
          <a:xfrm rot="16200000">
            <a:off x="3887924" y="-2007604"/>
            <a:ext cx="1008112" cy="8424936"/>
          </a:xfrm>
          <a:prstGeom prst="downArrow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dirty="0"/>
              <a:t>решение социально-значимых задач</a:t>
            </a:r>
          </a:p>
        </p:txBody>
      </p:sp>
      <p:sp>
        <p:nvSpPr>
          <p:cNvPr id="6" name="Стрелка вниз 5"/>
          <p:cNvSpPr/>
          <p:nvPr/>
        </p:nvSpPr>
        <p:spPr bwMode="auto">
          <a:xfrm rot="16200000">
            <a:off x="3851920" y="-1179512"/>
            <a:ext cx="1080120" cy="8424936"/>
          </a:xfrm>
          <a:prstGeom prst="downArrow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dirty="0"/>
              <a:t>работа с реальным раздаточным материалом</a:t>
            </a:r>
          </a:p>
        </p:txBody>
      </p:sp>
      <p:sp>
        <p:nvSpPr>
          <p:cNvPr id="7" name="Стрелка вниз 6"/>
          <p:cNvSpPr/>
          <p:nvPr/>
        </p:nvSpPr>
        <p:spPr bwMode="auto">
          <a:xfrm rot="16200000">
            <a:off x="3887926" y="-495436"/>
            <a:ext cx="1008112" cy="8424936"/>
          </a:xfrm>
          <a:prstGeom prst="downArrow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dirty="0"/>
              <a:t>практические работы</a:t>
            </a:r>
          </a:p>
        </p:txBody>
      </p:sp>
      <p:sp>
        <p:nvSpPr>
          <p:cNvPr id="9" name="Стрелка вниз 8"/>
          <p:cNvSpPr/>
          <p:nvPr/>
        </p:nvSpPr>
        <p:spPr bwMode="auto">
          <a:xfrm rot="16200000">
            <a:off x="3887925" y="155070"/>
            <a:ext cx="1008112" cy="8424934"/>
          </a:xfrm>
          <a:prstGeom prst="downArrow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dirty="0"/>
              <a:t>экскурсии практической направленности</a:t>
            </a:r>
          </a:p>
        </p:txBody>
      </p:sp>
      <p:sp>
        <p:nvSpPr>
          <p:cNvPr id="10" name="Стрелка вниз 9"/>
          <p:cNvSpPr/>
          <p:nvPr/>
        </p:nvSpPr>
        <p:spPr bwMode="auto">
          <a:xfrm rot="16200000">
            <a:off x="3887925" y="944725"/>
            <a:ext cx="1008112" cy="8424934"/>
          </a:xfrm>
          <a:prstGeom prst="downArrow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dirty="0"/>
              <a:t>изучение геометрии через практическую деятельность</a:t>
            </a:r>
          </a:p>
        </p:txBody>
      </p:sp>
      <p:sp>
        <p:nvSpPr>
          <p:cNvPr id="11" name="Стрелка вниз 10"/>
          <p:cNvSpPr/>
          <p:nvPr/>
        </p:nvSpPr>
        <p:spPr bwMode="auto">
          <a:xfrm rot="16200000">
            <a:off x="3779912" y="1916832"/>
            <a:ext cx="1440160" cy="8640960"/>
          </a:xfrm>
          <a:prstGeom prst="downArrow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dirty="0"/>
              <a:t>проведение интегрированных уроков и внеклассных</a:t>
            </a:r>
          </a:p>
          <a:p>
            <a:r>
              <a:rPr lang="ru-RU" dirty="0"/>
              <a:t> 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xmlns="" val="104535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низ 1"/>
          <p:cNvSpPr/>
          <p:nvPr/>
        </p:nvSpPr>
        <p:spPr bwMode="auto">
          <a:xfrm rot="16200000">
            <a:off x="3986504" y="-3024439"/>
            <a:ext cx="1134682" cy="8424936"/>
          </a:xfrm>
          <a:prstGeom prst="downArrow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19050" cap="flat" cmpd="sng" algn="ctr">
            <a:solidFill>
              <a:srgbClr val="35759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b="1" dirty="0"/>
              <a:t>решение социально-значимых задач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772815"/>
            <a:ext cx="864096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800" dirty="0">
                <a:latin typeface="Trebuchet MS" panose="020B0603020202020204" pitchFamily="34" charset="0"/>
              </a:rPr>
              <a:t> Необходимо раскрыть экономическую суть вопросов быта, производства, сферы торговых отношений, происходит имитация включения в самостоятельную жизнь, происходит начальный этап социализации. В активный словарь учащихся вводятся понятия: «коммунальные услуги», «абонентская плата», «тарифы», «льготы», «себестоимость», «договора», «пени», «штрафы», «наём жилья». </a:t>
            </a:r>
          </a:p>
          <a:p>
            <a:pPr algn="l"/>
            <a:r>
              <a:rPr lang="ru-RU" sz="1800" dirty="0">
                <a:latin typeface="Trebuchet MS" panose="020B0603020202020204" pitchFamily="34" charset="0"/>
              </a:rPr>
              <a:t>При изучении темы «Проценты» вводятся понятия «вклады», «налоги», «акции», «скидки» .</a:t>
            </a:r>
          </a:p>
          <a:p>
            <a:pPr algn="l"/>
            <a:r>
              <a:rPr lang="ru-RU" sz="1800" dirty="0">
                <a:latin typeface="Trebuchet MS" panose="020B0603020202020204" pitchFamily="34" charset="0"/>
              </a:rPr>
              <a:t>С каждым из этих понятий составляются задачи, которые формируются по уровням, при их решении используется индивидуальный подход.</a:t>
            </a:r>
          </a:p>
          <a:p>
            <a:pPr algn="l"/>
            <a:r>
              <a:rPr lang="ru-RU" sz="1800" dirty="0">
                <a:latin typeface="Trebuchet MS" panose="020B0603020202020204" pitchFamily="34" charset="0"/>
              </a:rPr>
              <a:t>Такие задачи обладают большим воспитательным потенциалом, такими, как правила и нормы экономического поведения, навыками взаимодействия с людьми, умения принимать решения. Выработка элементарных знаний, умение анализировать, вычислять, рассуждать, выбирать. В совокупности всё это способствует коррекции недостатков познавательной деятельности и личности детей с отклонениями в развитии, а также их более успешной адаптации.</a:t>
            </a:r>
          </a:p>
          <a:p>
            <a:pPr algn="l"/>
            <a:endParaRPr lang="ru-RU" sz="1800" dirty="0">
              <a:latin typeface="Trebuchet MS" panose="020B0603020202020204" pitchFamily="34" charset="0"/>
            </a:endParaRPr>
          </a:p>
          <a:p>
            <a:pPr algn="l"/>
            <a:endParaRPr lang="ru-RU" sz="1800" dirty="0">
              <a:effectLst/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535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низ 1"/>
          <p:cNvSpPr/>
          <p:nvPr/>
        </p:nvSpPr>
        <p:spPr bwMode="auto">
          <a:xfrm rot="16200000">
            <a:off x="4133730" y="-3383935"/>
            <a:ext cx="1080120" cy="8424936"/>
          </a:xfrm>
          <a:prstGeom prst="downArrow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19050" cap="flat" cmpd="sng" algn="ctr">
            <a:solidFill>
              <a:srgbClr val="35759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b="1" dirty="0"/>
              <a:t>работа с реальным раздаточным материалом</a:t>
            </a:r>
          </a:p>
        </p:txBody>
      </p:sp>
      <p:sp>
        <p:nvSpPr>
          <p:cNvPr id="3" name="Объект 4"/>
          <p:cNvSpPr txBox="1">
            <a:spLocks/>
          </p:cNvSpPr>
          <p:nvPr/>
        </p:nvSpPr>
        <p:spPr>
          <a:xfrm>
            <a:off x="881743" y="1556792"/>
            <a:ext cx="7315200" cy="4524315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1800" b="1" dirty="0">
                <a:latin typeface="Trebuchet MS" panose="020B0603020202020204" pitchFamily="34" charset="0"/>
              </a:rPr>
              <a:t>Раздаточный материал «Купюры», «Монеты»</a:t>
            </a:r>
          </a:p>
          <a:p>
            <a:pPr marL="0" indent="0">
              <a:buNone/>
            </a:pPr>
            <a:r>
              <a:rPr lang="ru-RU" sz="1800" dirty="0">
                <a:latin typeface="Trebuchet MS" panose="020B0603020202020204" pitchFamily="34" charset="0"/>
              </a:rPr>
              <a:t>Виды работ: разменять крупные купюры мелкими, дать сдачу, расплатиться за покупку, купить товар на определённую сумму денег и т.д.</a:t>
            </a:r>
          </a:p>
          <a:p>
            <a:r>
              <a:rPr lang="ru-RU" sz="1800" dirty="0">
                <a:latin typeface="Trebuchet MS" panose="020B0603020202020204" pitchFamily="34" charset="0"/>
              </a:rPr>
              <a:t>Полезной и интересной для школьников с интеллектуальной недостаточностью является </a:t>
            </a:r>
            <a:r>
              <a:rPr lang="ru-RU" sz="1800" b="1" dirty="0">
                <a:latin typeface="Trebuchet MS" panose="020B0603020202020204" pitchFamily="34" charset="0"/>
              </a:rPr>
              <a:t>работа с  чеками</a:t>
            </a:r>
            <a:r>
              <a:rPr lang="ru-RU" sz="1800" dirty="0">
                <a:latin typeface="Trebuchet MS" panose="020B0603020202020204" pitchFamily="34" charset="0"/>
              </a:rPr>
              <a:t>, так как такая форма обслуживания покупателей является повсеместной.</a:t>
            </a:r>
          </a:p>
          <a:p>
            <a:pPr marL="0" indent="0">
              <a:buNone/>
            </a:pPr>
            <a:r>
              <a:rPr lang="ru-RU" sz="1800" dirty="0">
                <a:latin typeface="Trebuchet MS" panose="020B0603020202020204" pitchFamily="34" charset="0"/>
              </a:rPr>
              <a:t>Виды работ: узнать, сколько стоит покупка; сравнить, на сколько один товар дороже (дешевле) другого, узнать стоимость покупки без какого-либо товара, узнать стоимость покупки, если измениться количество какого-либо товара и т.д.</a:t>
            </a:r>
          </a:p>
          <a:p>
            <a:r>
              <a:rPr lang="ru-RU" sz="1800" b="1" dirty="0">
                <a:latin typeface="Trebuchet MS" panose="020B0603020202020204" pitchFamily="34" charset="0"/>
              </a:rPr>
              <a:t>Работа с рекламными буклетами магазинов</a:t>
            </a:r>
            <a:r>
              <a:rPr lang="ru-RU" sz="1800" dirty="0">
                <a:latin typeface="Trebuchet MS" panose="020B0603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1800" dirty="0">
                <a:latin typeface="Trebuchet MS" panose="020B0603020202020204" pitchFamily="34" charset="0"/>
              </a:rPr>
              <a:t>Виды работ: узнать, в каком  магазине дешевле определённый товар, в каком магазине выгоднее скидка, рассчитать стоимость праздничного стола и др.</a:t>
            </a:r>
          </a:p>
        </p:txBody>
      </p:sp>
    </p:spTree>
    <p:extLst>
      <p:ext uri="{BB962C8B-B14F-4D97-AF65-F5344CB8AC3E}">
        <p14:creationId xmlns:p14="http://schemas.microsoft.com/office/powerpoint/2010/main" xmlns="" val="319041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628800"/>
            <a:ext cx="7200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000" dirty="0">
                <a:latin typeface="Trebuchet MS" panose="020B0603020202020204" pitchFamily="34" charset="0"/>
              </a:rPr>
              <a:t>На практических работах дети работают с </a:t>
            </a:r>
            <a:r>
              <a:rPr lang="ru-RU" sz="2000" b="1" dirty="0">
                <a:latin typeface="Trebuchet MS" panose="020B0603020202020204" pitchFamily="34" charset="0"/>
              </a:rPr>
              <a:t>различными весами</a:t>
            </a:r>
            <a:r>
              <a:rPr lang="ru-RU" sz="2000" dirty="0">
                <a:latin typeface="Trebuchet MS" panose="020B0603020202020204" pitchFamily="34" charset="0"/>
              </a:rPr>
              <a:t>. </a:t>
            </a:r>
          </a:p>
          <a:p>
            <a:pPr algn="l"/>
            <a:r>
              <a:rPr lang="ru-RU" sz="2000" dirty="0">
                <a:latin typeface="Trebuchet MS" panose="020B0603020202020204" pitchFamily="34" charset="0"/>
              </a:rPr>
              <a:t>Виды работ: взвесить товар, рассчитать его стоимость; определить, что легче (тяжелее) «на сколько…», «во сколько раз…»; определить, сколько граммов (килограммов) не достаёт до определённого числа и т.д.</a:t>
            </a:r>
          </a:p>
          <a:p>
            <a:pPr algn="l"/>
            <a:endParaRPr lang="ru-RU" sz="2000" dirty="0">
              <a:latin typeface="Trebuchet MS" panose="020B0603020202020204" pitchFamily="34" charset="0"/>
            </a:endParaRPr>
          </a:p>
          <a:p>
            <a:pPr algn="l"/>
            <a:r>
              <a:rPr lang="ru-RU" sz="2000" dirty="0">
                <a:latin typeface="Trebuchet MS" panose="020B0603020202020204" pitchFamily="34" charset="0"/>
              </a:rPr>
              <a:t>Работа </a:t>
            </a:r>
            <a:r>
              <a:rPr lang="ru-RU" sz="2000" b="1" dirty="0">
                <a:latin typeface="Trebuchet MS" panose="020B0603020202020204" pitchFamily="34" charset="0"/>
              </a:rPr>
              <a:t>с часами, секундомером</a:t>
            </a:r>
            <a:r>
              <a:rPr lang="ru-RU" sz="2000" dirty="0">
                <a:latin typeface="Trebuchet MS" panose="020B0603020202020204" pitchFamily="34" charset="0"/>
              </a:rPr>
              <a:t>.</a:t>
            </a:r>
          </a:p>
          <a:p>
            <a:pPr algn="l"/>
            <a:r>
              <a:rPr lang="ru-RU" sz="2000" dirty="0">
                <a:latin typeface="Trebuchet MS" panose="020B0603020202020204" pitchFamily="34" charset="0"/>
              </a:rPr>
              <a:t>Виды работ: рассчитать время на определённое действие, сколько времени пройдёт,  сколько можно успеть за определённый промежуток времени, кто быстрее и т.д. </a:t>
            </a:r>
          </a:p>
          <a:p>
            <a:pPr algn="l"/>
            <a:endParaRPr lang="ru-RU" sz="2000" dirty="0">
              <a:latin typeface="Trebuchet MS" panose="020B0603020202020204" pitchFamily="34" charset="0"/>
            </a:endParaRPr>
          </a:p>
          <a:p>
            <a:pPr algn="l"/>
            <a:r>
              <a:rPr lang="ru-RU" sz="2000" b="1" dirty="0">
                <a:latin typeface="Trebuchet MS" panose="020B0603020202020204" pitchFamily="34" charset="0"/>
              </a:rPr>
              <a:t>Работа с ростомером: </a:t>
            </a:r>
            <a:r>
              <a:rPr lang="ru-RU" sz="2000" dirty="0">
                <a:latin typeface="Trebuchet MS" panose="020B0603020202020204" pitchFamily="34" charset="0"/>
              </a:rPr>
              <a:t>определить рост, кто выше (ниже), на сколько и т. д.</a:t>
            </a:r>
          </a:p>
        </p:txBody>
      </p:sp>
      <p:sp>
        <p:nvSpPr>
          <p:cNvPr id="3" name="Стрелка вниз 2"/>
          <p:cNvSpPr/>
          <p:nvPr/>
        </p:nvSpPr>
        <p:spPr bwMode="auto">
          <a:xfrm rot="16200000">
            <a:off x="4319972" y="-3419975"/>
            <a:ext cx="1008112" cy="8424936"/>
          </a:xfrm>
          <a:prstGeom prst="downArrow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19050" cap="flat" cmpd="sng" algn="ctr">
            <a:solidFill>
              <a:srgbClr val="35759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b="1" dirty="0"/>
              <a:t>практические работы</a:t>
            </a:r>
          </a:p>
        </p:txBody>
      </p:sp>
    </p:spTree>
    <p:extLst>
      <p:ext uri="{BB962C8B-B14F-4D97-AF65-F5344CB8AC3E}">
        <p14:creationId xmlns:p14="http://schemas.microsoft.com/office/powerpoint/2010/main" xmlns="" val="194019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низ 1"/>
          <p:cNvSpPr/>
          <p:nvPr/>
        </p:nvSpPr>
        <p:spPr bwMode="auto">
          <a:xfrm rot="16200000">
            <a:off x="4316049" y="-3159731"/>
            <a:ext cx="1008112" cy="8424934"/>
          </a:xfrm>
          <a:prstGeom prst="downArrow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19050" cap="flat" cmpd="sng" algn="ctr">
            <a:solidFill>
              <a:srgbClr val="35759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b="1" dirty="0"/>
              <a:t>экскурсии практической направленности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484784"/>
            <a:ext cx="826266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000" dirty="0">
                <a:latin typeface="Trebuchet MS" panose="020B0603020202020204" pitchFamily="34" charset="0"/>
              </a:rPr>
              <a:t>Проводятся экскурсии в магазин, на почту, на стройку, на промышленные предприятия, в парикмахерскую. </a:t>
            </a:r>
          </a:p>
          <a:p>
            <a:pPr algn="l"/>
            <a:endParaRPr lang="ru-RU" sz="2000" dirty="0">
              <a:latin typeface="Trebuchet MS" panose="020B0603020202020204" pitchFamily="34" charset="0"/>
            </a:endParaRPr>
          </a:p>
          <a:p>
            <a:pPr algn="l"/>
            <a:r>
              <a:rPr lang="ru-RU" sz="2000" dirty="0">
                <a:latin typeface="Trebuchet MS" panose="020B0603020202020204" pitchFamily="34" charset="0"/>
              </a:rPr>
              <a:t>Экскурсии способствуют формированию познавательной мотивации, расширяют запас представлений детей с ОВЗ об окружающем мире, обогащая их жизненный опыт. Учащиеся постепенно начинают понимать значение количественных характеристик предмета, сравнивать высоту, длину, площадь различных помещений, ёмкости молочного бидона и ведра, массу мешка картофеля и муки; питания, одежды, обуви.</a:t>
            </a:r>
          </a:p>
          <a:p>
            <a:pPr algn="l"/>
            <a:r>
              <a:rPr lang="ru-RU" sz="2000" dirty="0">
                <a:latin typeface="Trebuchet MS" panose="020B0603020202020204" pitchFamily="34" charset="0"/>
              </a:rPr>
              <a:t>На основе данных, собранных во время экскурсии составляются задачи практического содержания.</a:t>
            </a:r>
          </a:p>
          <a:p>
            <a:pPr algn="l"/>
            <a:endParaRPr lang="ru-RU" sz="20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895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powerpoint-template">
  <a:themeElements>
    <a:clrScheme name="">
      <a:dk1>
        <a:srgbClr val="4D4D4D"/>
      </a:dk1>
      <a:lt1>
        <a:srgbClr val="FFFFFF"/>
      </a:lt1>
      <a:dk2>
        <a:srgbClr val="4D4D4D"/>
      </a:dk2>
      <a:lt2>
        <a:srgbClr val="28A2A8"/>
      </a:lt2>
      <a:accent1>
        <a:srgbClr val="0CCDCF"/>
      </a:accent1>
      <a:accent2>
        <a:srgbClr val="5BDDEF"/>
      </a:accent2>
      <a:accent3>
        <a:srgbClr val="FFFFFF"/>
      </a:accent3>
      <a:accent4>
        <a:srgbClr val="404040"/>
      </a:accent4>
      <a:accent5>
        <a:srgbClr val="AAE3E4"/>
      </a:accent5>
      <a:accent6>
        <a:srgbClr val="52C8D9"/>
      </a:accent6>
      <a:hlink>
        <a:srgbClr val="7CF6FC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505</TotalTime>
  <Words>945</Words>
  <Application>Microsoft Office PowerPoint</Application>
  <PresentationFormat>Экран (4:3)</PresentationFormat>
  <Paragraphs>65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powerpoint-template</vt:lpstr>
      <vt:lpstr> </vt:lpstr>
      <vt:lpstr>Основные задачи педагога при обучении математике детей с ОВЗ(интеллектуальной недостаточностью):</vt:lpstr>
      <vt:lpstr>Использование задач и заданий практической направленности </vt:lpstr>
      <vt:lpstr>        Основной целью использования задач и заданий практической направленности является формирование у учащихся умений видеть в быту постоянно возникающие математические ситуации, применять на практике, полученные  на уроках  знания, формировать представления, имеющие  предметно – практическую направленность.    Опыт показывает, что ученикам становится понятней смысл их учебной работы, когда задания, выполняемые на уроках математики, связаны с реальной жизнью, с окружающим социумом.</vt:lpstr>
      <vt:lpstr> Для достижения данных целей работа ведётся по следующим направления: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Инесса</dc:creator>
  <cp:lastModifiedBy>teacher</cp:lastModifiedBy>
  <cp:revision>31</cp:revision>
  <dcterms:created xsi:type="dcterms:W3CDTF">2019-03-31T10:15:23Z</dcterms:created>
  <dcterms:modified xsi:type="dcterms:W3CDTF">2023-03-22T17:00:04Z</dcterms:modified>
</cp:coreProperties>
</file>