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89" r:id="rId3"/>
    <p:sldId id="274" r:id="rId4"/>
    <p:sldId id="290" r:id="rId5"/>
    <p:sldId id="276" r:id="rId6"/>
    <p:sldId id="275" r:id="rId7"/>
    <p:sldId id="280" r:id="rId8"/>
    <p:sldId id="293" r:id="rId9"/>
    <p:sldId id="294" r:id="rId10"/>
    <p:sldId id="285" r:id="rId11"/>
    <p:sldId id="330" r:id="rId12"/>
    <p:sldId id="331" r:id="rId13"/>
    <p:sldId id="326" r:id="rId14"/>
    <p:sldId id="327" r:id="rId15"/>
    <p:sldId id="303" r:id="rId16"/>
    <p:sldId id="304" r:id="rId17"/>
    <p:sldId id="305" r:id="rId18"/>
    <p:sldId id="307" r:id="rId19"/>
    <p:sldId id="308" r:id="rId20"/>
    <p:sldId id="309" r:id="rId21"/>
    <p:sldId id="310" r:id="rId22"/>
    <p:sldId id="314" r:id="rId23"/>
    <p:sldId id="315" r:id="rId24"/>
    <p:sldId id="316" r:id="rId25"/>
    <p:sldId id="319" r:id="rId26"/>
    <p:sldId id="321" r:id="rId27"/>
    <p:sldId id="322" r:id="rId28"/>
    <p:sldId id="301" r:id="rId29"/>
    <p:sldId id="302" r:id="rId30"/>
    <p:sldId id="335" r:id="rId31"/>
    <p:sldId id="334" r:id="rId32"/>
    <p:sldId id="333" r:id="rId33"/>
  </p:sldIdLst>
  <p:sldSz cx="10080625" cy="7380288"/>
  <p:notesSz cx="6815138" cy="9944100"/>
  <p:defaultTextStyle>
    <a:defPPr>
      <a:defRPr lang="ru-RU"/>
    </a:defPPr>
    <a:lvl1pPr marL="0" algn="l" defTabSz="10181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079" algn="l" defTabSz="10181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158" algn="l" defTabSz="10181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237" algn="l" defTabSz="10181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316" algn="l" defTabSz="10181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394" algn="l" defTabSz="10181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473" algn="l" defTabSz="10181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552" algn="l" defTabSz="10181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2631" algn="l" defTabSz="10181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6D8846C2-1430-4642-AF95-B2E789D1DA37}">
          <p14:sldIdLst>
            <p14:sldId id="256"/>
            <p14:sldId id="289"/>
            <p14:sldId id="298"/>
            <p14:sldId id="288"/>
            <p14:sldId id="299"/>
            <p14:sldId id="274"/>
            <p14:sldId id="290"/>
            <p14:sldId id="276"/>
            <p14:sldId id="275"/>
            <p14:sldId id="280"/>
            <p14:sldId id="293"/>
            <p14:sldId id="294"/>
            <p14:sldId id="285"/>
            <p14:sldId id="286"/>
            <p14:sldId id="295"/>
            <p14:sldId id="334"/>
            <p14:sldId id="330"/>
            <p14:sldId id="331"/>
            <p14:sldId id="326"/>
            <p14:sldId id="327"/>
            <p14:sldId id="328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32"/>
            <p14:sldId id="301"/>
            <p14:sldId id="325"/>
            <p14:sldId id="302"/>
            <p14:sldId id="329"/>
            <p14:sldId id="33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32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5" clrIdx="0"/>
  <p:cmAuthor id="1" name="Савчук Лариса Олеговна" initials="СЛО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8A899"/>
    <a:srgbClr val="045447"/>
    <a:srgbClr val="045C47"/>
    <a:srgbClr val="09A7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3" autoAdjust="0"/>
    <p:restoredTop sz="93895" autoAdjust="0"/>
  </p:normalViewPr>
  <p:slideViewPr>
    <p:cSldViewPr>
      <p:cViewPr>
        <p:scale>
          <a:sx n="57" d="100"/>
          <a:sy n="57" d="100"/>
        </p:scale>
        <p:origin x="-132" y="-192"/>
      </p:cViewPr>
      <p:guideLst>
        <p:guide orient="horz" pos="2325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3816" cy="497605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716" y="1"/>
            <a:ext cx="2953815" cy="497605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9FD932B8-BD5A-46CF-B97B-1F6F69DF868B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0425" y="746125"/>
            <a:ext cx="509428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3" y="4723247"/>
            <a:ext cx="5453074" cy="4475245"/>
          </a:xfrm>
          <a:prstGeom prst="rect">
            <a:avLst/>
          </a:prstGeom>
        </p:spPr>
        <p:txBody>
          <a:bodyPr vert="horz" lIns="92300" tIns="46150" rIns="92300" bIns="461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895"/>
            <a:ext cx="2953816" cy="497604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716" y="9444895"/>
            <a:ext cx="2953815" cy="497604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92B41B17-1BDD-4936-9ADF-A2ABFA4D1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708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1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8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4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1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9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41B17-1BDD-4936-9ADF-A2ABFA4D152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81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41B17-1BDD-4936-9ADF-A2ABFA4D152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657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292675"/>
            <a:ext cx="8568531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182163"/>
            <a:ext cx="705643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2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1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0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187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117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317764"/>
            <a:ext cx="2500906" cy="6777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317764"/>
            <a:ext cx="7334704" cy="6777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774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235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742520"/>
            <a:ext cx="8568531" cy="146580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128083"/>
            <a:ext cx="856853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7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5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1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3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27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15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03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15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4787" y="1853616"/>
            <a:ext cx="4917805" cy="52413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40602" y="1853616"/>
            <a:ext cx="4917805" cy="52413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48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95554"/>
            <a:ext cx="907256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52023"/>
            <a:ext cx="4454027" cy="6884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793" indent="0">
              <a:buNone/>
              <a:defRPr sz="2200" b="1"/>
            </a:lvl2pPr>
            <a:lvl3pPr marL="997586" indent="0">
              <a:buNone/>
              <a:defRPr sz="2000" b="1"/>
            </a:lvl3pPr>
            <a:lvl4pPr marL="1496379" indent="0">
              <a:buNone/>
              <a:defRPr sz="1700" b="1"/>
            </a:lvl4pPr>
            <a:lvl5pPr marL="1995172" indent="0">
              <a:buNone/>
              <a:defRPr sz="1700" b="1"/>
            </a:lvl5pPr>
            <a:lvl6pPr marL="2493965" indent="0">
              <a:buNone/>
              <a:defRPr sz="1700" b="1"/>
            </a:lvl6pPr>
            <a:lvl7pPr marL="2992759" indent="0">
              <a:buNone/>
              <a:defRPr sz="1700" b="1"/>
            </a:lvl7pPr>
            <a:lvl8pPr marL="3491551" indent="0">
              <a:buNone/>
              <a:defRPr sz="1700" b="1"/>
            </a:lvl8pPr>
            <a:lvl9pPr marL="399034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1" y="2340508"/>
            <a:ext cx="4454027" cy="425220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52023"/>
            <a:ext cx="4455776" cy="6884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793" indent="0">
              <a:buNone/>
              <a:defRPr sz="2200" b="1"/>
            </a:lvl2pPr>
            <a:lvl3pPr marL="997586" indent="0">
              <a:buNone/>
              <a:defRPr sz="2000" b="1"/>
            </a:lvl3pPr>
            <a:lvl4pPr marL="1496379" indent="0">
              <a:buNone/>
              <a:defRPr sz="1700" b="1"/>
            </a:lvl4pPr>
            <a:lvl5pPr marL="1995172" indent="0">
              <a:buNone/>
              <a:defRPr sz="1700" b="1"/>
            </a:lvl5pPr>
            <a:lvl6pPr marL="2493965" indent="0">
              <a:buNone/>
              <a:defRPr sz="1700" b="1"/>
            </a:lvl6pPr>
            <a:lvl7pPr marL="2992759" indent="0">
              <a:buNone/>
              <a:defRPr sz="1700" b="1"/>
            </a:lvl7pPr>
            <a:lvl8pPr marL="3491551" indent="0">
              <a:buNone/>
              <a:defRPr sz="1700" b="1"/>
            </a:lvl8pPr>
            <a:lvl9pPr marL="399034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2340508"/>
            <a:ext cx="4455776" cy="425220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56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50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16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293846"/>
            <a:ext cx="3316456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46" y="293847"/>
            <a:ext cx="5635349" cy="629887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3" y="1544395"/>
            <a:ext cx="3316456" cy="5048323"/>
          </a:xfrm>
        </p:spPr>
        <p:txBody>
          <a:bodyPr/>
          <a:lstStyle>
            <a:lvl1pPr marL="0" indent="0">
              <a:buNone/>
              <a:defRPr sz="1500"/>
            </a:lvl1pPr>
            <a:lvl2pPr marL="498793" indent="0">
              <a:buNone/>
              <a:defRPr sz="1300"/>
            </a:lvl2pPr>
            <a:lvl3pPr marL="997586" indent="0">
              <a:buNone/>
              <a:defRPr sz="1100"/>
            </a:lvl3pPr>
            <a:lvl4pPr marL="1496379" indent="0">
              <a:buNone/>
              <a:defRPr sz="1000"/>
            </a:lvl4pPr>
            <a:lvl5pPr marL="1995172" indent="0">
              <a:buNone/>
              <a:defRPr sz="1000"/>
            </a:lvl5pPr>
            <a:lvl6pPr marL="2493965" indent="0">
              <a:buNone/>
              <a:defRPr sz="1000"/>
            </a:lvl6pPr>
            <a:lvl7pPr marL="2992759" indent="0">
              <a:buNone/>
              <a:defRPr sz="1000"/>
            </a:lvl7pPr>
            <a:lvl8pPr marL="3491551" indent="0">
              <a:buNone/>
              <a:defRPr sz="1000"/>
            </a:lvl8pPr>
            <a:lvl9pPr marL="399034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550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166203"/>
            <a:ext cx="604837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59442"/>
            <a:ext cx="6048375" cy="4428173"/>
          </a:xfrm>
        </p:spPr>
        <p:txBody>
          <a:bodyPr/>
          <a:lstStyle>
            <a:lvl1pPr marL="0" indent="0">
              <a:buNone/>
              <a:defRPr sz="3500"/>
            </a:lvl1pPr>
            <a:lvl2pPr marL="498793" indent="0">
              <a:buNone/>
              <a:defRPr sz="3100"/>
            </a:lvl2pPr>
            <a:lvl3pPr marL="997586" indent="0">
              <a:buNone/>
              <a:defRPr sz="2600"/>
            </a:lvl3pPr>
            <a:lvl4pPr marL="1496379" indent="0">
              <a:buNone/>
              <a:defRPr sz="2200"/>
            </a:lvl4pPr>
            <a:lvl5pPr marL="1995172" indent="0">
              <a:buNone/>
              <a:defRPr sz="2200"/>
            </a:lvl5pPr>
            <a:lvl6pPr marL="2493965" indent="0">
              <a:buNone/>
              <a:defRPr sz="2200"/>
            </a:lvl6pPr>
            <a:lvl7pPr marL="2992759" indent="0">
              <a:buNone/>
              <a:defRPr sz="2200"/>
            </a:lvl7pPr>
            <a:lvl8pPr marL="3491551" indent="0">
              <a:buNone/>
              <a:defRPr sz="2200"/>
            </a:lvl8pPr>
            <a:lvl9pPr marL="3990345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776101"/>
            <a:ext cx="6048375" cy="866158"/>
          </a:xfrm>
        </p:spPr>
        <p:txBody>
          <a:bodyPr/>
          <a:lstStyle>
            <a:lvl1pPr marL="0" indent="0">
              <a:buNone/>
              <a:defRPr sz="1500"/>
            </a:lvl1pPr>
            <a:lvl2pPr marL="498793" indent="0">
              <a:buNone/>
              <a:defRPr sz="1300"/>
            </a:lvl2pPr>
            <a:lvl3pPr marL="997586" indent="0">
              <a:buNone/>
              <a:defRPr sz="1100"/>
            </a:lvl3pPr>
            <a:lvl4pPr marL="1496379" indent="0">
              <a:buNone/>
              <a:defRPr sz="1000"/>
            </a:lvl4pPr>
            <a:lvl5pPr marL="1995172" indent="0">
              <a:buNone/>
              <a:defRPr sz="1000"/>
            </a:lvl5pPr>
            <a:lvl6pPr marL="2493965" indent="0">
              <a:buNone/>
              <a:defRPr sz="1000"/>
            </a:lvl6pPr>
            <a:lvl7pPr marL="2992759" indent="0">
              <a:buNone/>
              <a:defRPr sz="1000"/>
            </a:lvl7pPr>
            <a:lvl8pPr marL="3491551" indent="0">
              <a:buNone/>
              <a:defRPr sz="1000"/>
            </a:lvl8pPr>
            <a:lvl9pPr marL="399034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7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95554"/>
            <a:ext cx="9072563" cy="1230048"/>
          </a:xfrm>
          <a:prstGeom prst="rect">
            <a:avLst/>
          </a:prstGeom>
        </p:spPr>
        <p:txBody>
          <a:bodyPr vert="horz" lIns="99758" tIns="49880" rIns="99758" bIns="49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22069"/>
            <a:ext cx="9072563" cy="4870649"/>
          </a:xfrm>
          <a:prstGeom prst="rect">
            <a:avLst/>
          </a:prstGeom>
        </p:spPr>
        <p:txBody>
          <a:bodyPr vert="horz" lIns="99758" tIns="49880" rIns="99758" bIns="4988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6840434"/>
            <a:ext cx="2352146" cy="392932"/>
          </a:xfrm>
          <a:prstGeom prst="rect">
            <a:avLst/>
          </a:prstGeom>
        </p:spPr>
        <p:txBody>
          <a:bodyPr vert="horz" lIns="99758" tIns="49880" rIns="99758" bIns="4988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170DD-B856-4957-8AF3-45A4FA2B841E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6840434"/>
            <a:ext cx="3192198" cy="392932"/>
          </a:xfrm>
          <a:prstGeom prst="rect">
            <a:avLst/>
          </a:prstGeom>
        </p:spPr>
        <p:txBody>
          <a:bodyPr vert="horz" lIns="99758" tIns="49880" rIns="99758" bIns="498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6840434"/>
            <a:ext cx="2352146" cy="392932"/>
          </a:xfrm>
          <a:prstGeom prst="rect">
            <a:avLst/>
          </a:prstGeom>
        </p:spPr>
        <p:txBody>
          <a:bodyPr vert="horz" lIns="99758" tIns="49880" rIns="99758" bIns="4988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C310-442E-4544-831D-15BD9E6FD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102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9758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095" indent="-374095" algn="l" defTabSz="997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539" indent="-311746" algn="l" defTabSz="997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982" indent="-249396" algn="l" defTabSz="997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5775" indent="-249396" algn="l" defTabSz="997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4568" indent="-249396" algn="l" defTabSz="99758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361" indent="-249396" algn="l" defTabSz="997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155" indent="-249396" algn="l" defTabSz="997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0948" indent="-249396" algn="l" defTabSz="997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9742" indent="-249396" algn="l" defTabSz="997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7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793" algn="l" defTabSz="997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586" algn="l" defTabSz="997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379" algn="l" defTabSz="997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172" algn="l" defTabSz="997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3965" algn="l" defTabSz="997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2759" algn="l" defTabSz="997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1551" algn="l" defTabSz="997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0345" algn="l" defTabSz="997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0800000" flipV="1">
            <a:off x="4718250" y="5660847"/>
            <a:ext cx="4147525" cy="1394855"/>
          </a:xfrm>
          <a:prstGeom prst="rect">
            <a:avLst/>
          </a:prstGeom>
          <a:solidFill>
            <a:srgbClr val="09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r>
              <a:rPr lang="ru-RU" sz="16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Издательство</a:t>
            </a:r>
          </a:p>
          <a:p>
            <a:pPr algn="ctr"/>
            <a:r>
              <a:rPr lang="ru-RU" sz="1600" b="1" cap="all" spc="45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16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                «</a:t>
            </a:r>
            <a:r>
              <a:rPr lang="ru-RU" sz="1600" b="1" cap="all" spc="45" dirty="0">
                <a:solidFill>
                  <a:schemeClr val="bg1"/>
                </a:solidFill>
                <a:latin typeface="Constantia" panose="02030602050306030303" pitchFamily="18" charset="0"/>
              </a:rPr>
              <a:t>Просвещение»</a:t>
            </a:r>
            <a:endParaRPr lang="ru-RU" sz="1600" b="1" spc="45" dirty="0"/>
          </a:p>
          <a:p>
            <a:pPr algn="ctr"/>
            <a:endParaRPr lang="ru-RU" sz="1600" b="1" cap="all" spc="45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-16932" y="7014875"/>
            <a:ext cx="8882707" cy="365411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4691" y="3618136"/>
            <a:ext cx="4544544" cy="1325755"/>
          </a:xfrm>
          <a:prstGeom prst="rect">
            <a:avLst/>
          </a:prstGeom>
        </p:spPr>
        <p:txBody>
          <a:bodyPr vert="horz" lIns="101816" tIns="50909" rIns="101816" bIns="50909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200" b="1" cap="all" dirty="0">
              <a:solidFill>
                <a:srgbClr val="045447"/>
              </a:solidFill>
              <a:latin typeface="Constantia" panose="02030602050306030303" pitchFamily="18" charset="0"/>
            </a:endParaRPr>
          </a:p>
          <a:p>
            <a:pPr algn="l"/>
            <a:r>
              <a:rPr lang="ru-RU" sz="1600" b="1" cap="all" dirty="0" smtClean="0">
                <a:solidFill>
                  <a:srgbClr val="045447"/>
                </a:solidFill>
                <a:latin typeface="Constantia" panose="02030602050306030303" pitchFamily="18" charset="0"/>
              </a:rPr>
              <a:t>Образовательная </a:t>
            </a:r>
            <a:r>
              <a:rPr lang="ru-RU" sz="1600" b="1" cap="all" dirty="0">
                <a:solidFill>
                  <a:srgbClr val="045447"/>
                </a:solidFill>
                <a:latin typeface="Constantia" panose="02030602050306030303" pitchFamily="18" charset="0"/>
              </a:rPr>
              <a:t>область</a:t>
            </a:r>
          </a:p>
          <a:p>
            <a:pPr algn="l"/>
            <a:r>
              <a:rPr lang="ru-RU" sz="1600" b="1" cap="all" dirty="0">
                <a:solidFill>
                  <a:srgbClr val="045447"/>
                </a:solidFill>
                <a:latin typeface="Constantia" panose="02030602050306030303" pitchFamily="18" charset="0"/>
              </a:rPr>
              <a:t>«Родной язык и родная литература»</a:t>
            </a:r>
          </a:p>
          <a:p>
            <a:pPr algn="l"/>
            <a:r>
              <a:rPr lang="ru-RU" sz="1600" b="1" cap="all" dirty="0" smtClean="0">
                <a:solidFill>
                  <a:srgbClr val="045447"/>
                </a:solidFill>
                <a:latin typeface="Constantia" panose="02030602050306030303" pitchFamily="18" charset="0"/>
              </a:rPr>
              <a:t>УМК </a:t>
            </a:r>
            <a:r>
              <a:rPr lang="ru-RU" sz="1600" b="1" cap="all" dirty="0">
                <a:solidFill>
                  <a:srgbClr val="045447"/>
                </a:solidFill>
                <a:latin typeface="Constantia" panose="02030602050306030303" pitchFamily="18" charset="0"/>
              </a:rPr>
              <a:t>«Русский родной </a:t>
            </a:r>
            <a:r>
              <a:rPr lang="ru-RU" sz="1600" b="1" cap="all" dirty="0" smtClean="0">
                <a:solidFill>
                  <a:srgbClr val="045447"/>
                </a:solidFill>
                <a:latin typeface="Constantia" panose="02030602050306030303" pitchFamily="18" charset="0"/>
              </a:rPr>
              <a:t>язык»</a:t>
            </a:r>
            <a:endParaRPr lang="ru-RU" sz="1600" b="1" cap="all" dirty="0">
              <a:solidFill>
                <a:srgbClr val="045447"/>
              </a:solidFill>
              <a:latin typeface="Constantia" panose="02030602050306030303" pitchFamily="18" charset="0"/>
            </a:endParaRPr>
          </a:p>
          <a:p>
            <a:pPr algn="l"/>
            <a:r>
              <a:rPr lang="ru-RU" sz="1600" b="1" cap="all" dirty="0" smtClean="0">
                <a:solidFill>
                  <a:srgbClr val="08A899"/>
                </a:solidFill>
                <a:latin typeface="Constantia" panose="02030602050306030303" pitchFamily="18" charset="0"/>
              </a:rPr>
              <a:t>1–4 классы</a:t>
            </a:r>
            <a:endParaRPr lang="ru-RU" sz="1600" b="1" cap="all" dirty="0">
              <a:solidFill>
                <a:srgbClr val="08A899"/>
              </a:solidFill>
              <a:latin typeface="Constantia" panose="020306020503060303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663" y="6537055"/>
            <a:ext cx="616401" cy="7602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Прямоугольник 13"/>
          <p:cNvSpPr/>
          <p:nvPr/>
        </p:nvSpPr>
        <p:spPr>
          <a:xfrm flipV="1">
            <a:off x="4681087" y="17257"/>
            <a:ext cx="4167188" cy="203006"/>
          </a:xfrm>
          <a:prstGeom prst="rect">
            <a:avLst/>
          </a:prstGeom>
          <a:solidFill>
            <a:srgbClr val="09A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78" y="262532"/>
            <a:ext cx="4113657" cy="542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48224" y="6948312"/>
            <a:ext cx="7133891" cy="349034"/>
          </a:xfrm>
          <a:prstGeom prst="rect">
            <a:avLst/>
          </a:prstGeom>
          <a:noFill/>
        </p:spPr>
        <p:txBody>
          <a:bodyPr wrap="square" lIns="101816" tIns="50909" rIns="101816" bIns="50909" rtlCol="0">
            <a:spAutoFit/>
          </a:bodyPr>
          <a:lstStyle/>
          <a:p>
            <a:r>
              <a:rPr lang="ru-RU" sz="1600" b="1" cap="all" spc="45" dirty="0">
                <a:solidFill>
                  <a:schemeClr val="bg1"/>
                </a:solidFill>
                <a:latin typeface="Constantia" panose="02030602050306030303" pitchFamily="18" charset="0"/>
              </a:rPr>
              <a:t>совместно с </a:t>
            </a:r>
            <a:r>
              <a:rPr lang="ru-RU" sz="16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издательством</a:t>
            </a:r>
            <a:endParaRPr lang="ru-RU" sz="1600" b="1" spc="45" dirty="0"/>
          </a:p>
        </p:txBody>
      </p:sp>
      <p:sp>
        <p:nvSpPr>
          <p:cNvPr id="2" name="TextBox 1"/>
          <p:cNvSpPr txBox="1"/>
          <p:nvPr/>
        </p:nvSpPr>
        <p:spPr>
          <a:xfrm>
            <a:off x="279745" y="761187"/>
            <a:ext cx="37604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8A899"/>
                </a:solidFill>
              </a:rPr>
              <a:t>Русский родной язык в начальной </a:t>
            </a:r>
            <a:r>
              <a:rPr lang="ru-RU" sz="3200" b="1" dirty="0" smtClean="0">
                <a:solidFill>
                  <a:srgbClr val="08A899"/>
                </a:solidFill>
              </a:rPr>
              <a:t>школе: нормативно- правовое обеспечение.</a:t>
            </a:r>
            <a:endParaRPr lang="en-US" sz="3200" b="1" dirty="0">
              <a:solidFill>
                <a:srgbClr val="08A899"/>
              </a:solidFill>
            </a:endParaRP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5816" y="5418336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 КОГОАУ СШ г.Лузы </a:t>
            </a:r>
          </a:p>
          <a:p>
            <a:r>
              <a:rPr lang="ru-RU" dirty="0" smtClean="0"/>
              <a:t>Игумнова О.М.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62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46" y="833843"/>
            <a:ext cx="2376264" cy="1872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cap="all" dirty="0">
                <a:latin typeface="Myriad Pro" pitchFamily="34" charset="0"/>
              </a:rPr>
              <a:t>Рубрики </a:t>
            </a:r>
            <a:r>
              <a:rPr lang="ru-RU" sz="1600" cap="all" dirty="0" smtClean="0">
                <a:latin typeface="Myriad Pro" pitchFamily="34" charset="0"/>
              </a:rPr>
              <a:t>:</a:t>
            </a:r>
          </a:p>
          <a:p>
            <a:pPr marL="0" indent="0">
              <a:buNone/>
              <a:tabLst>
                <a:tab pos="1616075" algn="l"/>
              </a:tabLst>
            </a:pPr>
            <a:r>
              <a:rPr lang="ru-RU" sz="1600" dirty="0" smtClean="0">
                <a:solidFill>
                  <a:srgbClr val="045447"/>
                </a:solidFill>
              </a:rPr>
              <a:t>▪ </a:t>
            </a:r>
            <a:r>
              <a:rPr lang="ru-RU" sz="1600" dirty="0" smtClean="0"/>
              <a:t>Из истории языка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045447"/>
                </a:solidFill>
              </a:rPr>
              <a:t>▪ </a:t>
            </a:r>
            <a:r>
              <a:rPr lang="ru-RU" sz="1600" dirty="0" smtClean="0"/>
              <a:t>Мудрость в пословицах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045447"/>
                </a:solidFill>
              </a:rPr>
              <a:t>▪ </a:t>
            </a:r>
            <a:r>
              <a:rPr lang="ru-RU" sz="1600" dirty="0" smtClean="0"/>
              <a:t>Словарь в картинках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45447"/>
                </a:solidFill>
              </a:rPr>
              <a:t>▪ </a:t>
            </a:r>
            <a:r>
              <a:rPr lang="ru-RU" sz="1600" dirty="0" smtClean="0"/>
              <a:t>Произноси  правильно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45447"/>
                </a:solidFill>
              </a:rPr>
              <a:t>▪ </a:t>
            </a:r>
            <a:r>
              <a:rPr lang="ru-RU" sz="1600" dirty="0" smtClean="0"/>
              <a:t>Пиши  </a:t>
            </a:r>
            <a:r>
              <a:rPr lang="ru-RU" sz="1600" dirty="0"/>
              <a:t>правильно</a:t>
            </a:r>
          </a:p>
          <a:p>
            <a:pPr marL="0" indent="0">
              <a:buNone/>
            </a:pP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71760" y="129108"/>
            <a:ext cx="3424128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cap="all" dirty="0" smtClean="0">
                <a:solidFill>
                  <a:srgbClr val="09A789"/>
                </a:solidFill>
                <a:latin typeface="Myriad Pro" pitchFamily="34" charset="0"/>
              </a:rPr>
              <a:t>  «Русский родной язык»</a:t>
            </a:r>
            <a:br>
              <a:rPr lang="ru-RU" sz="1600" b="1" cap="all" dirty="0" smtClean="0">
                <a:solidFill>
                  <a:srgbClr val="09A789"/>
                </a:solidFill>
                <a:latin typeface="Myriad Pro" pitchFamily="34" charset="0"/>
              </a:rPr>
            </a:br>
            <a:r>
              <a:rPr lang="ru-RU" sz="1600" b="1" cap="all" dirty="0" smtClean="0">
                <a:solidFill>
                  <a:srgbClr val="09A789"/>
                </a:solidFill>
                <a:latin typeface="Myriad Pro" pitchFamily="34" charset="0"/>
              </a:rPr>
              <a:t>   1 класс</a:t>
            </a:r>
            <a:endParaRPr lang="ru-RU" sz="1600" b="1" cap="all" dirty="0">
              <a:solidFill>
                <a:srgbClr val="09A789"/>
              </a:solidFill>
              <a:latin typeface="Myriad Pro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0" y="6962340"/>
            <a:ext cx="9720832" cy="365411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r>
              <a:rPr lang="ru-RU" sz="1000" b="1" cap="all" spc="45" dirty="0">
                <a:solidFill>
                  <a:schemeClr val="bg1"/>
                </a:solidFill>
                <a:latin typeface="Constantia" panose="02030602050306030303" pitchFamily="18" charset="0"/>
              </a:rPr>
              <a:t>УМК для Курса  русского родного языка в </a:t>
            </a:r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1 классе: примеры рубрик</a:t>
            </a:r>
            <a:endParaRPr lang="ru-RU" sz="1000" b="1" cap="all" spc="45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8" y="125514"/>
            <a:ext cx="793836" cy="97914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50945" y="776577"/>
            <a:ext cx="2431150" cy="1778055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4" y="2754040"/>
            <a:ext cx="2535516" cy="3243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52" y="3569931"/>
            <a:ext cx="2578248" cy="3243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12" y="3542401"/>
            <a:ext cx="2507047" cy="3271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12" y="125514"/>
            <a:ext cx="2579439" cy="333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53928" y="6986646"/>
            <a:ext cx="1259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rgbClr val="09A789"/>
                </a:solidFill>
                <a:latin typeface="Myriad Pro" pitchFamily="34" charset="0"/>
                <a:ea typeface="+mj-ea"/>
                <a:cs typeface="+mj-cs"/>
              </a:rPr>
              <a:t>Апробация</a:t>
            </a:r>
            <a:endParaRPr lang="ru-RU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02" y="876864"/>
            <a:ext cx="3045940" cy="168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78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A899"/>
                </a:solidFill>
              </a:rPr>
              <a:t>http://uchlit.com/contents.php</a:t>
            </a:r>
            <a:endParaRPr lang="ru-RU" dirty="0">
              <a:solidFill>
                <a:srgbClr val="08A8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1237184"/>
            <a:ext cx="9751505" cy="614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34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305768"/>
            <a:ext cx="372074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0232" y="1332690"/>
            <a:ext cx="50387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РАБОЧАЯ ПРОГРАММА </a:t>
            </a:r>
            <a:endParaRPr lang="ru-RU" dirty="0"/>
          </a:p>
          <a:p>
            <a:r>
              <a:rPr lang="ru-RU" b="1" dirty="0"/>
              <a:t>УЧЕБНОГО ПРЕДМЕТА «РУССКИЙ РОДНОЙ ЯЗЫК» </a:t>
            </a:r>
            <a:endParaRPr lang="ru-RU" dirty="0"/>
          </a:p>
          <a:p>
            <a:r>
              <a:rPr lang="ru-RU" b="1" dirty="0"/>
              <a:t>1 КЛАСС </a:t>
            </a:r>
            <a:endParaRPr lang="ru-RU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Содержание </a:t>
            </a:r>
            <a:r>
              <a:rPr lang="ru-RU" b="1" dirty="0"/>
              <a:t>учебного предмета </a:t>
            </a:r>
            <a:endParaRPr lang="ru-RU" dirty="0" smtClean="0"/>
          </a:p>
          <a:p>
            <a:pPr algn="just"/>
            <a:r>
              <a:rPr lang="ru-RU" b="1" dirty="0" smtClean="0"/>
              <a:t>   «Русский родной язык» в 1-м классе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Планируемые </a:t>
            </a:r>
            <a:r>
              <a:rPr lang="ru-RU" b="1" dirty="0"/>
              <a:t>результаты освоения </a:t>
            </a:r>
            <a:endParaRPr lang="ru-RU" dirty="0"/>
          </a:p>
          <a:p>
            <a:pPr algn="just"/>
            <a:r>
              <a:rPr lang="ru-RU" b="1" dirty="0" smtClean="0"/>
              <a:t>      учебного </a:t>
            </a:r>
            <a:r>
              <a:rPr lang="ru-RU" b="1" dirty="0"/>
              <a:t>предмета «Русский родной </a:t>
            </a:r>
            <a:endParaRPr lang="ru-RU" b="1" dirty="0" smtClean="0"/>
          </a:p>
          <a:p>
            <a:pPr algn="just"/>
            <a:r>
              <a:rPr lang="ru-RU" b="1" dirty="0" smtClean="0"/>
              <a:t>      язык</a:t>
            </a:r>
            <a:r>
              <a:rPr lang="ru-RU" b="1" dirty="0"/>
              <a:t>» в 1-м классе </a:t>
            </a:r>
            <a:endParaRPr lang="ru-RU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/>
              <a:t>Тематическое планирование </a:t>
            </a:r>
            <a:r>
              <a:rPr lang="ru-RU" b="1" dirty="0" smtClean="0"/>
              <a:t>с указанием </a:t>
            </a:r>
            <a:r>
              <a:rPr lang="ru-RU" b="1" dirty="0"/>
              <a:t>количества часов, отводимых на изучение каждой темы </a:t>
            </a:r>
            <a:endParaRPr lang="ru-RU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/>
              <a:t>Перечень нормативных документов </a:t>
            </a:r>
            <a:endParaRPr lang="ru-RU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/>
              <a:t>Список учебно-методической литературы </a:t>
            </a:r>
            <a:endParaRPr lang="ru-RU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/>
              <a:t>Интернет-ресурсы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61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95554"/>
            <a:ext cx="9072563" cy="946318"/>
          </a:xfrm>
        </p:spPr>
        <p:txBody>
          <a:bodyPr>
            <a:normAutofit/>
          </a:bodyPr>
          <a:lstStyle/>
          <a:p>
            <a:r>
              <a:rPr lang="ru-RU" sz="2000" b="1" dirty="0"/>
              <a:t>Содержание учебного предмета «Русский родной язык</a:t>
            </a:r>
            <a:r>
              <a:rPr lang="ru-RU" sz="2000" b="1" dirty="0" smtClean="0"/>
              <a:t>» </a:t>
            </a:r>
            <a:br>
              <a:rPr lang="ru-RU" sz="2000" b="1" dirty="0" smtClean="0"/>
            </a:br>
            <a:r>
              <a:rPr lang="ru-RU" sz="2000" b="1" dirty="0" smtClean="0"/>
              <a:t>Первый </a:t>
            </a:r>
            <a:r>
              <a:rPr lang="ru-RU" sz="2000" b="1" dirty="0"/>
              <a:t>год обучения (33 ч)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31" y="1169865"/>
            <a:ext cx="9072563" cy="5422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8A899"/>
                </a:solidFill>
              </a:rPr>
              <a:t>Раздел 1. Русский язык: прошлое и настоящее (12 часов)</a:t>
            </a:r>
            <a:endParaRPr lang="ru-RU" sz="1600" dirty="0">
              <a:solidFill>
                <a:srgbClr val="08A899"/>
              </a:solidFill>
            </a:endParaRPr>
          </a:p>
          <a:p>
            <a:pPr marL="0" indent="0">
              <a:buNone/>
            </a:pPr>
            <a:r>
              <a:rPr lang="ru-RU" sz="1600" dirty="0"/>
              <a:t>Сведения об истории русской письменности: как появились буквы современного русского алфавита. </a:t>
            </a:r>
          </a:p>
          <a:p>
            <a:pPr marL="0" indent="0">
              <a:buNone/>
            </a:pPr>
            <a:r>
              <a:rPr lang="ru-RU" sz="1600" dirty="0"/>
              <a:t>Особенности оформления книг в Древней Руси: оформление красной строки и заставок. Практическая работа: «Оформление буквиц и заставок».  </a:t>
            </a:r>
          </a:p>
          <a:p>
            <a:pPr marL="0" indent="0">
              <a:buNone/>
            </a:pPr>
            <a:r>
              <a:rPr lang="ru-RU" sz="1600" dirty="0"/>
              <a:t>Слова, обозначающие предметы традиционного русского быта: 1) Дом в старину: что как называлось (</a:t>
            </a:r>
            <a:r>
              <a:rPr lang="ru-RU" sz="1600" i="1" dirty="0"/>
              <a:t>изба, терем, хоромы, горница, светлица, светец, лучина</a:t>
            </a:r>
            <a:r>
              <a:rPr lang="ru-RU" sz="1600" dirty="0"/>
              <a:t> и т. д.).  2) Как называлось то, во что одевались в старину: (</a:t>
            </a:r>
            <a:r>
              <a:rPr lang="ru-RU" sz="1600" i="1" dirty="0"/>
              <a:t>кафтан, кушак, рубаха,  сарафан, лапти</a:t>
            </a:r>
            <a:r>
              <a:rPr lang="ru-RU" sz="1600" dirty="0"/>
              <a:t> и т.д.)  </a:t>
            </a:r>
          </a:p>
          <a:p>
            <a:pPr marL="0" indent="0">
              <a:buNone/>
            </a:pPr>
            <a:r>
              <a:rPr lang="ru-RU" sz="1600" dirty="0"/>
              <a:t>Имена в малых жанрах фольклора (в пословицах, поговорках, загадках, прибаутках).</a:t>
            </a:r>
          </a:p>
          <a:p>
            <a:pPr marL="0" indent="0">
              <a:buNone/>
            </a:pPr>
            <a:r>
              <a:rPr lang="ru-RU" sz="1600" dirty="0"/>
              <a:t>Проектное задание: «Словарь в картинках».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8A899"/>
                </a:solidFill>
              </a:rPr>
              <a:t>Раздел 2. Язык в действии (10 часов)</a:t>
            </a:r>
            <a:endParaRPr lang="ru-RU" sz="1600" dirty="0">
              <a:solidFill>
                <a:srgbClr val="08A899"/>
              </a:solidFill>
            </a:endParaRPr>
          </a:p>
          <a:p>
            <a:pPr marL="0" indent="0">
              <a:buNone/>
            </a:pPr>
            <a:r>
              <a:rPr lang="ru-RU" sz="1600" dirty="0"/>
              <a:t>Как нельзя произносить слова (пропедевтическая работа по предупреждению ошибок в произношении слов).</a:t>
            </a:r>
          </a:p>
          <a:p>
            <a:pPr marL="0" indent="0">
              <a:buNone/>
            </a:pPr>
            <a:r>
              <a:rPr lang="ru-RU" sz="1600" dirty="0"/>
              <a:t>Смыслоразличительная роль ударения.</a:t>
            </a:r>
          </a:p>
          <a:p>
            <a:pPr marL="0" indent="0">
              <a:buNone/>
            </a:pPr>
            <a:r>
              <a:rPr lang="ru-RU" sz="1600" dirty="0"/>
              <a:t>Звукопись в стихотворном художественном тексте.</a:t>
            </a:r>
          </a:p>
          <a:p>
            <a:pPr marL="0" indent="0">
              <a:buNone/>
            </a:pPr>
            <a:r>
              <a:rPr lang="ru-RU" sz="1600" dirty="0"/>
              <a:t>Наблюдение за сочетаемостью слов (пропедевтическая работа по предупреждению ошибок в сочетаемости слов).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8A899"/>
                </a:solidFill>
              </a:rPr>
              <a:t>Раздел 3. Секреты речи и текста (9 часов)</a:t>
            </a:r>
            <a:endParaRPr lang="ru-RU" sz="1600" dirty="0">
              <a:solidFill>
                <a:srgbClr val="08A899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Секреты </a:t>
            </a:r>
            <a:r>
              <a:rPr lang="ru-RU" sz="1600" dirty="0"/>
              <a:t>диалога: учимся разговаривать друг с другом и со взрослыми. Диалоговая форма устной речи.  Стандартные обороты речи для участия в диалоге (Как вежливо попросить? Как похвалить товарища? Как правильно поблагодарить?). Цели и виды вопросов (вопрос-уточнение, вопрос как запрос на новое содержание).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8A899"/>
                </a:solidFill>
              </a:rPr>
              <a:t>Резерв учебного времени – 2 ч</a:t>
            </a:r>
            <a:r>
              <a:rPr lang="ru-RU" sz="1600" b="1" dirty="0" smtClean="0">
                <a:solidFill>
                  <a:srgbClr val="08A899"/>
                </a:solidFill>
              </a:rPr>
              <a:t>.</a:t>
            </a:r>
            <a:endParaRPr lang="ru-RU" sz="1600" dirty="0">
              <a:solidFill>
                <a:srgbClr val="08A8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7229927"/>
              </p:ext>
            </p:extLst>
          </p:nvPr>
        </p:nvGraphicFramePr>
        <p:xfrm>
          <a:off x="287782" y="0"/>
          <a:ext cx="9792842" cy="7256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202"/>
                <a:gridCol w="2503051"/>
                <a:gridCol w="3648813"/>
                <a:gridCol w="1098757"/>
                <a:gridCol w="638494"/>
                <a:gridCol w="1251525"/>
              </a:tblGrid>
              <a:tr h="216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Тема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Содержание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Материалы учебника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Кол-во часов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Этап обучения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179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Раздел 1.  Секреты речи и текста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239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Как люди общаются друг с </a:t>
                      </a:r>
                      <a:r>
                        <a:rPr lang="ru-RU" sz="1200" dirty="0" smtClean="0">
                          <a:effectLst/>
                        </a:rPr>
                        <a:t>другом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Общение. Устная и письменная речь.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§ 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Обучение грамоте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377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3-4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Вежливые </a:t>
                      </a:r>
                      <a:r>
                        <a:rPr lang="ru-RU" sz="1200" dirty="0" smtClean="0">
                          <a:effectLst/>
                        </a:rPr>
                        <a:t>слова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Стандартные обороты речи для участия в диалоге (Как вежливо попросить? Как похвалить товарища? Как правильно отблагодарить?).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 2.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Обучение грамоте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Как люди приветствуют друг друга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Секреты диалога: учимся разговаривать друг с другом и со взрослыми.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§ 3.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Обучение грамоте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Зачем людям имена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Имена в малых жанрах фольклора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 4.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Обучение грамоте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188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7-8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Спрашиваем и отвечаем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Цели и виды вопросов (вопрос-уточнение, вопрос как запрос на новое содержание).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 5.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Обучение грамоте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179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Раздел 2.  Язык в действии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19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Выделяем голосом важные слова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Роль логического ударения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 6.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Обучение грамоте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358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можно играть звуками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Звукопись в стихотворном художественном тексте.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 7.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Обучение грамоте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179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13-16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Где поставить ударение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Смыслоразличительная роль ударения.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 8.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Русский язык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25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17-18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сочетаются слова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Наблюдение за сочетаемостью слов (пропедевтическая работа по предупреждению ошибок в сочетаемости слов)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§ 9.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Русский язык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179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Раздел 3.  Русский язык: прошлое и настоящее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469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19-22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писали в старину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Особенности оформления книг в Древней Руси: оформление красной строки и заставок. Сведения об истории русской письменности: как появились буквы современного русского алфавита. Практическая работа: «Оформление предложенных красных срок и заставок».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 10.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Русский язык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23-26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Дом в старину: что как называлось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Слова, обозначающие предметы традиционного русского быта: дом в старину: что как называлось (изба, терем, хоромы, горница, светлица, светец, лучина и т. д) 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 11.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Русский язык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27-30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 что одевались в старину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Слова, обозначающие предметы традиционного русского быта: как называлось то, во что одевались в старину: (кафтан, кушак, рубаха,  сарафан, лапти и т. д.) 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 12.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Русский язык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179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Раздел 1.  Секреты речи и текста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179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Сравниваем тексты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Сопоставление текстов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 13.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Русский язык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179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32-33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Резерв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  <a:tr h="179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12" marR="449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469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233760"/>
            <a:ext cx="67437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186088"/>
            <a:ext cx="957018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044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" y="-23023"/>
            <a:ext cx="4647075" cy="740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12" y="0"/>
            <a:ext cx="540035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46" y="1621039"/>
            <a:ext cx="540035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38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59"/>
            <a:ext cx="5694586" cy="701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58" y="98425"/>
            <a:ext cx="4607794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3330104"/>
            <a:ext cx="455081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15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0"/>
            <a:ext cx="460851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4124325"/>
            <a:ext cx="4124013" cy="29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161752"/>
            <a:ext cx="4752528" cy="478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96" y="4964493"/>
            <a:ext cx="5184329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3546128"/>
            <a:ext cx="9780133" cy="23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521792"/>
            <a:ext cx="68389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51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136" y="2089516"/>
            <a:ext cx="5486884" cy="379514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-1" y="7018587"/>
            <a:ext cx="8712721" cy="365411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72" y="108765"/>
            <a:ext cx="574806" cy="7089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4973" y="1051739"/>
            <a:ext cx="6365619" cy="1026142"/>
          </a:xfrm>
          <a:prstGeom prst="rect">
            <a:avLst/>
          </a:prstGeom>
        </p:spPr>
        <p:txBody>
          <a:bodyPr wrap="square" lIns="101816" tIns="50909" rIns="101816" bIns="50909">
            <a:spAutoFit/>
          </a:bodyPr>
          <a:lstStyle/>
          <a:p>
            <a:pPr algn="just"/>
            <a:r>
              <a:rPr lang="ru-RU" sz="1200" b="1" dirty="0" smtClean="0"/>
              <a:t>Федеральные </a:t>
            </a:r>
            <a:r>
              <a:rPr lang="ru-RU" sz="1200" b="1" dirty="0"/>
              <a:t>государственные образовательные стандарты дошкольного, начального общего и основного общего образования обеспечивают возможность получения образования на родных языках из числа языков народов Российской Федерации, </a:t>
            </a:r>
            <a:r>
              <a:rPr lang="ru-RU" sz="1200" b="1" u="sng" dirty="0">
                <a:solidFill>
                  <a:srgbClr val="08A899"/>
                </a:solidFill>
              </a:rPr>
              <a:t>изучения</a:t>
            </a:r>
            <a:r>
              <a:rPr lang="ru-RU" sz="1200" b="1" dirty="0">
                <a:solidFill>
                  <a:srgbClr val="08A899"/>
                </a:solidFill>
              </a:rPr>
              <a:t> </a:t>
            </a:r>
            <a:r>
              <a:rPr lang="ru-RU" sz="1200" b="1" dirty="0"/>
              <a:t>государственных языков республик Российской Федерации</a:t>
            </a:r>
            <a:r>
              <a:rPr lang="ru-RU" sz="1200" b="1" dirty="0">
                <a:solidFill>
                  <a:srgbClr val="08A899"/>
                </a:solidFill>
              </a:rPr>
              <a:t>, родных языков </a:t>
            </a:r>
            <a:r>
              <a:rPr lang="ru-RU" sz="1200" b="1" dirty="0"/>
              <a:t>из числа языков народов Российской Федерации</a:t>
            </a:r>
            <a:r>
              <a:rPr lang="ru-RU" sz="1200" b="1" u="sng" dirty="0">
                <a:solidFill>
                  <a:srgbClr val="08A899"/>
                </a:solidFill>
              </a:rPr>
              <a:t>, в том числе русского языка как родного языка</a:t>
            </a:r>
            <a:r>
              <a:rPr lang="ru-RU" sz="1200" b="1" dirty="0" smtClean="0">
                <a:solidFill>
                  <a:srgbClr val="08A899"/>
                </a:solidFill>
              </a:rPr>
              <a:t>.</a:t>
            </a:r>
            <a:endParaRPr lang="ru-RU" sz="1200" b="1" dirty="0">
              <a:solidFill>
                <a:srgbClr val="08A899"/>
              </a:solidFill>
              <a:latin typeface="Myriad Pro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62900" y="157480"/>
            <a:ext cx="8677918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cap="all" dirty="0">
                <a:latin typeface="Myriad Pro" pitchFamily="34" charset="0"/>
              </a:rPr>
              <a:t>О внесении изменений в статьи </a:t>
            </a:r>
            <a:r>
              <a:rPr lang="ru-RU" sz="1400" b="1" cap="all" dirty="0">
                <a:latin typeface="Myriad Pro" pitchFamily="34" charset="0"/>
              </a:rPr>
              <a:t>11 </a:t>
            </a:r>
            <a:r>
              <a:rPr lang="ru-RU" sz="1400" cap="all" dirty="0">
                <a:latin typeface="Myriad Pro" pitchFamily="34" charset="0"/>
              </a:rPr>
              <a:t>и </a:t>
            </a:r>
            <a:r>
              <a:rPr lang="ru-RU" sz="1400" b="1" cap="all" dirty="0">
                <a:latin typeface="Myriad Pro" pitchFamily="34" charset="0"/>
              </a:rPr>
              <a:t>14 </a:t>
            </a:r>
            <a:r>
              <a:rPr lang="ru-RU" sz="1400" cap="all" dirty="0">
                <a:latin typeface="Myriad Pro" pitchFamily="34" charset="0"/>
              </a:rPr>
              <a:t>Федерального </a:t>
            </a:r>
            <a:r>
              <a:rPr lang="ru-RU" sz="1400" cap="all" dirty="0" smtClean="0">
                <a:latin typeface="Myriad Pro" pitchFamily="34" charset="0"/>
              </a:rPr>
              <a:t>закона</a:t>
            </a:r>
            <a:endParaRPr lang="ru-RU" sz="1400" cap="all" dirty="0">
              <a:latin typeface="Myriad Pro" pitchFamily="34" charset="0"/>
            </a:endParaRPr>
          </a:p>
          <a:p>
            <a:pPr algn="l"/>
            <a:r>
              <a:rPr lang="ru-RU" sz="1400" b="1" cap="all" dirty="0" smtClean="0">
                <a:solidFill>
                  <a:srgbClr val="09A789"/>
                </a:solidFill>
                <a:latin typeface="Myriad Pro" pitchFamily="34" charset="0"/>
              </a:rPr>
              <a:t>"</a:t>
            </a:r>
            <a:r>
              <a:rPr lang="ru-RU" sz="1400" b="1" cap="all" dirty="0">
                <a:solidFill>
                  <a:srgbClr val="09A789"/>
                </a:solidFill>
                <a:latin typeface="Myriad Pro" pitchFamily="34" charset="0"/>
              </a:rPr>
              <a:t>Об образовании в Российской Федерации</a:t>
            </a:r>
            <a:r>
              <a:rPr lang="ru-RU" sz="1400" b="1" cap="all" dirty="0" smtClean="0">
                <a:solidFill>
                  <a:srgbClr val="09A789"/>
                </a:solidFill>
                <a:latin typeface="Myriad Pro" pitchFamily="34" charset="0"/>
              </a:rPr>
              <a:t>"</a:t>
            </a:r>
            <a:endParaRPr lang="en-US" sz="1400" b="1" cap="all" dirty="0">
              <a:solidFill>
                <a:srgbClr val="09A789"/>
              </a:solidFill>
              <a:latin typeface="Myriad Pro" pitchFamily="34" charset="0"/>
            </a:endParaRPr>
          </a:p>
          <a:p>
            <a:pPr algn="l"/>
            <a:endParaRPr lang="ru-RU" sz="1600" cap="all" dirty="0">
              <a:latin typeface="Myriad Pro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295049" y="2605258"/>
            <a:ext cx="0" cy="4184564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619" y="7072941"/>
            <a:ext cx="8358028" cy="256701"/>
          </a:xfrm>
          <a:prstGeom prst="rect">
            <a:avLst/>
          </a:prstGeom>
          <a:noFill/>
        </p:spPr>
        <p:txBody>
          <a:bodyPr wrap="square" lIns="101816" tIns="50909" rIns="101816" bIns="50909" rtlCol="0">
            <a:spAutoFit/>
          </a:bodyPr>
          <a:lstStyle/>
          <a:p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Постановление совета федерации федерального собрания  </a:t>
            </a:r>
            <a:r>
              <a:rPr lang="ru-RU" sz="1000" b="1" cap="all" spc="45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рф</a:t>
            </a:r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    </a:t>
            </a:r>
            <a:r>
              <a:rPr lang="ru-RU" sz="1000" b="1" cap="all" spc="4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28 ИЮЛЯ 2018 ГОДА</a:t>
            </a:r>
            <a:endParaRPr lang="ru-RU" sz="1000" b="1" spc="4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1208" y="743961"/>
            <a:ext cx="5792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smtClean="0">
                <a:latin typeface="Myriad Pro" pitchFamily="34" charset="0"/>
                <a:ea typeface="+mj-ea"/>
                <a:cs typeface="+mj-cs"/>
              </a:rPr>
              <a:t>Статья</a:t>
            </a:r>
            <a:r>
              <a:rPr lang="ru-RU" sz="1400" b="1" cap="all" smtClean="0">
                <a:latin typeface="Myriad Pro" pitchFamily="34" charset="0"/>
                <a:ea typeface="+mj-ea"/>
                <a:cs typeface="+mj-cs"/>
              </a:rPr>
              <a:t> 11 </a:t>
            </a:r>
            <a:r>
              <a:rPr lang="ru-RU" sz="1400" smtClean="0"/>
              <a:t>дополнена  новой  </a:t>
            </a:r>
            <a:r>
              <a:rPr lang="ru-RU" sz="1400" b="1" smtClean="0"/>
              <a:t>частью 5</a:t>
            </a:r>
            <a:r>
              <a:rPr lang="ru-RU" sz="1400" b="1" baseline="30000" smtClean="0"/>
              <a:t>1</a:t>
            </a:r>
            <a:r>
              <a:rPr lang="ru-RU" sz="1400" b="1" smtClean="0"/>
              <a:t> </a:t>
            </a:r>
            <a:r>
              <a:rPr lang="ru-RU" sz="1400" smtClean="0"/>
              <a:t>следующего содержания: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0970" y="2086494"/>
            <a:ext cx="5061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>
                <a:latin typeface="Myriad Pro" pitchFamily="34" charset="0"/>
                <a:ea typeface="+mj-ea"/>
                <a:cs typeface="+mj-cs"/>
              </a:rPr>
              <a:t>Статья </a:t>
            </a:r>
            <a:r>
              <a:rPr lang="ru-RU" sz="1400" b="1" cap="all" dirty="0">
                <a:latin typeface="Myriad Pro" pitchFamily="34" charset="0"/>
                <a:ea typeface="+mj-ea"/>
                <a:cs typeface="+mj-cs"/>
              </a:rPr>
              <a:t>14</a:t>
            </a:r>
            <a:r>
              <a:rPr lang="ru-RU" sz="1400" cap="all" dirty="0">
                <a:latin typeface="Myriad Pro" pitchFamily="34" charset="0"/>
                <a:ea typeface="+mj-ea"/>
                <a:cs typeface="+mj-cs"/>
              </a:rPr>
              <a:t> </a:t>
            </a:r>
            <a:r>
              <a:rPr lang="ru-RU" sz="1400" b="1" dirty="0" smtClean="0"/>
              <a:t> </a:t>
            </a:r>
            <a:r>
              <a:rPr lang="ru-RU" sz="1400" dirty="0" smtClean="0"/>
              <a:t>дополнена в  </a:t>
            </a:r>
            <a:r>
              <a:rPr lang="ru-RU" sz="1400" b="1" dirty="0" smtClean="0"/>
              <a:t>части 4</a:t>
            </a:r>
            <a:r>
              <a:rPr lang="ru-RU" sz="1400" dirty="0" smtClean="0"/>
              <a:t>   и  в </a:t>
            </a:r>
            <a:r>
              <a:rPr lang="ru-RU" sz="1400" b="1" dirty="0" smtClean="0"/>
              <a:t>части 6</a:t>
            </a:r>
            <a:r>
              <a:rPr lang="ru-RU" sz="1400" dirty="0" smtClean="0"/>
              <a:t>: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07846" y="4772385"/>
            <a:ext cx="59706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 </a:t>
            </a:r>
            <a:endParaRPr lang="ru-RU" sz="1200" dirty="0" smtClean="0"/>
          </a:p>
          <a:p>
            <a:pPr algn="just"/>
            <a:r>
              <a:rPr lang="ru-RU" sz="1200" dirty="0"/>
              <a:t>Язык, языки образования определяются </a:t>
            </a:r>
            <a:r>
              <a:rPr lang="ru-RU" sz="1200" u="sng" dirty="0">
                <a:solidFill>
                  <a:srgbClr val="08A899"/>
                </a:solidFill>
              </a:rPr>
              <a:t>локальными нормативными актами организации</a:t>
            </a:r>
            <a:r>
              <a:rPr lang="ru-RU" sz="1200" dirty="0"/>
              <a:t>, осуществляющей образовательную деятельность по реализуемым ею образовательным программам, в соответствии с законодательством Российской </a:t>
            </a:r>
            <a:r>
              <a:rPr lang="ru-RU" sz="1200" dirty="0" smtClean="0"/>
              <a:t>Федерации. </a:t>
            </a:r>
            <a:r>
              <a:rPr lang="ru-RU" sz="1200" b="1" dirty="0" smtClean="0">
                <a:solidFill>
                  <a:srgbClr val="08A899"/>
                </a:solidFill>
              </a:rPr>
              <a:t>Свободный </a:t>
            </a:r>
            <a:r>
              <a:rPr lang="ru-RU" sz="1200" b="1" dirty="0">
                <a:solidFill>
                  <a:srgbClr val="08A899"/>
                </a:solidFill>
              </a:rPr>
              <a:t>выбор языка образования, изучаемых родного языка из числа языков народов Российской Федерации, </a:t>
            </a:r>
            <a:r>
              <a:rPr lang="ru-RU" sz="1200" b="1" u="sng" dirty="0">
                <a:solidFill>
                  <a:srgbClr val="08A899"/>
                </a:solidFill>
              </a:rPr>
              <a:t>в том числе русского языка как родного языка</a:t>
            </a:r>
            <a:r>
              <a:rPr lang="ru-RU" sz="1200" b="1" dirty="0">
                <a:solidFill>
                  <a:srgbClr val="08A899"/>
                </a:solidFill>
              </a:rPr>
              <a:t>, государственных языков республик Российской Федерации </a:t>
            </a:r>
            <a:r>
              <a:rPr lang="ru-RU" sz="1200" b="1" u="sng" dirty="0">
                <a:solidFill>
                  <a:srgbClr val="08A899"/>
                </a:solidFill>
              </a:rPr>
              <a:t>осуществляется по заявлениям родителей</a:t>
            </a:r>
            <a:r>
              <a:rPr lang="ru-RU" sz="1200" b="1" dirty="0">
                <a:solidFill>
                  <a:srgbClr val="08A899"/>
                </a:solidFill>
              </a:rPr>
              <a:t> (законных представителей) несовершеннолетних обучающихся при приеме (переводе) на обучение по образовательным программам дошкольного образования, имеющим государственную аккредитацию образовательным программам начального общего и основного общего образования</a:t>
            </a:r>
            <a:r>
              <a:rPr lang="ru-RU" sz="1200" b="1" dirty="0" smtClean="0">
                <a:solidFill>
                  <a:srgbClr val="08A899"/>
                </a:solidFill>
              </a:rPr>
              <a:t>.</a:t>
            </a:r>
            <a:endParaRPr lang="ru-RU" sz="1200" b="1" dirty="0">
              <a:solidFill>
                <a:srgbClr val="08A89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30432" y="956218"/>
            <a:ext cx="2164575" cy="3941786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68805" y="2532348"/>
            <a:ext cx="6048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/>
              <a:t>Граждане </a:t>
            </a:r>
            <a:r>
              <a:rPr lang="ru-RU" sz="1200" dirty="0"/>
              <a:t>Российской Федерации имеют право на получение дошкольного, начального общего и основного общего образования на родном языке из числа языков народов Российской Федерации, </a:t>
            </a:r>
            <a:r>
              <a:rPr lang="ru-RU" sz="1200" b="1" u="sng" dirty="0">
                <a:solidFill>
                  <a:srgbClr val="08A899"/>
                </a:solidFill>
              </a:rPr>
              <a:t>в</a:t>
            </a:r>
            <a:r>
              <a:rPr lang="ru-RU" sz="1200" u="sng" dirty="0">
                <a:solidFill>
                  <a:srgbClr val="08A899"/>
                </a:solidFill>
              </a:rPr>
              <a:t> </a:t>
            </a:r>
            <a:r>
              <a:rPr lang="ru-RU" sz="1200" b="1" u="sng" dirty="0">
                <a:solidFill>
                  <a:srgbClr val="08A899"/>
                </a:solidFill>
              </a:rPr>
              <a:t>том числе русского языка как родного </a:t>
            </a:r>
            <a:r>
              <a:rPr lang="ru-RU" sz="1200" b="1" u="sng" dirty="0" smtClean="0">
                <a:solidFill>
                  <a:srgbClr val="08A899"/>
                </a:solidFill>
              </a:rPr>
              <a:t>языка</a:t>
            </a:r>
            <a:r>
              <a:rPr lang="ru-RU" sz="1200" b="1" dirty="0" smtClean="0"/>
              <a:t>, </a:t>
            </a:r>
            <a:r>
              <a:rPr lang="ru-RU" sz="1200" dirty="0" smtClean="0"/>
              <a:t>а </a:t>
            </a:r>
            <a:r>
              <a:rPr lang="ru-RU" sz="1200" dirty="0"/>
              <a:t>также право на изучение родного языка из числа языков народов Российской Федерации в пределах возможностей, предоставляемых системой образования, в порядке, установленном законодательством об образовании. Реализация указанных прав обеспечивается созданием необходимого числа соответствующих образовательных организаций, классов, групп, а также условий для их функционирования. Преподавание и изучение родного языка из числа языков народов Российской Федерации в рамках имеющих государственную аккредитацию образовательных программ осуществляются в соответствии с федеральными государственными образовательными стандартами, образовательными стандартами</a:t>
            </a:r>
            <a:r>
              <a:rPr lang="ru-RU" sz="1200" dirty="0" smtClean="0"/>
              <a:t>. 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3185" y="709877"/>
            <a:ext cx="5420835" cy="363575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0969" y="1091756"/>
            <a:ext cx="922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</a:rPr>
              <a:t>Часть 5</a:t>
            </a:r>
            <a:r>
              <a:rPr lang="ru-RU" sz="1400" b="1" baseline="30000" dirty="0" smtClean="0"/>
              <a:t>1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5653" y="2466009"/>
            <a:ext cx="86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Часть 4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3185" y="5008229"/>
            <a:ext cx="821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Часть 6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35" y="3074109"/>
            <a:ext cx="2565489" cy="3676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733525" y="1055753"/>
            <a:ext cx="1962721" cy="1679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45C47"/>
              </a:buClr>
              <a:buSzPct val="120000"/>
            </a:pPr>
            <a:r>
              <a:rPr lang="ru-RU" sz="1100" dirty="0">
                <a:latin typeface="Myriad Pro" pitchFamily="34" charset="0"/>
              </a:rPr>
              <a:t>Постановление </a:t>
            </a:r>
            <a:r>
              <a:rPr lang="ru-RU" sz="1100" dirty="0" smtClean="0">
                <a:latin typeface="Myriad Pro" pitchFamily="34" charset="0"/>
              </a:rPr>
              <a:t>№ </a:t>
            </a:r>
            <a:r>
              <a:rPr lang="ru-RU" sz="1100" dirty="0">
                <a:latin typeface="Myriad Pro" pitchFamily="34" charset="0"/>
              </a:rPr>
              <a:t>393-СФ «О Федеральном законе «</a:t>
            </a:r>
            <a:r>
              <a:rPr lang="ru-RU" sz="1100" cap="all" dirty="0">
                <a:latin typeface="Myriad Pro" pitchFamily="34" charset="0"/>
              </a:rPr>
              <a:t>О </a:t>
            </a:r>
            <a:r>
              <a:rPr lang="ru-RU" sz="1100" dirty="0">
                <a:latin typeface="Myriad Pro" pitchFamily="34" charset="0"/>
              </a:rPr>
              <a:t>внесении изменений в статьи 11 и 14 Федерального </a:t>
            </a:r>
            <a:r>
              <a:rPr lang="ru-RU" sz="1100" dirty="0" smtClean="0">
                <a:latin typeface="Myriad Pro" pitchFamily="34" charset="0"/>
              </a:rPr>
              <a:t>закона</a:t>
            </a:r>
          </a:p>
          <a:p>
            <a:pPr>
              <a:buClr>
                <a:srgbClr val="045C47"/>
              </a:buClr>
              <a:buSzPct val="120000"/>
            </a:pPr>
            <a:r>
              <a:rPr lang="ru-RU" sz="1100" dirty="0" smtClean="0">
                <a:latin typeface="Myriad Pro" pitchFamily="34" charset="0"/>
              </a:rPr>
              <a:t> </a:t>
            </a:r>
            <a:r>
              <a:rPr lang="ru-RU" sz="1100" cap="all" dirty="0">
                <a:latin typeface="Myriad Pro" pitchFamily="34" charset="0"/>
              </a:rPr>
              <a:t>«</a:t>
            </a:r>
            <a:r>
              <a:rPr lang="ru-RU" sz="1100" dirty="0">
                <a:latin typeface="Myriad Pro" pitchFamily="34" charset="0"/>
              </a:rPr>
              <a:t>Об образовании в Российской Федерации</a:t>
            </a:r>
            <a:r>
              <a:rPr lang="ru-RU" sz="1100" dirty="0" smtClean="0">
                <a:latin typeface="Myriad Pro" pitchFamily="34" charset="0"/>
              </a:rPr>
              <a:t>» вступило в силу  </a:t>
            </a:r>
            <a:r>
              <a:rPr lang="ru-RU" sz="1100" b="1" dirty="0">
                <a:latin typeface="Myriad Pro" pitchFamily="34" charset="0"/>
              </a:rPr>
              <a:t>28 июля 2018 </a:t>
            </a:r>
            <a:r>
              <a:rPr lang="ru-RU" sz="1100" b="1" dirty="0" smtClean="0">
                <a:latin typeface="Myriad Pro" pitchFamily="34" charset="0"/>
              </a:rPr>
              <a:t>г. </a:t>
            </a:r>
            <a:endParaRPr lang="en-US" sz="11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0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" y="1492604"/>
            <a:ext cx="4447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" y="449784"/>
            <a:ext cx="5257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36" y="305768"/>
            <a:ext cx="5359440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" y="3114080"/>
            <a:ext cx="447222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90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-34238"/>
            <a:ext cx="5177571" cy="70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07" y="-34238"/>
            <a:ext cx="4863518" cy="741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588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7" y="233760"/>
            <a:ext cx="475252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5" y="233760"/>
            <a:ext cx="5112319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15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3978176"/>
            <a:ext cx="856895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449784"/>
            <a:ext cx="82089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3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1" y="0"/>
            <a:ext cx="4893853" cy="6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12" y="-12152"/>
            <a:ext cx="5280025" cy="715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66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752"/>
            <a:ext cx="4824288" cy="721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0" y="88353"/>
            <a:ext cx="4836047" cy="729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65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3" y="3618136"/>
            <a:ext cx="6705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521792"/>
            <a:ext cx="6724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92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" y="737816"/>
            <a:ext cx="507954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61753"/>
            <a:ext cx="4962525" cy="721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19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593800"/>
            <a:ext cx="329252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48224" y="1457896"/>
            <a:ext cx="5038725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Русский родной язык. 2 класс</a:t>
            </a:r>
          </a:p>
          <a:p>
            <a:pPr fontAlgn="base"/>
            <a:r>
              <a:rPr lang="ru-RU" b="1" dirty="0" smtClean="0"/>
              <a:t>Автор</a:t>
            </a:r>
            <a:r>
              <a:rPr lang="ru-RU" b="1" dirty="0"/>
              <a:t>ы</a:t>
            </a:r>
            <a:r>
              <a:rPr lang="ru-RU" b="1" dirty="0" smtClean="0"/>
              <a:t>:</a:t>
            </a:r>
            <a:r>
              <a:rPr lang="ru-RU" dirty="0"/>
              <a:t> </a:t>
            </a:r>
            <a:endParaRPr lang="ru-RU" dirty="0" smtClean="0"/>
          </a:p>
          <a:p>
            <a:pPr fontAlgn="base"/>
            <a:r>
              <a:rPr lang="ru-RU" dirty="0" smtClean="0"/>
              <a:t>Александрова</a:t>
            </a:r>
            <a:r>
              <a:rPr lang="ru-RU" dirty="0"/>
              <a:t> О. М., </a:t>
            </a:r>
            <a:endParaRPr lang="ru-RU" dirty="0" smtClean="0"/>
          </a:p>
          <a:p>
            <a:pPr fontAlgn="base"/>
            <a:r>
              <a:rPr lang="ru-RU" dirty="0" smtClean="0"/>
              <a:t>Вербицкая</a:t>
            </a:r>
            <a:r>
              <a:rPr lang="ru-RU" dirty="0"/>
              <a:t> Л. А., </a:t>
            </a:r>
            <a:endParaRPr lang="ru-RU" dirty="0" smtClean="0"/>
          </a:p>
          <a:p>
            <a:pPr fontAlgn="base"/>
            <a:r>
              <a:rPr lang="ru-RU" dirty="0" smtClean="0"/>
              <a:t>Богданов</a:t>
            </a:r>
            <a:r>
              <a:rPr lang="ru-RU" dirty="0"/>
              <a:t> С. И., </a:t>
            </a:r>
            <a:endParaRPr lang="ru-RU" dirty="0" smtClean="0"/>
          </a:p>
          <a:p>
            <a:pPr fontAlgn="base"/>
            <a:r>
              <a:rPr lang="ru-RU" dirty="0" smtClean="0"/>
              <a:t>Казакова</a:t>
            </a:r>
            <a:r>
              <a:rPr lang="ru-RU" dirty="0"/>
              <a:t> Е. И., </a:t>
            </a:r>
            <a:endParaRPr lang="ru-RU" dirty="0" smtClean="0"/>
          </a:p>
          <a:p>
            <a:pPr fontAlgn="base"/>
            <a:r>
              <a:rPr lang="ru-RU" dirty="0" smtClean="0"/>
              <a:t>Кузнецова</a:t>
            </a:r>
            <a:r>
              <a:rPr lang="ru-RU" dirty="0"/>
              <a:t> М. И., </a:t>
            </a:r>
            <a:endParaRPr lang="ru-RU" dirty="0" smtClean="0"/>
          </a:p>
          <a:p>
            <a:pPr fontAlgn="base"/>
            <a:r>
              <a:rPr lang="ru-RU" dirty="0" err="1" smtClean="0"/>
              <a:t>Петленко</a:t>
            </a:r>
            <a:r>
              <a:rPr lang="ru-RU" dirty="0"/>
              <a:t> Л. В., </a:t>
            </a:r>
            <a:endParaRPr lang="ru-RU" dirty="0" smtClean="0"/>
          </a:p>
          <a:p>
            <a:pPr fontAlgn="base"/>
            <a:r>
              <a:rPr lang="ru-RU" dirty="0" smtClean="0"/>
              <a:t>Романова</a:t>
            </a:r>
            <a:r>
              <a:rPr lang="ru-RU" dirty="0"/>
              <a:t> В. Ю., </a:t>
            </a:r>
            <a:endParaRPr lang="ru-RU" dirty="0" smtClean="0"/>
          </a:p>
          <a:p>
            <a:pPr fontAlgn="base"/>
            <a:r>
              <a:rPr lang="ru-RU" dirty="0" smtClean="0"/>
              <a:t>Рябинина</a:t>
            </a:r>
            <a:r>
              <a:rPr lang="ru-RU" dirty="0"/>
              <a:t> Л. А., </a:t>
            </a:r>
            <a:endParaRPr lang="ru-RU" dirty="0" smtClean="0"/>
          </a:p>
          <a:p>
            <a:pPr fontAlgn="base"/>
            <a:r>
              <a:rPr lang="ru-RU" dirty="0" smtClean="0"/>
              <a:t>Соколова</a:t>
            </a:r>
            <a:r>
              <a:rPr lang="ru-RU" dirty="0"/>
              <a:t> О. В.</a:t>
            </a:r>
          </a:p>
        </p:txBody>
      </p:sp>
    </p:spTree>
    <p:extLst>
      <p:ext uri="{BB962C8B-B14F-4D97-AF65-F5344CB8AC3E}">
        <p14:creationId xmlns="" xmlns:p14="http://schemas.microsoft.com/office/powerpoint/2010/main" val="30839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92" y="160958"/>
            <a:ext cx="9072563" cy="705678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900" b="1" dirty="0"/>
              <a:t>СОДЕРЖАНИЕ</a:t>
            </a:r>
            <a:endParaRPr lang="ru-RU" sz="4900" dirty="0"/>
          </a:p>
          <a:p>
            <a:pPr marL="0" indent="0">
              <a:buNone/>
            </a:pPr>
            <a:endParaRPr lang="ru-RU" sz="4900" dirty="0"/>
          </a:p>
          <a:p>
            <a:pPr marL="0" indent="0">
              <a:buNone/>
            </a:pPr>
            <a:r>
              <a:rPr lang="ru-RU" sz="4900" dirty="0"/>
              <a:t>§ 1. По одёжке встречают…</a:t>
            </a:r>
          </a:p>
          <a:p>
            <a:pPr marL="0" indent="0">
              <a:buNone/>
            </a:pPr>
            <a:r>
              <a:rPr lang="ru-RU" sz="4900" dirty="0"/>
              <a:t>§ 2.  Ржаной хлебушко калачу дедушка</a:t>
            </a:r>
          </a:p>
          <a:p>
            <a:pPr marL="0" indent="0">
              <a:buNone/>
            </a:pPr>
            <a:r>
              <a:rPr lang="ru-RU" sz="4900" dirty="0"/>
              <a:t>§ 3.  Если хорошие щи, так другой пищи не ищи</a:t>
            </a:r>
          </a:p>
          <a:p>
            <a:pPr marL="0" indent="0">
              <a:buNone/>
            </a:pPr>
            <a:r>
              <a:rPr lang="ru-RU" sz="4900" dirty="0"/>
              <a:t>§ 4. Каша – кормилица наша</a:t>
            </a:r>
          </a:p>
          <a:p>
            <a:pPr marL="0" indent="0">
              <a:buNone/>
            </a:pPr>
            <a:r>
              <a:rPr lang="ru-RU" sz="4900" dirty="0"/>
              <a:t>§ 5. Любишь кататься, люби и саночки возить</a:t>
            </a:r>
          </a:p>
          <a:p>
            <a:pPr marL="0" indent="0">
              <a:buNone/>
            </a:pPr>
            <a:r>
              <a:rPr lang="ru-RU" sz="4900" dirty="0"/>
              <a:t>§ 6. Делу время, потехе час</a:t>
            </a:r>
          </a:p>
          <a:p>
            <a:pPr marL="0" indent="0">
              <a:buNone/>
            </a:pPr>
            <a:r>
              <a:rPr lang="ru-RU" sz="4900" dirty="0"/>
              <a:t>§ 7. В решете воду не удержишь</a:t>
            </a:r>
          </a:p>
          <a:p>
            <a:pPr marL="0" indent="0">
              <a:buNone/>
            </a:pPr>
            <a:r>
              <a:rPr lang="ru-RU" sz="4900" dirty="0"/>
              <a:t>§ 8. Самовар кипит, уходить не велит</a:t>
            </a:r>
          </a:p>
          <a:p>
            <a:pPr marL="0" indent="0">
              <a:buNone/>
            </a:pPr>
            <a:r>
              <a:rPr lang="ru-RU" sz="4900" dirty="0"/>
              <a:t> </a:t>
            </a:r>
          </a:p>
          <a:p>
            <a:pPr marL="0" indent="0">
              <a:buNone/>
            </a:pPr>
            <a:r>
              <a:rPr lang="ru-RU" sz="4900" dirty="0"/>
              <a:t> </a:t>
            </a:r>
            <a:r>
              <a:rPr lang="ru-RU" sz="4900" dirty="0" smtClean="0"/>
              <a:t>§ </a:t>
            </a:r>
            <a:r>
              <a:rPr lang="ru-RU" sz="4900" dirty="0"/>
              <a:t>9. Помогает ли ударение различать слова?</a:t>
            </a:r>
          </a:p>
          <a:p>
            <a:pPr marL="0" indent="0">
              <a:buNone/>
            </a:pPr>
            <a:r>
              <a:rPr lang="ru-RU" sz="4900" dirty="0"/>
              <a:t>§  10. Для чего нужны синонимы?</a:t>
            </a:r>
          </a:p>
          <a:p>
            <a:pPr marL="0" indent="0">
              <a:buNone/>
            </a:pPr>
            <a:r>
              <a:rPr lang="ru-RU" sz="4900" dirty="0"/>
              <a:t>§ 11. Для чего нужны антонимы?</a:t>
            </a:r>
          </a:p>
          <a:p>
            <a:pPr marL="0" indent="0">
              <a:buNone/>
            </a:pPr>
            <a:r>
              <a:rPr lang="ru-RU" sz="4900" dirty="0"/>
              <a:t>§  12. </a:t>
            </a:r>
            <a:r>
              <a:rPr lang="ru-RU" sz="4900" dirty="0" smtClean="0"/>
              <a:t>Как появляются пословицы</a:t>
            </a:r>
            <a:r>
              <a:rPr lang="ru-RU" sz="4900" dirty="0"/>
              <a:t>, фразеологизмы?</a:t>
            </a:r>
          </a:p>
          <a:p>
            <a:pPr marL="0" indent="0">
              <a:buNone/>
            </a:pPr>
            <a:r>
              <a:rPr lang="ru-RU" sz="4900" dirty="0"/>
              <a:t>§  13. Как можно объяснить значение слова?</a:t>
            </a:r>
          </a:p>
          <a:p>
            <a:pPr marL="0" indent="0">
              <a:buNone/>
            </a:pPr>
            <a:r>
              <a:rPr lang="ru-RU" sz="4900" dirty="0"/>
              <a:t>§ 14. Как научиться читать стихи и сказки?</a:t>
            </a:r>
          </a:p>
          <a:p>
            <a:pPr marL="0" indent="0">
              <a:buNone/>
            </a:pPr>
            <a:r>
              <a:rPr lang="ru-RU" sz="4900" dirty="0"/>
              <a:t> </a:t>
            </a:r>
          </a:p>
          <a:p>
            <a:pPr marL="0" indent="0">
              <a:buNone/>
            </a:pPr>
            <a:r>
              <a:rPr lang="ru-RU" sz="4900" dirty="0" smtClean="0"/>
              <a:t>§ </a:t>
            </a:r>
            <a:r>
              <a:rPr lang="ru-RU" sz="4900" dirty="0"/>
              <a:t>15. Участвуем в диалогах</a:t>
            </a:r>
          </a:p>
          <a:p>
            <a:pPr marL="0" indent="0">
              <a:buNone/>
            </a:pPr>
            <a:r>
              <a:rPr lang="ru-RU" sz="4900" dirty="0"/>
              <a:t>§ 16. Составляем развёрнутое толкование значения слова</a:t>
            </a:r>
          </a:p>
          <a:p>
            <a:pPr marL="0" indent="0">
              <a:buNone/>
            </a:pPr>
            <a:r>
              <a:rPr lang="ru-RU" sz="4900" dirty="0"/>
              <a:t>§ 17. Учимся связывать  предложения в тексте</a:t>
            </a:r>
          </a:p>
          <a:p>
            <a:pPr marL="0" indent="0">
              <a:buNone/>
            </a:pPr>
            <a:r>
              <a:rPr lang="ru-RU" sz="4900" dirty="0"/>
              <a:t>§ 18. Создаём тексты-инструкции и </a:t>
            </a:r>
            <a:r>
              <a:rPr lang="ru-RU" sz="4900" dirty="0" smtClean="0"/>
              <a:t>тексты-повествования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1" y="449784"/>
            <a:ext cx="464778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3" y="3150084"/>
            <a:ext cx="227479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3" y="5418336"/>
            <a:ext cx="184484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71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368598" y="4534878"/>
            <a:ext cx="4054015" cy="1718415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0" y="6996295"/>
            <a:ext cx="8295049" cy="365411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УМК  для Курса  русского родного язык</a:t>
            </a:r>
            <a:r>
              <a:rPr lang="ru-RU" sz="1000" b="1" cap="all" spc="45" dirty="0">
                <a:solidFill>
                  <a:schemeClr val="bg1"/>
                </a:solidFill>
                <a:latin typeface="Constantia" panose="02030602050306030303" pitchFamily="18" charset="0"/>
              </a:rPr>
              <a:t>а</a:t>
            </a:r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начальной школе</a:t>
            </a:r>
            <a:endParaRPr lang="ru-RU" sz="1000" b="1" cap="all" spc="45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116" y="125514"/>
            <a:ext cx="643607" cy="79384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18746" y="7022298"/>
            <a:ext cx="476303" cy="552576"/>
          </a:xfrm>
          <a:prstGeom prst="rect">
            <a:avLst/>
          </a:prstGeom>
        </p:spPr>
        <p:txBody>
          <a:bodyPr vert="horz" lIns="101816" tIns="50909" rIns="101816" bIns="50909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1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5" y="4540181"/>
            <a:ext cx="1008112" cy="15489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20" name="Picture 2" descr="\\arkansas.msk.prosv.ru\From red\презентации\Обложки Русский родной язык\RR_YZIK _2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31" y="4526086"/>
            <a:ext cx="1046007" cy="15539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tl" rotWithShape="0">
              <a:srgbClr val="333333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\\arkansas.msk.prosv.ru\From red\презентации\Обложки Русский родной язык\RR_YZIK _4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01" y="4526086"/>
            <a:ext cx="969446" cy="1530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tl" rotWithShape="0">
              <a:srgbClr val="333333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\\arkansas.msk.prosv.ru\From red\презентации\Обложки Русский родной язык\RR_YZIK _3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89" y="4534879"/>
            <a:ext cx="995297" cy="15451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tl" rotWithShape="0">
              <a:srgbClr val="333333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2897957" y="2493010"/>
            <a:ext cx="351796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cap="all" dirty="0" smtClean="0">
                <a:latin typeface="Myriad Pro" pitchFamily="34" charset="0"/>
              </a:rPr>
              <a:t>.</a:t>
            </a:r>
            <a:endParaRPr lang="ru-RU" sz="1600" cap="all" dirty="0">
              <a:latin typeface="Myriad Pro" pitchFamily="34" charset="0"/>
            </a:endParaRPr>
          </a:p>
          <a:p>
            <a:pPr algn="l"/>
            <a:endParaRPr lang="ru-RU" sz="1600" cap="all" dirty="0">
              <a:latin typeface="Myriad Pro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607" y="305768"/>
            <a:ext cx="7590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>
                <a:solidFill>
                  <a:srgbClr val="09A789"/>
                </a:solidFill>
                <a:latin typeface="Myriad Pro" pitchFamily="34" charset="0"/>
                <a:ea typeface="+mj-ea"/>
                <a:cs typeface="+mj-cs"/>
              </a:rPr>
              <a:t>Примерная </a:t>
            </a:r>
            <a:r>
              <a:rPr lang="ru-RU" sz="1400" b="1" cap="all" dirty="0" smtClean="0">
                <a:solidFill>
                  <a:srgbClr val="09A789"/>
                </a:solidFill>
                <a:latin typeface="Myriad Pro" pitchFamily="34" charset="0"/>
                <a:ea typeface="+mj-ea"/>
                <a:cs typeface="+mj-cs"/>
              </a:rPr>
              <a:t>рабочая программа </a:t>
            </a:r>
            <a:r>
              <a:rPr lang="ru-RU" sz="1400" b="1" cap="all" dirty="0">
                <a:solidFill>
                  <a:srgbClr val="09A789"/>
                </a:solidFill>
                <a:latin typeface="Myriad Pro" pitchFamily="34" charset="0"/>
                <a:ea typeface="+mj-ea"/>
                <a:cs typeface="+mj-cs"/>
              </a:rPr>
              <a:t>по учебному предмету </a:t>
            </a:r>
            <a:endParaRPr lang="en-US" sz="1400" b="1" cap="all" dirty="0">
              <a:solidFill>
                <a:srgbClr val="09A789"/>
              </a:solidFill>
              <a:latin typeface="Myriad Pro" pitchFamily="34" charset="0"/>
              <a:ea typeface="+mj-ea"/>
              <a:cs typeface="+mj-cs"/>
            </a:endParaRPr>
          </a:p>
          <a:p>
            <a:r>
              <a:rPr lang="ru-RU" sz="1400" b="1" cap="all" dirty="0">
                <a:latin typeface="Myriad Pro" pitchFamily="34" charset="0"/>
                <a:ea typeface="+mj-ea"/>
                <a:cs typeface="+mj-cs"/>
              </a:rPr>
              <a:t>русский родной язык</a:t>
            </a:r>
            <a:r>
              <a:rPr lang="ru-RU" sz="1400" b="1" cap="all" dirty="0">
                <a:solidFill>
                  <a:srgbClr val="09A789"/>
                </a:solidFill>
                <a:latin typeface="Myriad Pro" pitchFamily="34" charset="0"/>
                <a:ea typeface="+mj-ea"/>
                <a:cs typeface="+mj-cs"/>
              </a:rPr>
              <a:t/>
            </a:r>
            <a:br>
              <a:rPr lang="ru-RU" sz="1400" b="1" cap="all" dirty="0">
                <a:solidFill>
                  <a:srgbClr val="09A789"/>
                </a:solidFill>
                <a:latin typeface="Myriad Pro" pitchFamily="34" charset="0"/>
                <a:ea typeface="+mj-ea"/>
                <a:cs typeface="+mj-cs"/>
              </a:rPr>
            </a:br>
            <a:r>
              <a:rPr lang="ru-RU" sz="1400" cap="all" dirty="0">
                <a:latin typeface="Myriad Pro" pitchFamily="34" charset="0"/>
                <a:ea typeface="+mj-ea"/>
                <a:cs typeface="+mj-cs"/>
              </a:rPr>
              <a:t>для образовательных организаций, реализующих </a:t>
            </a:r>
            <a:r>
              <a:rPr lang="ru-RU" sz="1400" cap="all" dirty="0" smtClean="0">
                <a:latin typeface="Myriad Pro" pitchFamily="34" charset="0"/>
                <a:ea typeface="+mj-ea"/>
                <a:cs typeface="+mj-cs"/>
              </a:rPr>
              <a:t>программы  </a:t>
            </a:r>
            <a:r>
              <a:rPr lang="ru-RU" sz="1400" b="1" cap="all" dirty="0" smtClean="0">
                <a:solidFill>
                  <a:srgbClr val="08A899"/>
                </a:solidFill>
                <a:latin typeface="Myriad Pro" pitchFamily="34" charset="0"/>
                <a:ea typeface="+mj-ea"/>
                <a:cs typeface="+mj-cs"/>
              </a:rPr>
              <a:t>начального</a:t>
            </a:r>
            <a:r>
              <a:rPr lang="ru-RU" sz="1400" b="1" cap="all" dirty="0" smtClean="0">
                <a:latin typeface="Myriad Pro" pitchFamily="34" charset="0"/>
                <a:ea typeface="+mj-ea"/>
                <a:cs typeface="+mj-cs"/>
              </a:rPr>
              <a:t> </a:t>
            </a:r>
            <a:r>
              <a:rPr lang="ru-RU" sz="1400" b="1" cap="all" dirty="0">
                <a:latin typeface="Myriad Pro" pitchFamily="34" charset="0"/>
                <a:ea typeface="+mj-ea"/>
                <a:cs typeface="+mj-cs"/>
              </a:rPr>
              <a:t>общего </a:t>
            </a:r>
            <a:r>
              <a:rPr lang="ru-RU" sz="1400" b="1" cap="all" dirty="0" smtClean="0">
                <a:latin typeface="Myriad Pro" pitchFamily="34" charset="0"/>
                <a:ea typeface="+mj-ea"/>
                <a:cs typeface="+mj-cs"/>
              </a:rPr>
              <a:t>образования                                       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8280" y="1415792"/>
            <a:ext cx="46499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425" defTabSz="881868">
              <a:spcBef>
                <a:spcPts val="668"/>
              </a:spcBef>
              <a:spcAft>
                <a:spcPts val="668"/>
              </a:spcAft>
            </a:pPr>
            <a:r>
              <a:rPr lang="ru-RU" sz="1600" dirty="0" smtClean="0">
                <a:latin typeface="Myriad Pro" pitchFamily="34" charset="0"/>
              </a:rPr>
              <a:t>Примерная программа разработана  </a:t>
            </a:r>
            <a:r>
              <a:rPr lang="ru-RU" sz="1600" dirty="0">
                <a:latin typeface="Myriad Pro" pitchFamily="34" charset="0"/>
              </a:rPr>
              <a:t>на основе требований </a:t>
            </a:r>
            <a:r>
              <a:rPr lang="ru-RU" sz="1600" i="1" dirty="0">
                <a:latin typeface="Myriad Pro" pitchFamily="34" charset="0"/>
              </a:rPr>
              <a:t>федерального государственного образовательного стандарта </a:t>
            </a:r>
            <a:r>
              <a:rPr lang="ru-RU" sz="1600" b="1" dirty="0">
                <a:latin typeface="Myriad Pro" pitchFamily="34" charset="0"/>
              </a:rPr>
              <a:t>начального общего образования</a:t>
            </a:r>
            <a:r>
              <a:rPr lang="ru-RU" sz="1600" dirty="0">
                <a:latin typeface="Myriad Pro" pitchFamily="34" charset="0"/>
              </a:rPr>
              <a:t> к результатам освоения основной образовательной программы начального общего образования </a:t>
            </a:r>
            <a:r>
              <a:rPr lang="ru-RU" sz="1600" i="1" dirty="0">
                <a:latin typeface="Myriad Pro" pitchFamily="34" charset="0"/>
              </a:rPr>
              <a:t>по учебному предмету </a:t>
            </a:r>
            <a:r>
              <a:rPr lang="ru-RU" sz="1600" b="1" dirty="0">
                <a:latin typeface="Myriad Pro" pitchFamily="34" charset="0"/>
              </a:rPr>
              <a:t>«Русский родной язык</a:t>
            </a:r>
            <a:r>
              <a:rPr lang="ru-RU" sz="1600" dirty="0">
                <a:latin typeface="Myriad Pro" pitchFamily="34" charset="0"/>
              </a:rPr>
              <a:t>», входящему </a:t>
            </a:r>
            <a:r>
              <a:rPr lang="ru-RU" sz="1600" i="1" dirty="0">
                <a:latin typeface="Myriad Pro" pitchFamily="34" charset="0"/>
              </a:rPr>
              <a:t>в образовательную область </a:t>
            </a:r>
            <a:r>
              <a:rPr lang="ru-RU" sz="1600" b="1" dirty="0">
                <a:latin typeface="Myriad Pro" pitchFamily="34" charset="0"/>
              </a:rPr>
              <a:t>«Родной язык и  родная литература».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5658" y="2980607"/>
            <a:ext cx="43014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yriad Pro" pitchFamily="34" charset="0"/>
              </a:rPr>
              <a:t>Программа </a:t>
            </a:r>
            <a:r>
              <a:rPr lang="ru-RU" sz="1400" dirty="0">
                <a:latin typeface="Myriad Pro" pitchFamily="34" charset="0"/>
              </a:rPr>
              <a:t>по русскому языку для  1–4  классов </a:t>
            </a:r>
            <a:r>
              <a:rPr lang="ru-RU" sz="1400" dirty="0" smtClean="0">
                <a:latin typeface="Myriad Pro" pitchFamily="34" charset="0"/>
              </a:rPr>
              <a:t>составлена </a:t>
            </a:r>
            <a:r>
              <a:rPr lang="ru-RU" sz="1400" dirty="0">
                <a:latin typeface="Myriad Pro" pitchFamily="34" charset="0"/>
              </a:rPr>
              <a:t>на основе требований к предметным результатам освоения основной образовательной программы, представленной </a:t>
            </a:r>
            <a:r>
              <a:rPr lang="ru-RU" sz="1400" dirty="0" smtClean="0">
                <a:latin typeface="Myriad Pro" pitchFamily="34" charset="0"/>
              </a:rPr>
              <a:t>во </a:t>
            </a:r>
            <a:r>
              <a:rPr lang="ru-RU" sz="1400" dirty="0">
                <a:latin typeface="Myriad Pro" pitchFamily="34" charset="0"/>
              </a:rPr>
              <a:t>ФГОС </a:t>
            </a:r>
            <a:r>
              <a:rPr lang="ru-RU" sz="1400" b="1" dirty="0">
                <a:latin typeface="Myriad Pro" pitchFamily="34" charset="0"/>
              </a:rPr>
              <a:t>начального общего образования.  </a:t>
            </a:r>
            <a:endParaRPr lang="ru-RU" sz="1400" b="1" dirty="0" smtClean="0">
              <a:latin typeface="Myriad Pro" pitchFamily="34" charset="0"/>
            </a:endParaRPr>
          </a:p>
          <a:p>
            <a:endParaRPr lang="ru-RU" sz="1400" dirty="0" smtClean="0">
              <a:latin typeface="Myriad Pro" pitchFamily="34" charset="0"/>
            </a:endParaRPr>
          </a:p>
          <a:p>
            <a:endParaRPr lang="ru-RU" sz="1400" dirty="0" smtClean="0">
              <a:latin typeface="Myriad Pro" pitchFamily="34" charset="0"/>
            </a:endParaRPr>
          </a:p>
          <a:p>
            <a:r>
              <a:rPr lang="ru-RU" sz="1400" dirty="0" smtClean="0">
                <a:latin typeface="Myriad Pro" pitchFamily="34" charset="0"/>
              </a:rPr>
              <a:t>Программа </a:t>
            </a:r>
            <a:r>
              <a:rPr lang="ru-RU" sz="1400" dirty="0">
                <a:latin typeface="Myriad Pro" pitchFamily="34" charset="0"/>
              </a:rPr>
              <a:t>рассчитана на общую учебную нагрузку в объеме  </a:t>
            </a:r>
            <a:r>
              <a:rPr lang="ru-RU" sz="1400" b="1" dirty="0">
                <a:latin typeface="Myriad Pro" pitchFamily="34" charset="0"/>
              </a:rPr>
              <a:t>203 </a:t>
            </a:r>
            <a:r>
              <a:rPr lang="ru-RU" sz="1400" b="1" dirty="0" smtClean="0">
                <a:latin typeface="Myriad Pro" pitchFamily="34" charset="0"/>
              </a:rPr>
              <a:t>часа.</a:t>
            </a:r>
          </a:p>
          <a:p>
            <a:r>
              <a:rPr lang="ru-RU" sz="1400" b="1" dirty="0">
                <a:latin typeface="Myriad Pro" pitchFamily="34" charset="0"/>
              </a:rPr>
              <a:t>1 класс         33 </a:t>
            </a:r>
            <a:r>
              <a:rPr lang="ru-RU" sz="1400" b="1" dirty="0" smtClean="0">
                <a:latin typeface="Myriad Pro" pitchFamily="34" charset="0"/>
              </a:rPr>
              <a:t>часа</a:t>
            </a:r>
            <a:r>
              <a:rPr lang="ru-RU" sz="1400" b="1" dirty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    (1 час в неделю)</a:t>
            </a:r>
            <a:endParaRPr lang="ru-RU" sz="1400" b="1" dirty="0">
              <a:latin typeface="Myriad Pro" pitchFamily="34" charset="0"/>
            </a:endParaRPr>
          </a:p>
          <a:p>
            <a:r>
              <a:rPr lang="ru-RU" sz="1400" b="1" dirty="0">
                <a:latin typeface="Myriad Pro" pitchFamily="34" charset="0"/>
              </a:rPr>
              <a:t>2 </a:t>
            </a:r>
            <a:r>
              <a:rPr lang="ru-RU" sz="1400" b="1" dirty="0" smtClean="0">
                <a:latin typeface="Myriad Pro" pitchFamily="34" charset="0"/>
              </a:rPr>
              <a:t> класс        34 часов   (1 час </a:t>
            </a:r>
            <a:r>
              <a:rPr lang="ru-RU" sz="1400" b="1" dirty="0">
                <a:latin typeface="Myriad Pro" pitchFamily="34" charset="0"/>
              </a:rPr>
              <a:t>в неделю)</a:t>
            </a:r>
          </a:p>
          <a:p>
            <a:r>
              <a:rPr lang="ru-RU" sz="1400" b="1" dirty="0" smtClean="0">
                <a:latin typeface="Myriad Pro" pitchFamily="34" charset="0"/>
              </a:rPr>
              <a:t>3 класс         34 часов   (1 час </a:t>
            </a:r>
            <a:r>
              <a:rPr lang="ru-RU" sz="1400" b="1" dirty="0">
                <a:latin typeface="Myriad Pro" pitchFamily="34" charset="0"/>
              </a:rPr>
              <a:t>в неделю)</a:t>
            </a:r>
          </a:p>
          <a:p>
            <a:r>
              <a:rPr lang="ru-RU" sz="1400" b="1" dirty="0" smtClean="0">
                <a:latin typeface="Myriad Pro" pitchFamily="34" charset="0"/>
              </a:rPr>
              <a:t>4 класс         34 </a:t>
            </a:r>
            <a:r>
              <a:rPr lang="ru-RU" sz="1400" b="1" dirty="0">
                <a:latin typeface="Myriad Pro" pitchFamily="34" charset="0"/>
              </a:rPr>
              <a:t>часа </a:t>
            </a:r>
            <a:r>
              <a:rPr lang="ru-RU" sz="1400" b="1" dirty="0" smtClean="0">
                <a:latin typeface="Myriad Pro" pitchFamily="34" charset="0"/>
              </a:rPr>
              <a:t>     (</a:t>
            </a:r>
            <a:r>
              <a:rPr lang="ru-RU" sz="1400" b="1" dirty="0">
                <a:latin typeface="Myriad Pro" pitchFamily="34" charset="0"/>
              </a:rPr>
              <a:t>1 час в неделю)</a:t>
            </a:r>
          </a:p>
          <a:p>
            <a:endParaRPr lang="ru-RU" sz="1400" b="1" dirty="0">
              <a:latin typeface="Myriad Pro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36456" y="1424500"/>
            <a:ext cx="2902661" cy="1272452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8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+mj-lt"/>
              </a:rPr>
              <a:t>При введении курса «Русский родной язык» и вносятся изменения в ООП НОО и АООП НОО для учащихся с ОВЗ (если по таким ведется обучение в образовательной организации).</a:t>
            </a:r>
          </a:p>
          <a:p>
            <a:r>
              <a:rPr lang="ru-RU" sz="2400" dirty="0" smtClean="0">
                <a:latin typeface="+mj-lt"/>
              </a:rPr>
              <a:t>Вносятся изменения в учебный план: добавляется область «Родной язык и родная литература».</a:t>
            </a:r>
          </a:p>
          <a:p>
            <a:r>
              <a:rPr lang="ru-RU" sz="2400" dirty="0" smtClean="0">
                <a:latin typeface="+mj-lt"/>
              </a:rPr>
              <a:t>Для данного курса составляется отдельная рабочая программ на ступень.</a:t>
            </a:r>
          </a:p>
          <a:p>
            <a:r>
              <a:rPr lang="ru-RU" sz="2400" dirty="0" smtClean="0">
                <a:latin typeface="+mj-lt"/>
              </a:rPr>
              <a:t>Проведённые уроки записываются на отдельной странице в журнале.</a:t>
            </a:r>
          </a:p>
          <a:p>
            <a:r>
              <a:rPr lang="ru-RU" sz="2400" dirty="0" smtClean="0">
                <a:latin typeface="+mj-lt"/>
              </a:rPr>
              <a:t>Выставляется отдельная оценка за четверть (триместр)</a:t>
            </a:r>
          </a:p>
          <a:p>
            <a:r>
              <a:rPr lang="ru-RU" sz="2400" dirty="0" smtClean="0">
                <a:latin typeface="+mj-lt"/>
              </a:rPr>
              <a:t>Заводятся  отдельные рабочие тетради.</a:t>
            </a:r>
          </a:p>
          <a:p>
            <a:r>
              <a:rPr lang="ru-RU" sz="2400" dirty="0" smtClean="0">
                <a:latin typeface="+mj-lt"/>
              </a:rPr>
              <a:t>Рекомендуется проводит школьные олимпиады по данному курсу.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164" y="295554"/>
            <a:ext cx="7822430" cy="8228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Методическое сопровождение.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Поурочные разработки по русскому родному языку. 2 класс. К УМК О.М. Александров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ПШУ  1 кл. Русский родной язык к УМК Александровой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ПШУ  1 кл. Русский родной язык к УМК Александровой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C:\Users\%D0%92%D0%B8%D0%BA%D1%82%D0%BE%D1%80%D0%B8%D1%8F\Downloads\60222390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C:\Users\%D0%92%D0%B8%D0%BA%D1%82%D0%BE%D1%80%D0%B8%D1%8F\Downloads\60222390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C:\Users\%D0%92%D0%B8%D0%BA%D1%82%D0%BE%D1%80%D0%B8%D1%8F\Downloads\60222390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C:\Users\%D0%92%D0%B8%D0%BA%D1%82%D0%BE%D1%80%D0%B8%D1%8F\Downloads\60222390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C:\Users\%D0%92%D0%B8%D0%BA%D1%82%D0%BE%D1%80%D0%B8%D1%8F\Downloads\60222390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C:\Users\%D0%92%D0%B8%D0%BA%D1%82%D0%BE%D1%80%D0%B8%D1%8F\Downloads\60222390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Купить Путешествие к центру Земли. Уровень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Русский родной язык к УМК Александровой. 3 класс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 descr="C:\Users\%D0%92%D0%B8%D0%BA%D1%82%D0%BE%D1%80%D0%B8%D1%8F\Downloads\60249050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AutoShape 28" descr="C:\Users\%D0%92%D0%B8%D0%BA%D1%82%D0%BE%D1%80%D0%B8%D1%8F\Downloads\60249050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8" name="AutoShape 30" descr="C:\Users\%D0%92%D0%B8%D0%BA%D1%82%D0%BE%D1%80%D0%B8%D1%8F\Downloads\60249050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0" name="AutoShape 32" descr="C:\Users\%D0%92%D0%B8%D0%BA%D1%82%D0%BE%D1%80%D0%B8%D1%8F\Downloads\602490500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2" name="AutoShape 34" descr="C:\Users\%D0%92%D0%B8%D0%BA%D1%82%D0%BE%D1%80%D0%B8%D1%8F\Desktop\3 %D0%BA%D0%BB%D0%B0%D1%81%D1%8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4" name="AutoShape 36" descr="C:\Users\%D0%92%D0%B8%D0%BA%D1%82%D0%BE%D1%80%D0%B8%D1%8F\Desktop\3 %D0%BA%D0%BB%D0%B0%D1%81%D1%8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6" name="AutoShape 38" descr="C:\Users\%D0%92%D0%B8%D0%BA%D1%82%D0%BE%D1%80%D0%B8%D1%8F\Desktop\3 %D0%BA%D0%BB%D0%B0%D1%81%D1%8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88" name="Picture 40" descr="https://encrypted-tbn0.gstatic.com/images?q=tbn:ANd9GcSF48RWKbcqa48pF0GJgDJppVjmm8FSEkzOi45GueoBH7KWwiA_rP5wKOG9h4zWXsAwk_S_6wA&amp;usqp=C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436" y="2261384"/>
            <a:ext cx="2608316" cy="4063683"/>
          </a:xfrm>
          <a:prstGeom prst="rect">
            <a:avLst/>
          </a:prstGeom>
          <a:noFill/>
        </p:spPr>
      </p:pic>
      <p:pic>
        <p:nvPicPr>
          <p:cNvPr id="2090" name="Picture 42" descr="https://encrypted-tbn0.gstatic.com/images?q=tbn:ANd9GcTqK8mY1I6dDA2IsG4AqndQivLt1aaflFjBBm04UbFTq6pJy6i3J7Vp1q2H519Ay_7RAmJqnw0&amp;usqp=C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1868" y="2832888"/>
            <a:ext cx="2678757" cy="4143404"/>
          </a:xfrm>
          <a:prstGeom prst="rect">
            <a:avLst/>
          </a:prstGeom>
          <a:noFill/>
        </p:spPr>
      </p:pic>
      <p:pic>
        <p:nvPicPr>
          <p:cNvPr id="1027" name="Picture 3" descr="C:\Users\Виктория\Downloads\41381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8544" y="1761318"/>
            <a:ext cx="2540000" cy="4064000"/>
          </a:xfrm>
          <a:prstGeom prst="rect">
            <a:avLst/>
          </a:prstGeom>
          <a:noFill/>
        </p:spPr>
      </p:pic>
      <p:pic>
        <p:nvPicPr>
          <p:cNvPr id="2070" name="Picture 22" descr="Купить Путешествие к центру Земли. Уровень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528" y="689748"/>
            <a:ext cx="270982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08A899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08A899"/>
                </a:solidFill>
              </a:rPr>
              <a:t>за внимание!</a:t>
            </a:r>
            <a:endParaRPr lang="ru-RU" sz="6600" dirty="0">
              <a:solidFill>
                <a:srgbClr val="08A8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551122" y="125514"/>
            <a:ext cx="3729609" cy="2844550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0" y="6996295"/>
            <a:ext cx="8295049" cy="365411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УМК  для Курса  русского родного язык</a:t>
            </a:r>
            <a:r>
              <a:rPr lang="ru-RU" sz="1000" b="1" cap="all" spc="45" dirty="0">
                <a:solidFill>
                  <a:schemeClr val="bg1"/>
                </a:solidFill>
                <a:latin typeface="Constantia" panose="02030602050306030303" pitchFamily="18" charset="0"/>
              </a:rPr>
              <a:t>а</a:t>
            </a:r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начальной школе</a:t>
            </a:r>
            <a:endParaRPr lang="ru-RU" sz="1000" b="1" cap="all" spc="45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125514"/>
            <a:ext cx="665948" cy="82140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18746" y="7022298"/>
            <a:ext cx="476303" cy="552576"/>
          </a:xfrm>
          <a:prstGeom prst="rect">
            <a:avLst/>
          </a:prstGeom>
        </p:spPr>
        <p:txBody>
          <a:bodyPr vert="horz" lIns="101816" tIns="50909" rIns="101816" bIns="50909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1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5442" y="3612652"/>
            <a:ext cx="3808993" cy="30521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1669"/>
              </a:lnSpc>
            </a:pPr>
            <a:r>
              <a:rPr lang="ru-RU" sz="1200" dirty="0" smtClean="0">
                <a:latin typeface="Myriad Pro" pitchFamily="34" charset="0"/>
              </a:rPr>
              <a:t>Учебники  </a:t>
            </a:r>
            <a:r>
              <a:rPr lang="ru-RU" sz="1200" dirty="0">
                <a:latin typeface="Myriad Pro" pitchFamily="34" charset="0"/>
              </a:rPr>
              <a:t>для 1</a:t>
            </a:r>
            <a:r>
              <a:rPr lang="en-US" sz="1200" dirty="0">
                <a:latin typeface="Myriad Pro" pitchFamily="34" charset="0"/>
              </a:rPr>
              <a:t>–</a:t>
            </a:r>
            <a:r>
              <a:rPr lang="ru-RU" sz="1200" dirty="0">
                <a:latin typeface="Myriad Pro" pitchFamily="34" charset="0"/>
              </a:rPr>
              <a:t>4  классов созданы </a:t>
            </a:r>
            <a:r>
              <a:rPr lang="en-US" sz="1200" dirty="0">
                <a:latin typeface="Myriad Pro" pitchFamily="34" charset="0"/>
              </a:rPr>
              <a:t/>
            </a:r>
            <a:br>
              <a:rPr lang="en-US" sz="1200" dirty="0">
                <a:latin typeface="Myriad Pro" pitchFamily="34" charset="0"/>
              </a:rPr>
            </a:br>
            <a:r>
              <a:rPr lang="ru-RU" sz="1200" dirty="0">
                <a:latin typeface="Myriad Pro" pitchFamily="34" charset="0"/>
              </a:rPr>
              <a:t>в соответствии с проектом </a:t>
            </a:r>
            <a:r>
              <a:rPr lang="en-US" sz="1200" dirty="0">
                <a:latin typeface="Myriad Pro" pitchFamily="34" charset="0"/>
              </a:rPr>
              <a:t> </a:t>
            </a:r>
            <a:r>
              <a:rPr lang="ru-RU" sz="1200" dirty="0">
                <a:latin typeface="Myriad Pro" pitchFamily="34" charset="0"/>
              </a:rPr>
              <a:t>Примерной рабочей программы по учебному предмету «Русский родной язык» для образовательных организаций, реализующих программы начального общего образования, и</a:t>
            </a:r>
            <a:r>
              <a:rPr lang="en-US" sz="1200" dirty="0">
                <a:latin typeface="Myriad Pro" pitchFamily="34" charset="0"/>
              </a:rPr>
              <a:t> </a:t>
            </a:r>
            <a:r>
              <a:rPr lang="ru-RU" sz="1200" dirty="0">
                <a:latin typeface="Myriad Pro" pitchFamily="34" charset="0"/>
              </a:rPr>
              <a:t>предназначены для  сопровождения и поддержки основного курса русского языка, обязательного  для изучения во всех школах Российской Федерации.</a:t>
            </a:r>
          </a:p>
          <a:p>
            <a:pPr algn="just">
              <a:lnSpc>
                <a:spcPts val="1669"/>
              </a:lnSpc>
            </a:pPr>
            <a:endParaRPr lang="en-US" sz="1200" dirty="0">
              <a:latin typeface="Myriad Pro" pitchFamily="34" charset="0"/>
            </a:endParaRPr>
          </a:p>
          <a:p>
            <a:pPr algn="just">
              <a:lnSpc>
                <a:spcPts val="1669"/>
              </a:lnSpc>
            </a:pPr>
            <a:r>
              <a:rPr lang="ru-RU" sz="1200" dirty="0">
                <a:latin typeface="Myriad Pro" pitchFamily="34" charset="0"/>
              </a:rPr>
              <a:t>Работа по </a:t>
            </a:r>
            <a:r>
              <a:rPr lang="ru-RU" sz="1200" dirty="0" smtClean="0">
                <a:latin typeface="Myriad Pro" pitchFamily="34" charset="0"/>
              </a:rPr>
              <a:t>учебникам </a:t>
            </a:r>
            <a:r>
              <a:rPr lang="ru-RU" sz="1200" dirty="0">
                <a:latin typeface="Myriad Pro" pitchFamily="34" charset="0"/>
              </a:rPr>
              <a:t>поможет ученику понять, насколько важно  изучение родного языка  для постижения культуры своего народа.</a:t>
            </a:r>
            <a:endParaRPr lang="en-US" sz="1200" dirty="0">
              <a:latin typeface="Myriad Pro" pitchFamily="34" charset="0"/>
            </a:endParaRPr>
          </a:p>
          <a:p>
            <a:pPr>
              <a:lnSpc>
                <a:spcPts val="1669"/>
              </a:lnSpc>
            </a:pPr>
            <a:endParaRPr lang="ru-RU" sz="1200" dirty="0">
              <a:latin typeface="Myriad Pro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10973" y="280501"/>
            <a:ext cx="351796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cap="all" dirty="0">
                <a:solidFill>
                  <a:srgbClr val="09A789"/>
                </a:solidFill>
                <a:latin typeface="Myriad Pro" pitchFamily="34" charset="0"/>
              </a:rPr>
              <a:t>УМК для 1–4 классов</a:t>
            </a:r>
          </a:p>
          <a:p>
            <a:pPr algn="l"/>
            <a:r>
              <a:rPr lang="ru-RU" sz="1600" b="1" cap="all" dirty="0">
                <a:latin typeface="Myriad Pro" pitchFamily="34" charset="0"/>
              </a:rPr>
              <a:t>русский родной язык</a:t>
            </a:r>
          </a:p>
        </p:txBody>
      </p:sp>
      <p:pic>
        <p:nvPicPr>
          <p:cNvPr id="14" name="Рисунок 1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0" y="1417626"/>
            <a:ext cx="1592191" cy="20450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20" name="Picture 2" descr="\\arkansas.msk.prosv.ru\From red\презентации\Обложки Русский родной язык\RR_YZIK _2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80" y="1398868"/>
            <a:ext cx="1592191" cy="20450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tl" rotWithShape="0">
              <a:srgbClr val="333333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\\arkansas.msk.prosv.ru\From red\презентации\Обложки Русский родной язык\RR_YZIK _4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80" y="3720277"/>
            <a:ext cx="1592191" cy="20450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tl" rotWithShape="0">
              <a:srgbClr val="333333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\\arkansas.msk.prosv.ru\From red\презентации\Обложки Русский родной язык\RR_YZIK _3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0" y="3720277"/>
            <a:ext cx="1592191" cy="20450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tl" rotWithShape="0">
              <a:srgbClr val="333333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4762762" y="280500"/>
            <a:ext cx="3517969" cy="29546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cap="all" dirty="0">
                <a:latin typeface="Myriad Pro" pitchFamily="34" charset="0"/>
              </a:rPr>
              <a:t>Авторский коллектив:</a:t>
            </a:r>
          </a:p>
          <a:p>
            <a:pPr algn="l"/>
            <a:endParaRPr lang="en-US" sz="1600" cap="all" dirty="0">
              <a:latin typeface="Myriad Pro" pitchFamily="34" charset="0"/>
            </a:endParaRPr>
          </a:p>
          <a:p>
            <a:pPr algn="l"/>
            <a:r>
              <a:rPr lang="ru-RU" sz="1600" cap="all" dirty="0">
                <a:latin typeface="Myriad Pro" pitchFamily="34" charset="0"/>
              </a:rPr>
              <a:t>Александрова О. М., </a:t>
            </a:r>
          </a:p>
          <a:p>
            <a:pPr algn="l"/>
            <a:r>
              <a:rPr lang="ru-RU" sz="1600" cap="all" dirty="0">
                <a:latin typeface="Myriad Pro" pitchFamily="34" charset="0"/>
              </a:rPr>
              <a:t>Вербицкая Л. А., </a:t>
            </a:r>
          </a:p>
          <a:p>
            <a:pPr algn="l"/>
            <a:r>
              <a:rPr lang="ru-RU" sz="1600" cap="all" dirty="0">
                <a:latin typeface="Myriad Pro" pitchFamily="34" charset="0"/>
              </a:rPr>
              <a:t>Богданов С. И., </a:t>
            </a:r>
          </a:p>
          <a:p>
            <a:pPr algn="l"/>
            <a:r>
              <a:rPr lang="ru-RU" sz="1600" cap="all" dirty="0">
                <a:latin typeface="Myriad Pro" pitchFamily="34" charset="0"/>
              </a:rPr>
              <a:t>Казакова Е. И.,  </a:t>
            </a:r>
          </a:p>
          <a:p>
            <a:pPr algn="l"/>
            <a:r>
              <a:rPr lang="ru-RU" sz="1600" cap="all" dirty="0">
                <a:latin typeface="Myriad Pro" pitchFamily="34" charset="0"/>
              </a:rPr>
              <a:t>Кузнецова М. И., </a:t>
            </a:r>
          </a:p>
          <a:p>
            <a:pPr algn="l"/>
            <a:r>
              <a:rPr lang="ru-RU" sz="1600" cap="all" dirty="0" err="1">
                <a:latin typeface="Myriad Pro" pitchFamily="34" charset="0"/>
              </a:rPr>
              <a:t>Петленко</a:t>
            </a:r>
            <a:r>
              <a:rPr lang="ru-RU" sz="1600" cap="all" dirty="0">
                <a:latin typeface="Myriad Pro" pitchFamily="34" charset="0"/>
              </a:rPr>
              <a:t> Л. В., </a:t>
            </a:r>
          </a:p>
          <a:p>
            <a:pPr algn="l"/>
            <a:r>
              <a:rPr lang="ru-RU" sz="1600" cap="all" dirty="0">
                <a:latin typeface="Myriad Pro" pitchFamily="34" charset="0"/>
              </a:rPr>
              <a:t>Романова В. Ю.,</a:t>
            </a:r>
          </a:p>
          <a:p>
            <a:pPr algn="l"/>
            <a:r>
              <a:rPr lang="ru-RU" sz="1600" cap="all" dirty="0">
                <a:latin typeface="Myriad Pro" pitchFamily="34" charset="0"/>
              </a:rPr>
              <a:t>Рябинина  Л. А.,</a:t>
            </a:r>
          </a:p>
          <a:p>
            <a:pPr algn="l"/>
            <a:r>
              <a:rPr lang="ru-RU" sz="1600" cap="all" dirty="0">
                <a:latin typeface="Myriad Pro" pitchFamily="34" charset="0"/>
              </a:rPr>
              <a:t>Соколова О. В.</a:t>
            </a:r>
          </a:p>
          <a:p>
            <a:pPr algn="l"/>
            <a:endParaRPr lang="ru-RU" sz="1600" cap="all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2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0800000" flipV="1">
            <a:off x="16152" y="7029085"/>
            <a:ext cx="8295049" cy="365411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r>
              <a:rPr lang="ru-RU" sz="1000" b="1" cap="all" spc="45" dirty="0">
                <a:solidFill>
                  <a:schemeClr val="bg1"/>
                </a:solidFill>
                <a:latin typeface="Constantia" panose="02030602050306030303" pitchFamily="18" charset="0"/>
              </a:rPr>
              <a:t>УМК для Курса  русского родного языка в начальной школе: </a:t>
            </a:r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реализация целей курса</a:t>
            </a:r>
            <a:endParaRPr lang="ru-RU" sz="1000" b="1" cap="all" spc="45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84" y="125514"/>
            <a:ext cx="593940" cy="73258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18746" y="7022298"/>
            <a:ext cx="476303" cy="552576"/>
          </a:xfrm>
          <a:prstGeom prst="rect">
            <a:avLst/>
          </a:prstGeom>
        </p:spPr>
        <p:txBody>
          <a:bodyPr vert="horz" lIns="101816" tIns="50909" rIns="101816" bIns="50909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1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10972" y="280499"/>
            <a:ext cx="8223939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cap="all" dirty="0">
                <a:solidFill>
                  <a:srgbClr val="09A789"/>
                </a:solidFill>
                <a:latin typeface="Myriad Pro" pitchFamily="34" charset="0"/>
              </a:rPr>
              <a:t>ЦЕЛИ </a:t>
            </a:r>
            <a:r>
              <a:rPr lang="ru-RU" sz="1600" b="1" cap="all" dirty="0">
                <a:latin typeface="Myriad Pro" pitchFamily="34" charset="0"/>
              </a:rPr>
              <a:t>изучения курса </a:t>
            </a:r>
            <a:endParaRPr lang="ru-RU" sz="1600" b="1" cap="all" dirty="0" smtClean="0">
              <a:latin typeface="Myriad Pro" pitchFamily="34" charset="0"/>
            </a:endParaRPr>
          </a:p>
          <a:p>
            <a:pPr algn="l"/>
            <a:r>
              <a:rPr lang="ru-RU" sz="1600" b="1" cap="all" dirty="0" smtClean="0">
                <a:latin typeface="Myriad Pro" pitchFamily="34" charset="0"/>
              </a:rPr>
              <a:t> русского</a:t>
            </a:r>
            <a:r>
              <a:rPr lang="en-US" sz="1600" b="1" cap="all" dirty="0" smtClean="0">
                <a:latin typeface="Myriad Pro" pitchFamily="34" charset="0"/>
              </a:rPr>
              <a:t> </a:t>
            </a:r>
            <a:r>
              <a:rPr lang="ru-RU" sz="1600" b="1" cap="all" dirty="0" smtClean="0">
                <a:latin typeface="Myriad Pro" pitchFamily="34" charset="0"/>
              </a:rPr>
              <a:t> </a:t>
            </a:r>
            <a:r>
              <a:rPr lang="ru-RU" sz="1600" b="1" cap="all" dirty="0">
                <a:latin typeface="Myriad Pro" pitchFamily="34" charset="0"/>
              </a:rPr>
              <a:t>родного </a:t>
            </a:r>
            <a:r>
              <a:rPr lang="ru-RU" sz="1600" b="1" cap="all" dirty="0" smtClean="0">
                <a:latin typeface="Myriad Pro" pitchFamily="34" charset="0"/>
              </a:rPr>
              <a:t>языка  </a:t>
            </a:r>
          </a:p>
          <a:p>
            <a:pPr algn="l"/>
            <a:r>
              <a:rPr lang="ru-RU" sz="1600" b="1" cap="all" dirty="0" smtClean="0">
                <a:latin typeface="Myriad Pro" pitchFamily="34" charset="0"/>
              </a:rPr>
              <a:t>в </a:t>
            </a:r>
            <a:r>
              <a:rPr lang="ru-RU" sz="1600" b="1" cap="all" dirty="0">
                <a:latin typeface="Myriad Pro" pitchFamily="34" charset="0"/>
              </a:rPr>
              <a:t>1–4 классах</a:t>
            </a:r>
          </a:p>
        </p:txBody>
      </p:sp>
      <p:pic>
        <p:nvPicPr>
          <p:cNvPr id="2055" name="Picture 7" descr="C:\WORK\PezentaziyaRusRodnoy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91" y="3736902"/>
            <a:ext cx="2251205" cy="295194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082396" y="4224743"/>
            <a:ext cx="2349854" cy="5847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spcBef>
                <a:spcPts val="0"/>
              </a:spcBef>
              <a:tabLst>
                <a:tab pos="174625" algn="l"/>
              </a:tabLst>
            </a:pPr>
            <a:r>
              <a:rPr lang="ru-RU" sz="1600" dirty="0" smtClean="0">
                <a:solidFill>
                  <a:srgbClr val="045C47"/>
                </a:solidFill>
              </a:rPr>
              <a:t>▪ </a:t>
            </a:r>
            <a:r>
              <a:rPr lang="ru-RU" sz="1100" dirty="0">
                <a:latin typeface="Myriad Pro" pitchFamily="34" charset="0"/>
                <a:ea typeface="+mn-ea"/>
                <a:cs typeface="+mn-cs"/>
              </a:rPr>
              <a:t>Совершенствование   </a:t>
            </a:r>
            <a:r>
              <a:rPr lang="ru-RU" sz="1100" dirty="0" smtClean="0">
                <a:latin typeface="Myriad Pro" pitchFamily="34" charset="0"/>
                <a:ea typeface="+mn-ea"/>
                <a:cs typeface="+mn-cs"/>
              </a:rPr>
              <a:t>коммуникативных умений</a:t>
            </a:r>
            <a:r>
              <a:rPr lang="ru-RU" sz="1100" dirty="0">
                <a:latin typeface="Myriad Pro" pitchFamily="34" charset="0"/>
                <a:ea typeface="+mn-ea"/>
                <a:cs typeface="+mn-cs"/>
              </a:rPr>
              <a:t>, </a:t>
            </a:r>
            <a:endParaRPr lang="ru-RU" sz="1100" dirty="0" smtClean="0">
              <a:latin typeface="Myriad Pro" pitchFamily="34" charset="0"/>
              <a:ea typeface="+mn-ea"/>
              <a:cs typeface="+mn-cs"/>
            </a:endParaRPr>
          </a:p>
          <a:p>
            <a:pPr marL="174625" algn="l">
              <a:spcBef>
                <a:spcPts val="0"/>
              </a:spcBef>
              <a:tabLst>
                <a:tab pos="174625" algn="l"/>
              </a:tabLst>
            </a:pPr>
            <a:r>
              <a:rPr lang="en-US" sz="1100" dirty="0" smtClean="0">
                <a:latin typeface="Myriad Pro" pitchFamily="34" charset="0"/>
                <a:ea typeface="+mn-ea"/>
                <a:cs typeface="+mn-cs"/>
              </a:rPr>
              <a:t> </a:t>
            </a:r>
            <a:r>
              <a:rPr lang="ru-RU" sz="1100" dirty="0">
                <a:latin typeface="Myriad Pro" pitchFamily="34" charset="0"/>
                <a:ea typeface="+mn-ea"/>
                <a:cs typeface="+mn-cs"/>
              </a:rPr>
              <a:t>развитие языковой интуиции</a:t>
            </a:r>
          </a:p>
        </p:txBody>
      </p:sp>
      <p:pic>
        <p:nvPicPr>
          <p:cNvPr id="1027" name="Picture 3" descr="C:\WORK\PezentaziyaRusRodnoy\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01" y="1031257"/>
            <a:ext cx="2251205" cy="28570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77" y="3813759"/>
            <a:ext cx="2232248" cy="293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7" y="1105820"/>
            <a:ext cx="2271349" cy="270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69406" y="2610024"/>
            <a:ext cx="26541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45C47"/>
                </a:solidFill>
              </a:rPr>
              <a:t>▪ </a:t>
            </a:r>
            <a:r>
              <a:rPr lang="ru-RU" sz="1000" dirty="0" smtClean="0">
                <a:solidFill>
                  <a:srgbClr val="045C47"/>
                </a:solidFill>
              </a:rPr>
              <a:t> </a:t>
            </a:r>
            <a:r>
              <a:rPr lang="ru-RU" sz="1100" dirty="0">
                <a:latin typeface="Myriad Pro" pitchFamily="34" charset="0"/>
              </a:rPr>
              <a:t>Включение учащихся </a:t>
            </a:r>
            <a:r>
              <a:rPr lang="en-US" sz="1100" dirty="0">
                <a:latin typeface="Myriad Pro" pitchFamily="34" charset="0"/>
              </a:rPr>
              <a:t/>
            </a:r>
            <a:br>
              <a:rPr lang="en-US" sz="1100" dirty="0">
                <a:latin typeface="Myriad Pro" pitchFamily="34" charset="0"/>
              </a:rPr>
            </a:br>
            <a:r>
              <a:rPr lang="ru-RU" sz="1100" dirty="0">
                <a:latin typeface="Myriad Pro" pitchFamily="34" charset="0"/>
              </a:rPr>
              <a:t>в</a:t>
            </a:r>
            <a:r>
              <a:rPr lang="en-US" sz="1100" dirty="0">
                <a:latin typeface="Myriad Pro" pitchFamily="34" charset="0"/>
              </a:rPr>
              <a:t> </a:t>
            </a:r>
            <a:r>
              <a:rPr lang="ru-RU" sz="1100" dirty="0">
                <a:latin typeface="Myriad Pro" pitchFamily="34" charset="0"/>
              </a:rPr>
              <a:t>практическую речевую деятельность </a:t>
            </a:r>
          </a:p>
          <a:p>
            <a:r>
              <a:rPr lang="ru-RU" sz="1100" dirty="0">
                <a:latin typeface="Myriad Pro" pitchFamily="34" charset="0"/>
              </a:rPr>
              <a:t>на русском языке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1336" y="1436729"/>
            <a:ext cx="2552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45C47"/>
                </a:solidFill>
              </a:rPr>
              <a:t>▪ </a:t>
            </a:r>
            <a:r>
              <a:rPr lang="ru-RU" sz="1200" dirty="0" smtClean="0">
                <a:solidFill>
                  <a:srgbClr val="045C47"/>
                </a:solidFill>
              </a:rPr>
              <a:t> </a:t>
            </a:r>
            <a:r>
              <a:rPr lang="ru-RU" sz="1100" dirty="0">
                <a:latin typeface="Myriad Pro" pitchFamily="34" charset="0"/>
              </a:rPr>
              <a:t>Расширение представлений   </a:t>
            </a:r>
            <a:endParaRPr lang="ru-RU" sz="1100" dirty="0" smtClean="0">
              <a:latin typeface="Myriad Pro" pitchFamily="34" charset="0"/>
            </a:endParaRPr>
          </a:p>
          <a:p>
            <a:r>
              <a:rPr lang="ru-RU" sz="1100" dirty="0">
                <a:latin typeface="Myriad Pro" pitchFamily="34" charset="0"/>
              </a:rPr>
              <a:t> </a:t>
            </a:r>
            <a:r>
              <a:rPr lang="ru-RU" sz="1100" dirty="0" smtClean="0">
                <a:latin typeface="Myriad Pro" pitchFamily="34" charset="0"/>
              </a:rPr>
              <a:t>о</a:t>
            </a:r>
            <a:r>
              <a:rPr lang="en-US" sz="1100" dirty="0" smtClean="0">
                <a:latin typeface="Myriad Pro" pitchFamily="34" charset="0"/>
              </a:rPr>
              <a:t> </a:t>
            </a:r>
            <a:r>
              <a:rPr lang="ru-RU" sz="1100" dirty="0">
                <a:latin typeface="Myriad Pro" pitchFamily="34" charset="0"/>
              </a:rPr>
              <a:t>русском языке  как     духовной  </a:t>
            </a:r>
          </a:p>
          <a:p>
            <a:r>
              <a:rPr lang="ru-RU" sz="1100" dirty="0">
                <a:latin typeface="Myriad Pro" pitchFamily="34" charset="0"/>
              </a:rPr>
              <a:t> и культурной  ценности народа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92639" y="5994399"/>
            <a:ext cx="18490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>
                <a:solidFill>
                  <a:srgbClr val="045C47"/>
                </a:solidFill>
              </a:rPr>
              <a:t>▪  </a:t>
            </a:r>
            <a:r>
              <a:rPr lang="ru-RU" sz="1100" dirty="0">
                <a:latin typeface="Myriad Pro" pitchFamily="34" charset="0"/>
              </a:rPr>
              <a:t>Первое знакомство </a:t>
            </a:r>
            <a:r>
              <a:rPr lang="en-US" sz="1100" dirty="0">
                <a:latin typeface="Myriad Pro" pitchFamily="34" charset="0"/>
              </a:rPr>
              <a:t/>
            </a:r>
            <a:br>
              <a:rPr lang="en-US" sz="1100" dirty="0">
                <a:latin typeface="Myriad Pro" pitchFamily="34" charset="0"/>
              </a:rPr>
            </a:br>
            <a:r>
              <a:rPr lang="ru-RU" sz="1100" dirty="0">
                <a:latin typeface="Myriad Pro" pitchFamily="34" charset="0"/>
              </a:rPr>
              <a:t>с фактами истории родного языка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82396" y="4097043"/>
            <a:ext cx="2162559" cy="840176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09613" y="1308397"/>
            <a:ext cx="2343578" cy="1029401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315869" y="2641635"/>
            <a:ext cx="2433530" cy="840176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07646" y="5908673"/>
            <a:ext cx="2065309" cy="971485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5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072303" y="1523556"/>
            <a:ext cx="3175353" cy="2742652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7784" y="1523557"/>
            <a:ext cx="3583672" cy="2862748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0" y="7022299"/>
            <a:ext cx="8295049" cy="365411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r>
              <a:rPr lang="ru-RU" sz="1000" b="1" cap="all" spc="45" dirty="0">
                <a:solidFill>
                  <a:schemeClr val="bg1"/>
                </a:solidFill>
                <a:latin typeface="Constantia" panose="02030602050306030303" pitchFamily="18" charset="0"/>
              </a:rPr>
              <a:t>УМК для Курса  русского родного языка в начальной школе: </a:t>
            </a:r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разделы учебников</a:t>
            </a:r>
            <a:endParaRPr lang="ru-RU" sz="1000" b="1" cap="all" spc="45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56" y="125514"/>
            <a:ext cx="635068" cy="78331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18746" y="7022298"/>
            <a:ext cx="476303" cy="552576"/>
          </a:xfrm>
          <a:prstGeom prst="rect">
            <a:avLst/>
          </a:prstGeom>
        </p:spPr>
        <p:txBody>
          <a:bodyPr vert="horz" lIns="101816" tIns="50909" rIns="101816" bIns="50909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1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10972" y="285985"/>
            <a:ext cx="5661331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cap="all" dirty="0">
                <a:solidFill>
                  <a:srgbClr val="09A789"/>
                </a:solidFill>
                <a:latin typeface="Myriad Pro" pitchFamily="34" charset="0"/>
              </a:rPr>
              <a:t>Содержательные линии курса</a:t>
            </a:r>
          </a:p>
          <a:p>
            <a:pPr algn="l"/>
            <a:r>
              <a:rPr lang="ru-RU" sz="1600" b="1" cap="all" dirty="0">
                <a:latin typeface="Myriad Pro" pitchFamily="34" charset="0"/>
              </a:rPr>
              <a:t>Отражены В структуре </a:t>
            </a:r>
            <a:r>
              <a:rPr lang="ru-RU" sz="1600" b="1" cap="all" dirty="0" smtClean="0">
                <a:latin typeface="Myriad Pro" pitchFamily="34" charset="0"/>
              </a:rPr>
              <a:t> </a:t>
            </a:r>
            <a:r>
              <a:rPr lang="ru-RU" sz="1600" b="1" cap="all" dirty="0" err="1" smtClean="0">
                <a:latin typeface="Myriad Pro" pitchFamily="34" charset="0"/>
              </a:rPr>
              <a:t>умк</a:t>
            </a:r>
            <a:r>
              <a:rPr lang="ru-RU" sz="1600" b="1" cap="all" dirty="0" smtClean="0">
                <a:latin typeface="Myriad Pro" pitchFamily="34" charset="0"/>
              </a:rPr>
              <a:t>  Для </a:t>
            </a:r>
            <a:r>
              <a:rPr lang="ru-RU" sz="1600" b="1" cap="all" dirty="0">
                <a:latin typeface="Myriad Pro" pitchFamily="34" charset="0"/>
              </a:rPr>
              <a:t>1–4 классов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285388" y="1523556"/>
            <a:ext cx="2849027" cy="29809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b="1" cap="all" dirty="0">
              <a:latin typeface="Myriad Pro" pitchFamily="34" charset="0"/>
            </a:endParaRPr>
          </a:p>
          <a:p>
            <a:pPr algn="l"/>
            <a:r>
              <a:rPr lang="ru-RU" sz="1600" b="1" cap="all" dirty="0">
                <a:latin typeface="Myriad Pro" pitchFamily="34" charset="0"/>
              </a:rPr>
              <a:t>БЛОКИ ПРОГРАММЫ:</a:t>
            </a:r>
          </a:p>
          <a:p>
            <a:pPr algn="l"/>
            <a:endParaRPr lang="en-US" sz="1600" cap="all" dirty="0">
              <a:latin typeface="Myriad Pro" pitchFamily="34" charset="0"/>
            </a:endParaRPr>
          </a:p>
          <a:p>
            <a:pPr marL="381809" indent="-381809" algn="l">
              <a:buFont typeface="+mj-lt"/>
              <a:buAutoNum type="arabicPeriod"/>
            </a:pPr>
            <a:r>
              <a:rPr lang="ru-RU" sz="1600" cap="all" dirty="0">
                <a:latin typeface="Myriad Pro" pitchFamily="34" charset="0"/>
              </a:rPr>
              <a:t>Русский язык: </a:t>
            </a:r>
            <a:br>
              <a:rPr lang="ru-RU" sz="1600" cap="all" dirty="0">
                <a:latin typeface="Myriad Pro" pitchFamily="34" charset="0"/>
              </a:rPr>
            </a:br>
            <a:r>
              <a:rPr lang="ru-RU" sz="1600" cap="all" dirty="0">
                <a:latin typeface="Myriad Pro" pitchFamily="34" charset="0"/>
              </a:rPr>
              <a:t>прошлое и настоящее</a:t>
            </a:r>
            <a:endParaRPr lang="en-US" sz="1600" cap="all" dirty="0">
              <a:latin typeface="Myriad Pro" pitchFamily="34" charset="0"/>
            </a:endParaRPr>
          </a:p>
          <a:p>
            <a:pPr marL="381809" indent="-381809" algn="l">
              <a:buFont typeface="+mj-lt"/>
              <a:buAutoNum type="arabicPeriod"/>
            </a:pPr>
            <a:endParaRPr lang="ru-RU" sz="1600" cap="all" dirty="0">
              <a:latin typeface="Myriad Pro" pitchFamily="34" charset="0"/>
            </a:endParaRPr>
          </a:p>
          <a:p>
            <a:pPr marL="381809" indent="-381809" algn="l">
              <a:spcBef>
                <a:spcPts val="0"/>
              </a:spcBef>
              <a:buFont typeface="+mj-lt"/>
              <a:buAutoNum type="arabicPeriod"/>
            </a:pPr>
            <a:r>
              <a:rPr lang="ru-RU" sz="1600" cap="all" dirty="0">
                <a:latin typeface="Myriad Pro" pitchFamily="34" charset="0"/>
              </a:rPr>
              <a:t>Язык в действии</a:t>
            </a:r>
            <a:endParaRPr lang="en-US" sz="1600" cap="all" dirty="0">
              <a:latin typeface="Myriad Pro" pitchFamily="34" charset="0"/>
            </a:endParaRPr>
          </a:p>
          <a:p>
            <a:pPr marL="381809" indent="-381809" algn="l">
              <a:spcBef>
                <a:spcPts val="0"/>
              </a:spcBef>
              <a:buFont typeface="+mj-lt"/>
              <a:buAutoNum type="arabicPeriod"/>
            </a:pPr>
            <a:endParaRPr lang="ru-RU" sz="1600" cap="all" dirty="0">
              <a:latin typeface="Myriad Pro" pitchFamily="34" charset="0"/>
            </a:endParaRPr>
          </a:p>
          <a:p>
            <a:pPr marL="381809" indent="-381809" algn="l">
              <a:spcBef>
                <a:spcPts val="0"/>
              </a:spcBef>
              <a:buFont typeface="+mj-lt"/>
              <a:buAutoNum type="arabicPeriod"/>
            </a:pPr>
            <a:r>
              <a:rPr lang="ru-RU" sz="1600" cap="all" dirty="0">
                <a:latin typeface="Myriad Pro" pitchFamily="34" charset="0"/>
              </a:rPr>
              <a:t>Секреты речи и текста </a:t>
            </a:r>
          </a:p>
          <a:p>
            <a:pPr algn="l"/>
            <a:endParaRPr lang="ru-RU" sz="1600" cap="all" dirty="0">
              <a:latin typeface="Myriad Pro" pitchFamily="34" charset="0"/>
            </a:endParaRPr>
          </a:p>
        </p:txBody>
      </p:sp>
      <p:pic>
        <p:nvPicPr>
          <p:cNvPr id="27" name="Picture 2" descr="\\arkansas.msk.prosv.ru\From red\презентации\Обложки Русский родной язык\RR_YZIK _2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837" y="1596594"/>
            <a:ext cx="1508125" cy="19370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tl" rotWithShape="0">
              <a:srgbClr val="333333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\\arkansas.msk.prosv.ru\From red\презентации\Обложки Русский родной язык\RR_YZIK _4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837" y="3749277"/>
            <a:ext cx="1508125" cy="19370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tl" rotWithShape="0">
              <a:srgbClr val="333333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6073732" y="4830054"/>
            <a:ext cx="3808993" cy="109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69"/>
              </a:lnSpc>
            </a:pPr>
            <a:r>
              <a:rPr lang="ru-RU" sz="1200" dirty="0">
                <a:latin typeface="Myriad Pro" pitchFamily="34" charset="0"/>
              </a:rPr>
              <a:t>Основные содержательные линии программы </a:t>
            </a:r>
            <a:r>
              <a:rPr lang="en-US" sz="1200" dirty="0">
                <a:latin typeface="Myriad Pro" pitchFamily="34" charset="0"/>
              </a:rPr>
              <a:t/>
            </a:r>
            <a:br>
              <a:rPr lang="en-US" sz="1200" dirty="0">
                <a:latin typeface="Myriad Pro" pitchFamily="34" charset="0"/>
              </a:rPr>
            </a:br>
            <a:r>
              <a:rPr lang="ru-RU" sz="1200" dirty="0">
                <a:latin typeface="Myriad Pro" pitchFamily="34" charset="0"/>
              </a:rPr>
              <a:t>(</a:t>
            </a:r>
            <a:r>
              <a:rPr lang="ru-RU" sz="1200" b="1" dirty="0">
                <a:latin typeface="Myriad Pro" pitchFamily="34" charset="0"/>
              </a:rPr>
              <a:t>блоки программы</a:t>
            </a:r>
            <a:r>
              <a:rPr lang="ru-RU" sz="1200" dirty="0">
                <a:latin typeface="Myriad Pro" pitchFamily="34" charset="0"/>
              </a:rPr>
              <a:t>)</a:t>
            </a:r>
            <a:r>
              <a:rPr lang="en-US" sz="1200" dirty="0">
                <a:latin typeface="Myriad Pro" pitchFamily="34" charset="0"/>
              </a:rPr>
              <a:t> </a:t>
            </a:r>
            <a:r>
              <a:rPr lang="ru-RU" sz="1200" dirty="0">
                <a:latin typeface="Myriad Pro" pitchFamily="34" charset="0"/>
              </a:rPr>
              <a:t>для 1–4 классов  </a:t>
            </a:r>
            <a:br>
              <a:rPr lang="ru-RU" sz="1200" dirty="0">
                <a:latin typeface="Myriad Pro" pitchFamily="34" charset="0"/>
              </a:rPr>
            </a:br>
            <a:r>
              <a:rPr lang="ru-RU" sz="1200" dirty="0">
                <a:latin typeface="Myriad Pro" pitchFamily="34" charset="0"/>
              </a:rPr>
              <a:t>соотносятся с содержательными линиями </a:t>
            </a:r>
            <a:br>
              <a:rPr lang="ru-RU" sz="1200" dirty="0">
                <a:latin typeface="Myriad Pro" pitchFamily="34" charset="0"/>
              </a:rPr>
            </a:br>
            <a:r>
              <a:rPr lang="ru-RU" sz="1200" dirty="0">
                <a:latin typeface="Myriad Pro" pitchFamily="34" charset="0"/>
              </a:rPr>
              <a:t>основного курса русского языка.</a:t>
            </a:r>
            <a:endParaRPr lang="ru-RU" sz="1200" b="1" cap="all" dirty="0">
              <a:latin typeface="Myriad Pro" pitchFamily="34" charset="0"/>
            </a:endParaRPr>
          </a:p>
          <a:p>
            <a:pPr>
              <a:lnSpc>
                <a:spcPts val="1669"/>
              </a:lnSpc>
            </a:pPr>
            <a:endParaRPr lang="ru-RU" sz="1200" dirty="0">
              <a:latin typeface="Myriad Pro" pitchFamily="34" charset="0"/>
            </a:endParaRPr>
          </a:p>
        </p:txBody>
      </p:sp>
      <p:pic>
        <p:nvPicPr>
          <p:cNvPr id="15" name="Picture 2" descr="C:\WORK\PezentaziyaRusRodnoy\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84" y="991616"/>
            <a:ext cx="2520280" cy="327317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WORK\PezentaziyaRusRodnoy\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2" y="2045469"/>
            <a:ext cx="2322494" cy="297641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WORK\PezentaziyaRusRodnoy\1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05" y="4058038"/>
            <a:ext cx="2433848" cy="290752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45812" y="1351946"/>
            <a:ext cx="2849027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cap="all" dirty="0">
              <a:latin typeface="Myriad Pro" pitchFamily="34" charset="0"/>
            </a:endParaRPr>
          </a:p>
          <a:p>
            <a:pPr algn="l"/>
            <a:r>
              <a:rPr lang="ru-RU" sz="1600" cap="all" dirty="0" smtClean="0">
                <a:latin typeface="Myriad Pro" pitchFamily="34" charset="0"/>
              </a:rPr>
              <a:t>Структура: з раздела</a:t>
            </a:r>
            <a:endParaRPr lang="ru-RU" sz="1600" cap="all" dirty="0">
              <a:latin typeface="Myriad Pro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3732" y="4860374"/>
            <a:ext cx="3576521" cy="1029401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3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8" y="125514"/>
            <a:ext cx="793836" cy="97914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18746" y="7022298"/>
            <a:ext cx="476303" cy="552576"/>
          </a:xfrm>
          <a:prstGeom prst="rect">
            <a:avLst/>
          </a:prstGeom>
        </p:spPr>
        <p:txBody>
          <a:bodyPr vert="horz" lIns="101816" tIns="50909" rIns="101816" bIns="50909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endParaRPr lang="ru-RU" sz="11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8463" y="683399"/>
            <a:ext cx="2572833" cy="5042538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80472" y="775864"/>
            <a:ext cx="2522151" cy="5134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00425" indent="-200425">
              <a:spcBef>
                <a:spcPts val="334"/>
              </a:spcBef>
              <a:buClr>
                <a:srgbClr val="045C47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Myriad Pro" pitchFamily="34" charset="0"/>
              </a:rPr>
              <a:t>Содержание </a:t>
            </a:r>
            <a:r>
              <a:rPr lang="ru-RU" sz="1200" dirty="0" smtClean="0">
                <a:latin typeface="Myriad Pro" pitchFamily="34" charset="0"/>
              </a:rPr>
              <a:t> ориентировано </a:t>
            </a:r>
            <a:r>
              <a:rPr lang="en-US" sz="1200" dirty="0">
                <a:latin typeface="Myriad Pro" pitchFamily="34" charset="0"/>
              </a:rPr>
              <a:t/>
            </a:r>
            <a:br>
              <a:rPr lang="en-US" sz="1200" dirty="0">
                <a:latin typeface="Myriad Pro" pitchFamily="34" charset="0"/>
              </a:rPr>
            </a:br>
            <a:r>
              <a:rPr lang="ru-RU" sz="1200" dirty="0">
                <a:latin typeface="Myriad Pro" pitchFamily="34" charset="0"/>
              </a:rPr>
              <a:t>на </a:t>
            </a:r>
            <a:r>
              <a:rPr lang="ru-RU" sz="1200" dirty="0" smtClean="0">
                <a:latin typeface="Myriad Pro" pitchFamily="34" charset="0"/>
              </a:rPr>
              <a:t>воспитание </a:t>
            </a:r>
            <a:r>
              <a:rPr lang="ru-RU" sz="1200" dirty="0">
                <a:latin typeface="Myriad Pro" pitchFamily="34" charset="0"/>
              </a:rPr>
              <a:t>уважения к русскому языку </a:t>
            </a:r>
            <a:r>
              <a:rPr lang="en-US" sz="1200" dirty="0">
                <a:latin typeface="Myriad Pro" pitchFamily="34" charset="0"/>
              </a:rPr>
              <a:t/>
            </a:r>
            <a:br>
              <a:rPr lang="en-US" sz="1200" dirty="0">
                <a:latin typeface="Myriad Pro" pitchFamily="34" charset="0"/>
              </a:rPr>
            </a:br>
            <a:r>
              <a:rPr lang="ru-RU" sz="1200" dirty="0">
                <a:latin typeface="Myriad Pro" pitchFamily="34" charset="0"/>
              </a:rPr>
              <a:t>как основе русской культуры </a:t>
            </a:r>
            <a:r>
              <a:rPr lang="en-US" sz="1200" dirty="0">
                <a:latin typeface="Myriad Pro" pitchFamily="34" charset="0"/>
              </a:rPr>
              <a:t/>
            </a:r>
            <a:br>
              <a:rPr lang="en-US" sz="1200" dirty="0">
                <a:latin typeface="Myriad Pro" pitchFamily="34" charset="0"/>
              </a:rPr>
            </a:br>
            <a:r>
              <a:rPr lang="ru-RU" sz="1200" dirty="0">
                <a:latin typeface="Myriad Pro" pitchFamily="34" charset="0"/>
              </a:rPr>
              <a:t>и литературы.</a:t>
            </a:r>
          </a:p>
          <a:p>
            <a:pPr marL="200425" indent="-200425">
              <a:spcBef>
                <a:spcPts val="334"/>
              </a:spcBef>
              <a:buClr>
                <a:srgbClr val="045C47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Myriad Pro" pitchFamily="34" charset="0"/>
              </a:rPr>
              <a:t>Работа с теоретическими  материалами, практическими и проектными заданиями позволят </a:t>
            </a:r>
            <a:r>
              <a:rPr lang="ru-RU" sz="1200" dirty="0">
                <a:latin typeface="Myriad Pro" pitchFamily="34" charset="0"/>
              </a:rPr>
              <a:t>расширить представления учащихся об отражении в русском языке   истории, материальной и духовной культуры русского народа; </a:t>
            </a:r>
            <a:r>
              <a:rPr lang="en-US" sz="1200" dirty="0">
                <a:latin typeface="Myriad Pro" pitchFamily="34" charset="0"/>
              </a:rPr>
              <a:t/>
            </a:r>
            <a:br>
              <a:rPr lang="en-US" sz="1200" dirty="0">
                <a:latin typeface="Myriad Pro" pitchFamily="34" charset="0"/>
              </a:rPr>
            </a:br>
            <a:r>
              <a:rPr lang="ru-RU" sz="1200" dirty="0">
                <a:latin typeface="Myriad Pro" pitchFamily="34" charset="0"/>
              </a:rPr>
              <a:t>о русской языковой картине мира; </a:t>
            </a:r>
            <a:r>
              <a:rPr lang="en-US" sz="1200" dirty="0">
                <a:latin typeface="Myriad Pro" pitchFamily="34" charset="0"/>
              </a:rPr>
              <a:t/>
            </a:r>
            <a:br>
              <a:rPr lang="en-US" sz="1200" dirty="0">
                <a:latin typeface="Myriad Pro" pitchFamily="34" charset="0"/>
              </a:rPr>
            </a:br>
            <a:r>
              <a:rPr lang="ru-RU" sz="1200" dirty="0">
                <a:latin typeface="Myriad Pro" pitchFamily="34" charset="0"/>
              </a:rPr>
              <a:t>о закономерностях развития русского языка. </a:t>
            </a:r>
          </a:p>
          <a:p>
            <a:pPr marL="200425" indent="-200425">
              <a:spcBef>
                <a:spcPts val="334"/>
              </a:spcBef>
              <a:buClr>
                <a:srgbClr val="045C47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Myriad Pro" pitchFamily="34" charset="0"/>
              </a:rPr>
              <a:t>Особое внимание уделяется вопросам формирования речевой культуры учащихся в современной языковой ситуации; развитию речевых умений в различных сферах общения.</a:t>
            </a:r>
          </a:p>
          <a:p>
            <a:pPr marL="200425" indent="-200425">
              <a:spcBef>
                <a:spcPts val="334"/>
              </a:spcBef>
              <a:buClr>
                <a:srgbClr val="045C47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Myriad Pro" pitchFamily="34" charset="0"/>
              </a:rPr>
              <a:t>Соответствует  </a:t>
            </a:r>
            <a:r>
              <a:rPr lang="ru-RU" sz="1200" dirty="0">
                <a:latin typeface="Myriad Pro" pitchFamily="34" charset="0"/>
              </a:rPr>
              <a:t>федеральному государственному образовательному стандарту начального  общего образования.</a:t>
            </a:r>
          </a:p>
          <a:p>
            <a:pPr>
              <a:lnSpc>
                <a:spcPts val="1669"/>
              </a:lnSpc>
            </a:pPr>
            <a:endParaRPr lang="ru-RU" sz="1200" dirty="0">
              <a:latin typeface="Myriad Pro" pitchFamily="34" charset="0"/>
            </a:endParaRPr>
          </a:p>
        </p:txBody>
      </p:sp>
      <p:pic>
        <p:nvPicPr>
          <p:cNvPr id="22" name="Picture 2" descr="\\arkansas.msk.prosv.ru\From red\презентации\Обложки Русский родной язык\RR_YZIK 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3" y="857281"/>
            <a:ext cx="3014801" cy="432543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52969" y="5510503"/>
            <a:ext cx="1437261" cy="10643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fontAlgn="t"/>
            <a:endParaRPr lang="ru-RU" sz="1100" dirty="0">
              <a:latin typeface="Myriad Pro" pitchFamily="34" charset="0"/>
            </a:endParaRPr>
          </a:p>
          <a:p>
            <a:pPr fontAlgn="t"/>
            <a:r>
              <a:rPr lang="ru-RU" sz="1100" dirty="0">
                <a:latin typeface="Myriad Pro" pitchFamily="34" charset="0"/>
              </a:rPr>
              <a:t>Кол-во страниц: 112</a:t>
            </a:r>
          </a:p>
          <a:p>
            <a:pPr fontAlgn="t"/>
            <a:r>
              <a:rPr lang="ru-RU" sz="1100" dirty="0">
                <a:latin typeface="Myriad Pro" pitchFamily="34" charset="0"/>
              </a:rPr>
              <a:t>Обложка: мягкая </a:t>
            </a:r>
          </a:p>
          <a:p>
            <a:pPr fontAlgn="t"/>
            <a:r>
              <a:rPr lang="ru-RU" sz="1100" dirty="0">
                <a:latin typeface="Myriad Pro" pitchFamily="34" charset="0"/>
              </a:rPr>
              <a:t>Формат: 84х108/16</a:t>
            </a:r>
          </a:p>
          <a:p>
            <a:pPr fontAlgn="t"/>
            <a:r>
              <a:rPr lang="ru-RU" sz="1100" dirty="0">
                <a:latin typeface="Myriad Pro" pitchFamily="34" charset="0"/>
              </a:rPr>
              <a:t>Красочность: 4</a:t>
            </a:r>
          </a:p>
          <a:p>
            <a:pPr>
              <a:lnSpc>
                <a:spcPts val="1669"/>
              </a:lnSpc>
            </a:pPr>
            <a:endParaRPr lang="ru-RU" sz="1100" dirty="0">
              <a:latin typeface="Myriad Pro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-29674" y="7014877"/>
            <a:ext cx="9713610" cy="365411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Подготовлено к изданию: «русский родной язык. </a:t>
            </a:r>
            <a:r>
              <a:rPr lang="ru-RU" sz="1000" b="1" cap="all" spc="45" dirty="0" smtClean="0">
                <a:solidFill>
                  <a:schemeClr val="bg1"/>
                </a:solidFill>
              </a:rPr>
              <a:t>1</a:t>
            </a:r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класс»</a:t>
            </a:r>
            <a:endParaRPr lang="ru-RU" sz="1000" b="1" cap="all" spc="45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53928" y="6986646"/>
            <a:ext cx="1259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rgbClr val="09A789"/>
                </a:solidFill>
                <a:latin typeface="Myriad Pro" pitchFamily="34" charset="0"/>
                <a:ea typeface="+mj-ea"/>
                <a:cs typeface="+mj-cs"/>
              </a:rPr>
              <a:t>Апробация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79949" y="5541271"/>
            <a:ext cx="27323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000" b="1" dirty="0" smtClean="0">
                <a:latin typeface="Myriad Pro" pitchFamily="34" charset="0"/>
              </a:rPr>
              <a:t>Методические материалы:</a:t>
            </a:r>
          </a:p>
          <a:p>
            <a:pPr>
              <a:lnSpc>
                <a:spcPts val="1500"/>
              </a:lnSpc>
            </a:pPr>
            <a:r>
              <a:rPr lang="ru-RU" sz="1000" dirty="0" smtClean="0">
                <a:latin typeface="Myriad Pro" pitchFamily="34" charset="0"/>
              </a:rPr>
              <a:t>рабочая </a:t>
            </a:r>
            <a:r>
              <a:rPr lang="ru-RU" sz="1000" dirty="0">
                <a:latin typeface="Myriad Pro" pitchFamily="34" charset="0"/>
              </a:rPr>
              <a:t>программа </a:t>
            </a:r>
            <a:r>
              <a:rPr lang="ru-RU" sz="1000" dirty="0" smtClean="0">
                <a:latin typeface="Myriad Pro" pitchFamily="34" charset="0"/>
              </a:rPr>
              <a:t>курса;</a:t>
            </a:r>
            <a:r>
              <a:rPr lang="en-US" sz="1000" dirty="0" smtClean="0">
                <a:latin typeface="Myriad Pro" pitchFamily="34" charset="0"/>
              </a:rPr>
              <a:t> </a:t>
            </a:r>
            <a:endParaRPr lang="ru-RU" sz="1000" dirty="0">
              <a:latin typeface="Myriad Pro" pitchFamily="34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000" dirty="0">
                <a:latin typeface="Myriad Pro" pitchFamily="34" charset="0"/>
              </a:rPr>
              <a:t>тематическое </a:t>
            </a:r>
            <a:r>
              <a:rPr lang="ru-RU" sz="1000" dirty="0" smtClean="0">
                <a:latin typeface="Myriad Pro" pitchFamily="34" charset="0"/>
              </a:rPr>
              <a:t>планирование;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000" dirty="0" err="1" smtClean="0">
                <a:latin typeface="Myriad Pro" pitchFamily="34" charset="0"/>
              </a:rPr>
              <a:t>вебинары</a:t>
            </a:r>
            <a:endParaRPr lang="ru-RU" sz="1000" dirty="0" smtClean="0">
              <a:latin typeface="Myriad Pro" pitchFamily="34" charset="0"/>
            </a:endParaRPr>
          </a:p>
          <a:p>
            <a:pPr algn="r">
              <a:lnSpc>
                <a:spcPts val="1500"/>
              </a:lnSpc>
            </a:pPr>
            <a:r>
              <a:rPr lang="en-US" sz="1000" b="1" dirty="0">
                <a:latin typeface="Myriad Pro" pitchFamily="34" charset="0"/>
              </a:rPr>
              <a:t>http://</a:t>
            </a:r>
            <a:r>
              <a:rPr lang="en-US" sz="1000" b="1" dirty="0" smtClean="0">
                <a:latin typeface="Myriad Pro" pitchFamily="34" charset="0"/>
              </a:rPr>
              <a:t>uchlit.com</a:t>
            </a:r>
            <a:r>
              <a:rPr lang="ru-RU" sz="1000" dirty="0" smtClean="0">
                <a:latin typeface="Myriad Pro" pitchFamily="34" charset="0"/>
              </a:rPr>
              <a:t>: </a:t>
            </a:r>
            <a:endParaRPr lang="ru-RU" sz="1000" dirty="0">
              <a:latin typeface="Myriad Pro" pitchFamily="34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000" dirty="0">
              <a:latin typeface="Myriad Pro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32000" y="5434867"/>
            <a:ext cx="2952328" cy="1105037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78927" y="5677497"/>
            <a:ext cx="2664296" cy="1029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17914" y="5434868"/>
            <a:ext cx="1632456" cy="1029401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1760" y="129108"/>
            <a:ext cx="3424128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cap="all" dirty="0" smtClean="0">
                <a:solidFill>
                  <a:srgbClr val="09A789"/>
                </a:solidFill>
                <a:latin typeface="Myriad Pro" pitchFamily="34" charset="0"/>
              </a:rPr>
              <a:t>  «Русский родной язык»</a:t>
            </a:r>
            <a:br>
              <a:rPr lang="ru-RU" sz="1600" b="1" cap="all" dirty="0" smtClean="0">
                <a:solidFill>
                  <a:srgbClr val="09A789"/>
                </a:solidFill>
                <a:latin typeface="Myriad Pro" pitchFamily="34" charset="0"/>
              </a:rPr>
            </a:br>
            <a:r>
              <a:rPr lang="ru-RU" sz="1600" b="1" cap="all" dirty="0" smtClean="0">
                <a:solidFill>
                  <a:srgbClr val="09A789"/>
                </a:solidFill>
                <a:latin typeface="Myriad Pro" pitchFamily="34" charset="0"/>
              </a:rPr>
              <a:t>   1 класс</a:t>
            </a:r>
            <a:endParaRPr lang="ru-RU" sz="1600" b="1" cap="all" dirty="0">
              <a:solidFill>
                <a:srgbClr val="09A789"/>
              </a:solidFill>
              <a:latin typeface="Myriad Pr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5887" y="953840"/>
            <a:ext cx="25525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Авторы:</a:t>
            </a:r>
            <a:r>
              <a:rPr lang="ru-RU" dirty="0"/>
              <a:t> </a:t>
            </a:r>
          </a:p>
          <a:p>
            <a:pPr fontAlgn="base"/>
            <a:r>
              <a:rPr lang="ru-RU" dirty="0"/>
              <a:t>Александрова О. М., </a:t>
            </a:r>
          </a:p>
          <a:p>
            <a:pPr fontAlgn="base"/>
            <a:r>
              <a:rPr lang="ru-RU" dirty="0"/>
              <a:t>Вербицкая Л. А., </a:t>
            </a:r>
          </a:p>
          <a:p>
            <a:pPr fontAlgn="base"/>
            <a:r>
              <a:rPr lang="ru-RU" dirty="0"/>
              <a:t>Богданов С. И., </a:t>
            </a:r>
          </a:p>
          <a:p>
            <a:pPr fontAlgn="base"/>
            <a:r>
              <a:rPr lang="ru-RU" dirty="0"/>
              <a:t>Казакова Е. И., </a:t>
            </a:r>
          </a:p>
          <a:p>
            <a:pPr fontAlgn="base"/>
            <a:r>
              <a:rPr lang="ru-RU" dirty="0"/>
              <a:t>Кузнецова М. И., </a:t>
            </a:r>
          </a:p>
          <a:p>
            <a:pPr fontAlgn="base"/>
            <a:r>
              <a:rPr lang="ru-RU" dirty="0" err="1"/>
              <a:t>Петленко</a:t>
            </a:r>
            <a:r>
              <a:rPr lang="ru-RU" dirty="0"/>
              <a:t> Л. В., </a:t>
            </a:r>
          </a:p>
          <a:p>
            <a:pPr fontAlgn="base"/>
            <a:r>
              <a:rPr lang="ru-RU" dirty="0"/>
              <a:t>Романова В. 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94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8" y="1625160"/>
            <a:ext cx="3975618" cy="516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10972" y="785410"/>
            <a:ext cx="3477211" cy="638495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0" y="6996295"/>
            <a:ext cx="8295049" cy="365411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УМК  для Курса  русского родного язык</a:t>
            </a:r>
            <a:r>
              <a:rPr lang="ru-RU" sz="1000" b="1" cap="all" spc="45" dirty="0">
                <a:solidFill>
                  <a:schemeClr val="bg1"/>
                </a:solidFill>
                <a:latin typeface="Constantia" panose="02030602050306030303" pitchFamily="18" charset="0"/>
              </a:rPr>
              <a:t>а</a:t>
            </a:r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1 классе</a:t>
            </a:r>
            <a:endParaRPr lang="ru-RU" sz="1000" b="1" cap="all" spc="45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53" y="131109"/>
            <a:ext cx="793836" cy="97914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18746" y="7022298"/>
            <a:ext cx="476303" cy="552576"/>
          </a:xfrm>
          <a:prstGeom prst="rect">
            <a:avLst/>
          </a:prstGeom>
        </p:spPr>
        <p:txBody>
          <a:bodyPr vert="horz" lIns="101816" tIns="50909" rIns="101816" bIns="50909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1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10972" y="271909"/>
            <a:ext cx="5781467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cap="all" dirty="0" smtClean="0">
                <a:solidFill>
                  <a:srgbClr val="09A789"/>
                </a:solidFill>
                <a:latin typeface="Myriad Pro" pitchFamily="34" charset="0"/>
              </a:rPr>
              <a:t>Особенности </a:t>
            </a:r>
            <a:r>
              <a:rPr lang="ru-RU" sz="1600" b="1" cap="all" dirty="0" err="1" smtClean="0">
                <a:solidFill>
                  <a:srgbClr val="09A789"/>
                </a:solidFill>
                <a:latin typeface="Myriad Pro" pitchFamily="34" charset="0"/>
              </a:rPr>
              <a:t>уМК</a:t>
            </a:r>
            <a:r>
              <a:rPr lang="ru-RU" sz="1600" b="1" cap="all" dirty="0" smtClean="0">
                <a:solidFill>
                  <a:srgbClr val="09A789"/>
                </a:solidFill>
                <a:latin typeface="Myriad Pro" pitchFamily="34" charset="0"/>
              </a:rPr>
              <a:t>  </a:t>
            </a:r>
            <a:r>
              <a:rPr lang="ru-RU" sz="1600" b="1" cap="all" dirty="0">
                <a:solidFill>
                  <a:srgbClr val="09A789"/>
                </a:solidFill>
                <a:latin typeface="Myriad Pro" pitchFamily="34" charset="0"/>
              </a:rPr>
              <a:t>для </a:t>
            </a:r>
            <a:r>
              <a:rPr lang="ru-RU" sz="1600" b="1" cap="all" dirty="0" smtClean="0">
                <a:solidFill>
                  <a:srgbClr val="09A789"/>
                </a:solidFill>
                <a:latin typeface="Myriad Pro" pitchFamily="34" charset="0"/>
              </a:rPr>
              <a:t>1-го  класса</a:t>
            </a:r>
            <a:endParaRPr lang="ru-RU" sz="1600" b="1" cap="all" dirty="0">
              <a:solidFill>
                <a:srgbClr val="09A789"/>
              </a:solidFill>
              <a:latin typeface="Myriad Pro" pitchFamily="34" charset="0"/>
            </a:endParaRPr>
          </a:p>
          <a:p>
            <a:pPr algn="l"/>
            <a:r>
              <a:rPr lang="ru-RU" sz="1600" b="1" cap="all" dirty="0">
                <a:latin typeface="Myriad Pro" pitchFamily="34" charset="0"/>
              </a:rPr>
              <a:t>русский родной язык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11263" y="5360305"/>
            <a:ext cx="4848937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latin typeface="Myriad Pro" pitchFamily="34" charset="0"/>
              </a:rPr>
              <a:t>Курс русского родного </a:t>
            </a:r>
            <a:r>
              <a:rPr lang="ru-RU" sz="1400" dirty="0" smtClean="0">
                <a:latin typeface="Myriad Pro" pitchFamily="34" charset="0"/>
              </a:rPr>
              <a:t>языка в 1-м </a:t>
            </a:r>
            <a:r>
              <a:rPr lang="ru-RU" sz="1400" dirty="0">
                <a:latin typeface="Myriad Pro" pitchFamily="34" charset="0"/>
              </a:rPr>
              <a:t>классе </a:t>
            </a:r>
            <a:r>
              <a:rPr lang="ru-RU" sz="1400" dirty="0" smtClean="0">
                <a:latin typeface="Myriad Pro" pitchFamily="34" charset="0"/>
              </a:rPr>
              <a:t>рассчитан </a:t>
            </a:r>
          </a:p>
          <a:p>
            <a:r>
              <a:rPr lang="ru-RU" sz="1400" dirty="0">
                <a:latin typeface="Myriad Pro" pitchFamily="34" charset="0"/>
              </a:rPr>
              <a:t> </a:t>
            </a:r>
            <a:r>
              <a:rPr lang="ru-RU" sz="1400" dirty="0" smtClean="0">
                <a:latin typeface="Myriad Pro" pitchFamily="34" charset="0"/>
              </a:rPr>
              <a:t>на </a:t>
            </a:r>
            <a:r>
              <a:rPr lang="ru-RU" sz="1400" b="1" dirty="0" smtClean="0">
                <a:latin typeface="Myriad Pro" pitchFamily="34" charset="0"/>
              </a:rPr>
              <a:t>33 часа</a:t>
            </a:r>
            <a:r>
              <a:rPr lang="ru-RU" sz="1400" dirty="0" smtClean="0">
                <a:latin typeface="Myriad Pro" pitchFamily="34" charset="0"/>
              </a:rPr>
              <a:t> </a:t>
            </a:r>
            <a:r>
              <a:rPr lang="ru-RU" sz="1400" dirty="0">
                <a:latin typeface="Myriad Pro" pitchFamily="34" charset="0"/>
              </a:rPr>
              <a:t>учебной нагрузки</a:t>
            </a:r>
            <a:r>
              <a:rPr lang="ru-RU" sz="1400" dirty="0" smtClean="0">
                <a:latin typeface="Myriad Pro" pitchFamily="34" charset="0"/>
              </a:rPr>
              <a:t>. </a:t>
            </a:r>
          </a:p>
          <a:p>
            <a:r>
              <a:rPr lang="ru-RU" sz="1200" b="1" dirty="0" smtClean="0">
                <a:latin typeface="Myriad Pro" pitchFamily="34" charset="0"/>
              </a:rPr>
              <a:t>В первом </a:t>
            </a:r>
            <a:r>
              <a:rPr lang="ru-RU" sz="1200" dirty="0" smtClean="0">
                <a:latin typeface="Myriad Pro" pitchFamily="34" charset="0"/>
              </a:rPr>
              <a:t>и</a:t>
            </a:r>
            <a:r>
              <a:rPr lang="ru-RU" sz="1200" b="1" dirty="0" smtClean="0">
                <a:latin typeface="Myriad Pro" pitchFamily="34" charset="0"/>
              </a:rPr>
              <a:t> во втором полугодии   -</a:t>
            </a:r>
            <a:r>
              <a:rPr lang="ru-RU" sz="1200" dirty="0" smtClean="0">
                <a:latin typeface="Myriad Pro" pitchFamily="34" charset="0"/>
              </a:rPr>
              <a:t>  </a:t>
            </a:r>
            <a:r>
              <a:rPr lang="ru-RU" sz="1200" b="1" dirty="0" smtClean="0">
                <a:latin typeface="Myriad Pro" pitchFamily="34" charset="0"/>
              </a:rPr>
              <a:t>1 час в неделю.</a:t>
            </a:r>
          </a:p>
          <a:p>
            <a:r>
              <a:rPr lang="ru-RU" sz="1400" dirty="0">
                <a:latin typeface="Myriad Pro" pitchFamily="34" charset="0"/>
              </a:rPr>
              <a:t>В 1-м полугодии </a:t>
            </a:r>
            <a:r>
              <a:rPr lang="ru-RU" sz="1400" dirty="0" smtClean="0">
                <a:latin typeface="Myriad Pro" pitchFamily="34" charset="0"/>
              </a:rPr>
              <a:t>преобладают задание на развитие </a:t>
            </a:r>
            <a:r>
              <a:rPr lang="ru-RU" sz="1400" dirty="0">
                <a:latin typeface="Myriad Pro" pitchFamily="34" charset="0"/>
              </a:rPr>
              <a:t>устной речи и навыков </a:t>
            </a:r>
            <a:r>
              <a:rPr lang="ru-RU" sz="1400" dirty="0" err="1">
                <a:latin typeface="Myriad Pro" pitchFamily="34" charset="0"/>
              </a:rPr>
              <a:t>аудирования</a:t>
            </a:r>
            <a:r>
              <a:rPr lang="ru-RU" sz="1400" dirty="0" smtClean="0">
                <a:latin typeface="Myriad Pro" pitchFamily="34" charset="0"/>
              </a:rPr>
              <a:t>.</a:t>
            </a:r>
          </a:p>
          <a:p>
            <a:r>
              <a:rPr lang="ru-RU" sz="1400" dirty="0" smtClean="0">
                <a:latin typeface="Myriad Pro" pitchFamily="34" charset="0"/>
              </a:rPr>
              <a:t>Во 2-м полугодии добавляются  задания для развития письменной речи и навыков чтения.</a:t>
            </a:r>
            <a:endParaRPr lang="ru-RU" sz="1200" dirty="0">
              <a:latin typeface="Myriad Pro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90070" y="615086"/>
            <a:ext cx="3704979" cy="13542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b="1" cap="all" dirty="0">
              <a:latin typeface="Myriad Pro" pitchFamily="34" charset="0"/>
            </a:endParaRPr>
          </a:p>
          <a:p>
            <a:pPr algn="l"/>
            <a:r>
              <a:rPr lang="ru-RU" sz="1200" b="1" cap="all" dirty="0" smtClean="0">
                <a:latin typeface="Myriad Pro" pitchFamily="34" charset="0"/>
              </a:rPr>
              <a:t>Последовательность разделов </a:t>
            </a:r>
          </a:p>
          <a:p>
            <a:pPr algn="l"/>
            <a:r>
              <a:rPr lang="ru-RU" sz="1200" b="1" cap="all" dirty="0" smtClean="0">
                <a:latin typeface="Myriad Pro" pitchFamily="34" charset="0"/>
              </a:rPr>
              <a:t>в </a:t>
            </a:r>
            <a:r>
              <a:rPr lang="ru-RU" sz="1200" b="1" cap="all" dirty="0" err="1" smtClean="0">
                <a:latin typeface="Myriad Pro" pitchFamily="34" charset="0"/>
              </a:rPr>
              <a:t>уМК</a:t>
            </a:r>
            <a:r>
              <a:rPr lang="ru-RU" sz="1200" b="1" cap="all" dirty="0" smtClean="0">
                <a:latin typeface="Myriad Pro" pitchFamily="34" charset="0"/>
              </a:rPr>
              <a:t>  для 2-4 классов</a:t>
            </a:r>
            <a:endParaRPr lang="ru-RU" sz="1200" b="1" cap="all" dirty="0">
              <a:latin typeface="Myriad Pro" pitchFamily="34" charset="0"/>
            </a:endParaRPr>
          </a:p>
          <a:p>
            <a:pPr algn="l"/>
            <a:endParaRPr lang="en-US" sz="1200" cap="all" dirty="0">
              <a:latin typeface="Myriad Pro" pitchFamily="34" charset="0"/>
            </a:endParaRPr>
          </a:p>
          <a:p>
            <a:pPr marL="381809" indent="-381809" algn="l">
              <a:buFont typeface="+mj-lt"/>
              <a:buAutoNum type="arabicPeriod"/>
            </a:pPr>
            <a:r>
              <a:rPr lang="ru-RU" sz="1200" cap="all" dirty="0">
                <a:latin typeface="Myriad Pro" pitchFamily="34" charset="0"/>
              </a:rPr>
              <a:t>Русский язык</a:t>
            </a:r>
            <a:r>
              <a:rPr lang="ru-RU" sz="1200" cap="all" dirty="0" smtClean="0">
                <a:latin typeface="Myriad Pro" pitchFamily="34" charset="0"/>
              </a:rPr>
              <a:t>: прошлое </a:t>
            </a:r>
            <a:r>
              <a:rPr lang="ru-RU" sz="1200" cap="all" dirty="0">
                <a:latin typeface="Myriad Pro" pitchFamily="34" charset="0"/>
              </a:rPr>
              <a:t>и </a:t>
            </a:r>
            <a:r>
              <a:rPr lang="ru-RU" sz="1200" cap="all" dirty="0" smtClean="0">
                <a:latin typeface="Myriad Pro" pitchFamily="34" charset="0"/>
              </a:rPr>
              <a:t>настоящее</a:t>
            </a:r>
          </a:p>
          <a:p>
            <a:pPr marL="381809" indent="-381809" algn="l">
              <a:spcBef>
                <a:spcPts val="0"/>
              </a:spcBef>
              <a:buFont typeface="+mj-lt"/>
              <a:buAutoNum type="arabicPeriod"/>
            </a:pPr>
            <a:r>
              <a:rPr lang="ru-RU" sz="1200" cap="all" dirty="0" smtClean="0">
                <a:latin typeface="Myriad Pro" pitchFamily="34" charset="0"/>
              </a:rPr>
              <a:t>Язык </a:t>
            </a:r>
            <a:r>
              <a:rPr lang="ru-RU" sz="1200" cap="all" dirty="0">
                <a:latin typeface="Myriad Pro" pitchFamily="34" charset="0"/>
              </a:rPr>
              <a:t>в </a:t>
            </a:r>
            <a:r>
              <a:rPr lang="ru-RU" sz="1200" cap="all" dirty="0" smtClean="0">
                <a:latin typeface="Myriad Pro" pitchFamily="34" charset="0"/>
              </a:rPr>
              <a:t>действии</a:t>
            </a:r>
          </a:p>
          <a:p>
            <a:pPr marL="381809" indent="-381809" algn="l">
              <a:spcBef>
                <a:spcPts val="0"/>
              </a:spcBef>
              <a:buFont typeface="+mj-lt"/>
              <a:buAutoNum type="arabicPeriod"/>
            </a:pPr>
            <a:r>
              <a:rPr lang="ru-RU" sz="1200" cap="all" dirty="0" smtClean="0">
                <a:latin typeface="Myriad Pro" pitchFamily="34" charset="0"/>
              </a:rPr>
              <a:t>Секреты </a:t>
            </a:r>
            <a:r>
              <a:rPr lang="ru-RU" sz="1200" cap="all" dirty="0">
                <a:latin typeface="Myriad Pro" pitchFamily="34" charset="0"/>
              </a:rPr>
              <a:t>речи и текста </a:t>
            </a:r>
            <a:endParaRPr lang="ru-RU" sz="1600" cap="all" dirty="0">
              <a:latin typeface="Myriad Pr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188" y="870740"/>
            <a:ext cx="36100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latin typeface="Myriad Pro" pitchFamily="34" charset="0"/>
                <a:ea typeface="+mj-ea"/>
                <a:cs typeface="+mj-cs"/>
              </a:rPr>
              <a:t>Последовательность разделов </a:t>
            </a:r>
          </a:p>
          <a:p>
            <a:r>
              <a:rPr lang="ru-RU" sz="1100" b="1" cap="all" dirty="0">
                <a:latin typeface="Myriad Pro" pitchFamily="34" charset="0"/>
                <a:ea typeface="+mj-ea"/>
                <a:cs typeface="+mj-cs"/>
              </a:rPr>
              <a:t>в </a:t>
            </a:r>
            <a:r>
              <a:rPr lang="ru-RU" sz="1100" b="1" cap="all" dirty="0" err="1" smtClean="0">
                <a:latin typeface="Myriad Pro" pitchFamily="34" charset="0"/>
                <a:ea typeface="+mj-ea"/>
                <a:cs typeface="+mj-cs"/>
              </a:rPr>
              <a:t>уМК</a:t>
            </a:r>
            <a:r>
              <a:rPr lang="ru-RU" sz="1100" b="1" cap="all" dirty="0" smtClean="0">
                <a:latin typeface="Myriad Pro" pitchFamily="34" charset="0"/>
                <a:ea typeface="+mj-ea"/>
                <a:cs typeface="+mj-cs"/>
              </a:rPr>
              <a:t>  </a:t>
            </a:r>
            <a:r>
              <a:rPr lang="ru-RU" sz="1100" b="1" cap="all" dirty="0">
                <a:latin typeface="Myriad Pro" pitchFamily="34" charset="0"/>
                <a:ea typeface="+mj-ea"/>
                <a:cs typeface="+mj-cs"/>
              </a:rPr>
              <a:t>для 1-го </a:t>
            </a:r>
            <a:r>
              <a:rPr lang="ru-RU" sz="1100" b="1" cap="all" dirty="0" smtClean="0">
                <a:latin typeface="Myriad Pro" pitchFamily="34" charset="0"/>
                <a:ea typeface="+mj-ea"/>
                <a:cs typeface="+mj-cs"/>
              </a:rPr>
              <a:t>класса изменена</a:t>
            </a:r>
            <a:endParaRPr lang="ru-RU" sz="1100" b="1" cap="all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21265" y="714233"/>
            <a:ext cx="3773784" cy="1290947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922904" y="2471945"/>
            <a:ext cx="541344" cy="1368152"/>
          </a:xfrm>
          <a:prstGeom prst="rightBrace">
            <a:avLst>
              <a:gd name="adj1" fmla="val 8333"/>
              <a:gd name="adj2" fmla="val 46445"/>
            </a:avLst>
          </a:prstGeom>
          <a:ln w="57150">
            <a:solidFill>
              <a:srgbClr val="045C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899578" y="4039574"/>
            <a:ext cx="564670" cy="1224136"/>
          </a:xfrm>
          <a:prstGeom prst="rightBrace">
            <a:avLst>
              <a:gd name="adj1" fmla="val 8333"/>
              <a:gd name="adj2" fmla="val 49205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75736" y="2563375"/>
            <a:ext cx="2768832" cy="1029401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r>
              <a:rPr lang="ru-RU" sz="1400" b="1" cap="all" dirty="0" smtClean="0">
                <a:solidFill>
                  <a:srgbClr val="045447"/>
                </a:solidFill>
                <a:latin typeface="Myriad Pro" pitchFamily="34" charset="0"/>
                <a:ea typeface="+mj-ea"/>
                <a:cs typeface="+mj-cs"/>
              </a:rPr>
              <a:t>1-</a:t>
            </a:r>
            <a:r>
              <a:rPr lang="ru-RU" sz="1400" b="1" dirty="0" smtClean="0">
                <a:solidFill>
                  <a:srgbClr val="045447"/>
                </a:solidFill>
                <a:latin typeface="Myriad Pro" pitchFamily="34" charset="0"/>
                <a:ea typeface="+mj-ea"/>
                <a:cs typeface="+mj-cs"/>
              </a:rPr>
              <a:t>е</a:t>
            </a:r>
            <a:r>
              <a:rPr lang="ru-RU" sz="1400" b="1" cap="all" dirty="0" smtClean="0">
                <a:solidFill>
                  <a:srgbClr val="045447"/>
                </a:solidFill>
                <a:latin typeface="Myriad Pro" pitchFamily="34" charset="0"/>
                <a:ea typeface="+mj-ea"/>
                <a:cs typeface="+mj-cs"/>
              </a:rPr>
              <a:t> </a:t>
            </a:r>
            <a:r>
              <a:rPr lang="ru-RU" sz="1400" b="1" cap="all" dirty="0">
                <a:solidFill>
                  <a:srgbClr val="045447"/>
                </a:solidFill>
                <a:latin typeface="Myriad Pro" pitchFamily="34" charset="0"/>
                <a:ea typeface="+mj-ea"/>
                <a:cs typeface="+mj-cs"/>
              </a:rPr>
              <a:t>полугодие</a:t>
            </a:r>
          </a:p>
          <a:p>
            <a:pPr algn="ctr"/>
            <a:r>
              <a:rPr lang="ru-RU" sz="1400" b="1" dirty="0">
                <a:solidFill>
                  <a:srgbClr val="045447"/>
                </a:solidFill>
              </a:rPr>
              <a:t>Этап обучения грамоте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Параграфы 1-7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31026" y="4102794"/>
            <a:ext cx="2785550" cy="1097697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r>
              <a:rPr lang="ru-RU" sz="1400" b="1" cap="all" dirty="0" smtClean="0">
                <a:solidFill>
                  <a:srgbClr val="045447"/>
                </a:solidFill>
                <a:latin typeface="Myriad Pro" pitchFamily="34" charset="0"/>
              </a:rPr>
              <a:t>2-</a:t>
            </a:r>
            <a:r>
              <a:rPr lang="ru-RU" sz="1400" b="1" dirty="0" smtClean="0">
                <a:solidFill>
                  <a:srgbClr val="045447"/>
                </a:solidFill>
                <a:latin typeface="Myriad Pro" pitchFamily="34" charset="0"/>
              </a:rPr>
              <a:t>е</a:t>
            </a:r>
            <a:r>
              <a:rPr lang="ru-RU" sz="1400" b="1" cap="all" dirty="0" smtClean="0">
                <a:solidFill>
                  <a:srgbClr val="045447"/>
                </a:solidFill>
                <a:latin typeface="Myriad Pro" pitchFamily="34" charset="0"/>
              </a:rPr>
              <a:t> </a:t>
            </a:r>
            <a:r>
              <a:rPr lang="ru-RU" sz="1400" b="1" cap="all" dirty="0">
                <a:solidFill>
                  <a:srgbClr val="045447"/>
                </a:solidFill>
                <a:latin typeface="Myriad Pro" pitchFamily="34" charset="0"/>
              </a:rPr>
              <a:t>полугодие</a:t>
            </a:r>
          </a:p>
          <a:p>
            <a:pPr algn="ctr"/>
            <a:r>
              <a:rPr lang="ru-RU" sz="1400" b="1" dirty="0">
                <a:solidFill>
                  <a:srgbClr val="045447"/>
                </a:solidFill>
              </a:rPr>
              <a:t>Этап систематического </a:t>
            </a:r>
            <a:r>
              <a:rPr lang="ru-RU" sz="1400" b="1" dirty="0" smtClean="0">
                <a:solidFill>
                  <a:srgbClr val="045447"/>
                </a:solidFill>
              </a:rPr>
              <a:t>курса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Параграфы 8-13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rgbClr val="045447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93577" y="5276706"/>
            <a:ext cx="5176115" cy="1571761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99" y="2471945"/>
            <a:ext cx="1710993" cy="26772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tl" rotWithShape="0">
              <a:srgbClr val="333333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495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0800000" flipV="1">
            <a:off x="0" y="6996295"/>
            <a:ext cx="8295049" cy="365411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УМК  для Курса  русского родного язык</a:t>
            </a:r>
            <a:r>
              <a:rPr lang="ru-RU" sz="1000" b="1" cap="all" spc="45" dirty="0">
                <a:solidFill>
                  <a:schemeClr val="bg1"/>
                </a:solidFill>
                <a:latin typeface="Constantia" panose="02030602050306030303" pitchFamily="18" charset="0"/>
              </a:rPr>
              <a:t>а</a:t>
            </a:r>
            <a:r>
              <a:rPr lang="ru-RU" sz="1000" b="1" cap="all" spc="45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1 классе</a:t>
            </a:r>
            <a:endParaRPr lang="ru-RU" sz="1000" b="1" cap="all" spc="45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8" y="125514"/>
            <a:ext cx="793836" cy="97914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18746" y="7022298"/>
            <a:ext cx="476303" cy="552576"/>
          </a:xfrm>
          <a:prstGeom prst="rect">
            <a:avLst/>
          </a:prstGeom>
        </p:spPr>
        <p:txBody>
          <a:bodyPr vert="horz" lIns="101816" tIns="50909" rIns="101816" bIns="50909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1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7600" y="1067476"/>
            <a:ext cx="577512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Myriad Pro" pitchFamily="34" charset="0"/>
              </a:rPr>
              <a:t>Курс начинается </a:t>
            </a:r>
            <a:r>
              <a:rPr lang="ru-RU" sz="1400" dirty="0">
                <a:latin typeface="Myriad Pro" pitchFamily="34" charset="0"/>
              </a:rPr>
              <a:t>с раздела </a:t>
            </a:r>
            <a:r>
              <a:rPr lang="ru-RU" sz="1400" b="1" dirty="0">
                <a:latin typeface="Myriad Pro" pitchFamily="34" charset="0"/>
              </a:rPr>
              <a:t>Секреты речи и </a:t>
            </a:r>
            <a:r>
              <a:rPr lang="ru-RU" sz="1400" b="1" dirty="0" smtClean="0">
                <a:latin typeface="Myriad Pro" pitchFamily="34" charset="0"/>
              </a:rPr>
              <a:t>текста, </a:t>
            </a:r>
            <a:r>
              <a:rPr lang="ru-RU" sz="1400" dirty="0" smtClean="0">
                <a:latin typeface="Myriad Pro" pitchFamily="34" charset="0"/>
              </a:rPr>
              <a:t>то есть  с заданий на  практическое закрепление  правил </a:t>
            </a:r>
            <a:r>
              <a:rPr lang="ru-RU" sz="1400" dirty="0">
                <a:latin typeface="Myriad Pro" pitchFamily="34" charset="0"/>
              </a:rPr>
              <a:t>речевого </a:t>
            </a:r>
            <a:r>
              <a:rPr lang="ru-RU" sz="1400" dirty="0" smtClean="0">
                <a:latin typeface="Myriad Pro" pitchFamily="34" charset="0"/>
              </a:rPr>
              <a:t>этикета.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Myriad Pro" pitchFamily="34" charset="0"/>
              </a:rPr>
              <a:t>Преобладание иллюстраций над текстом: усвоение материала происходит с опорой на зрительное восприятие учебной информации.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Myriad Pro" pitchFamily="34" charset="0"/>
              </a:rPr>
              <a:t>Знак </a:t>
            </a:r>
            <a:r>
              <a:rPr lang="ru-RU" sz="1400" dirty="0">
                <a:latin typeface="Myriad Pro" pitchFamily="34" charset="0"/>
              </a:rPr>
              <a:t>«Читаем вместе» </a:t>
            </a:r>
            <a:r>
              <a:rPr lang="ru-RU" sz="1400" dirty="0" smtClean="0">
                <a:latin typeface="Myriad Pro" pitchFamily="34" charset="0"/>
              </a:rPr>
              <a:t>маркирует задания для </a:t>
            </a:r>
            <a:r>
              <a:rPr lang="ru-RU" sz="1400" dirty="0">
                <a:latin typeface="Myriad Pro" pitchFamily="34" charset="0"/>
              </a:rPr>
              <a:t>устного восприятия</a:t>
            </a:r>
            <a:r>
              <a:rPr lang="ru-RU" sz="1400" dirty="0" smtClean="0">
                <a:latin typeface="Myriad Pro" pitchFamily="34" charset="0"/>
              </a:rPr>
              <a:t>: текст заданий </a:t>
            </a:r>
            <a:r>
              <a:rPr lang="ru-RU" sz="1400" dirty="0">
                <a:latin typeface="Myriad Pro" pitchFamily="34" charset="0"/>
              </a:rPr>
              <a:t>читает  учитель.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Myriad Pro" pitchFamily="34" charset="0"/>
              </a:rPr>
              <a:t>В первом полугодии  нет  заданий для письменного выполнения, преобладают задания на </a:t>
            </a:r>
            <a:r>
              <a:rPr lang="ru-RU" sz="1400" dirty="0" err="1" smtClean="0">
                <a:latin typeface="Myriad Pro" pitchFamily="34" charset="0"/>
              </a:rPr>
              <a:t>аудирование</a:t>
            </a:r>
            <a:r>
              <a:rPr lang="ru-RU" sz="1400" dirty="0" smtClean="0">
                <a:latin typeface="Myriad Pro" pitchFamily="34" charset="0"/>
              </a:rPr>
              <a:t> и говорение. </a:t>
            </a:r>
            <a:endParaRPr lang="ru-RU" sz="1400" dirty="0">
              <a:latin typeface="Myriad Pro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10972" y="271909"/>
            <a:ext cx="6501548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cap="all" dirty="0" smtClean="0">
                <a:solidFill>
                  <a:srgbClr val="09A789"/>
                </a:solidFill>
                <a:latin typeface="Myriad Pro" pitchFamily="34" charset="0"/>
              </a:rPr>
              <a:t>Особенности УМК для 1-го  класса</a:t>
            </a:r>
            <a:endParaRPr lang="ru-RU" sz="1600" b="1" cap="all" dirty="0">
              <a:solidFill>
                <a:srgbClr val="09A789"/>
              </a:solidFill>
              <a:latin typeface="Myriad Pro" pitchFamily="34" charset="0"/>
            </a:endParaRPr>
          </a:p>
          <a:p>
            <a:pPr algn="l"/>
            <a:r>
              <a:rPr lang="ru-RU" sz="1600" b="1" cap="all" dirty="0">
                <a:latin typeface="Myriad Pro" pitchFamily="34" charset="0"/>
              </a:rPr>
              <a:t>русский родной язык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4169" y="1127125"/>
            <a:ext cx="1866822" cy="1029401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r>
              <a:rPr lang="ru-RU" sz="1400" b="1" dirty="0" smtClean="0">
                <a:solidFill>
                  <a:srgbClr val="045447"/>
                </a:solidFill>
              </a:rPr>
              <a:t>Этап обучения грамоте</a:t>
            </a:r>
          </a:p>
          <a:p>
            <a:pPr algn="ctr"/>
            <a:r>
              <a:rPr lang="ru-RU" sz="1400" b="1" cap="all" dirty="0" smtClean="0">
                <a:solidFill>
                  <a:srgbClr val="045447"/>
                </a:solidFill>
                <a:latin typeface="Myriad Pro" pitchFamily="34" charset="0"/>
                <a:ea typeface="+mj-ea"/>
                <a:cs typeface="+mj-cs"/>
              </a:rPr>
              <a:t>1-е </a:t>
            </a:r>
            <a:r>
              <a:rPr lang="ru-RU" sz="1400" b="1" cap="all" dirty="0">
                <a:solidFill>
                  <a:srgbClr val="045447"/>
                </a:solidFill>
                <a:latin typeface="Myriad Pro" pitchFamily="34" charset="0"/>
                <a:ea typeface="+mj-ea"/>
                <a:cs typeface="+mj-cs"/>
              </a:rPr>
              <a:t>полугодие</a:t>
            </a:r>
          </a:p>
          <a:p>
            <a:pPr algn="ctr"/>
            <a:endParaRPr lang="ru-RU" sz="1400" b="1" dirty="0">
              <a:solidFill>
                <a:srgbClr val="04544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9459" y="3423441"/>
            <a:ext cx="1811532" cy="1097697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r>
              <a:rPr lang="ru-RU" sz="1400" b="1" dirty="0" smtClean="0">
                <a:solidFill>
                  <a:srgbClr val="045447"/>
                </a:solidFill>
              </a:rPr>
              <a:t>Этап систематического курса</a:t>
            </a:r>
          </a:p>
          <a:p>
            <a:pPr algn="ctr"/>
            <a:r>
              <a:rPr lang="ru-RU" sz="1400" b="1" cap="all" dirty="0">
                <a:solidFill>
                  <a:srgbClr val="045447"/>
                </a:solidFill>
                <a:latin typeface="Myriad Pro" pitchFamily="34" charset="0"/>
              </a:rPr>
              <a:t>2</a:t>
            </a:r>
            <a:r>
              <a:rPr lang="ru-RU" sz="1400" b="1" cap="all" dirty="0" smtClean="0">
                <a:solidFill>
                  <a:srgbClr val="045447"/>
                </a:solidFill>
                <a:latin typeface="Myriad Pro" pitchFamily="34" charset="0"/>
              </a:rPr>
              <a:t>-е </a:t>
            </a:r>
            <a:r>
              <a:rPr lang="ru-RU" sz="1400" b="1" cap="all" dirty="0">
                <a:solidFill>
                  <a:srgbClr val="045447"/>
                </a:solidFill>
                <a:latin typeface="Myriad Pro" pitchFamily="34" charset="0"/>
              </a:rPr>
              <a:t>полугодие</a:t>
            </a:r>
          </a:p>
          <a:p>
            <a:pPr algn="ctr"/>
            <a:endParaRPr lang="ru-RU" sz="1400" b="1" dirty="0">
              <a:solidFill>
                <a:srgbClr val="045447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39" y="4463842"/>
            <a:ext cx="3490835" cy="2385753"/>
          </a:xfrm>
          <a:prstGeom prst="rect">
            <a:avLst/>
          </a:prstGeom>
          <a:ln w="9525">
            <a:solidFill>
              <a:srgbClr val="045C4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937600" y="3423441"/>
            <a:ext cx="642319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Myriad Pro" pitchFamily="34" charset="0"/>
              </a:rPr>
              <a:t>Во втором полугодии изменяется соотношение между видами </a:t>
            </a:r>
          </a:p>
          <a:p>
            <a:r>
              <a:rPr lang="ru-RU" sz="1400" dirty="0" smtClean="0">
                <a:latin typeface="Myriad Pro" pitchFamily="34" charset="0"/>
              </a:rPr>
              <a:t>      речевой  деятельности: к </a:t>
            </a:r>
            <a:r>
              <a:rPr lang="ru-RU" sz="1400" dirty="0" err="1">
                <a:latin typeface="Myriad Pro" pitchFamily="34" charset="0"/>
              </a:rPr>
              <a:t>аудированию</a:t>
            </a:r>
            <a:r>
              <a:rPr lang="ru-RU" sz="1400" dirty="0">
                <a:latin typeface="Myriad Pro" pitchFamily="34" charset="0"/>
              </a:rPr>
              <a:t> и говорению добавляется </a:t>
            </a:r>
            <a:endParaRPr lang="ru-RU" sz="1400" dirty="0" smtClean="0">
              <a:latin typeface="Myriad Pro" pitchFamily="34" charset="0"/>
            </a:endParaRPr>
          </a:p>
          <a:p>
            <a:r>
              <a:rPr lang="ru-RU" sz="1400" dirty="0" smtClean="0">
                <a:latin typeface="Myriad Pro" pitchFamily="34" charset="0"/>
              </a:rPr>
              <a:t>      чтение </a:t>
            </a:r>
            <a:r>
              <a:rPr lang="ru-RU" sz="1400" dirty="0">
                <a:latin typeface="Myriad Pro" pitchFamily="34" charset="0"/>
              </a:rPr>
              <a:t>текстов</a:t>
            </a:r>
            <a:r>
              <a:rPr lang="ru-RU" sz="1400" dirty="0" smtClean="0">
                <a:latin typeface="Myriad Pro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Myriad Pro" pitchFamily="34" charset="0"/>
              </a:rPr>
              <a:t>Письменные </a:t>
            </a:r>
            <a:r>
              <a:rPr lang="ru-RU" sz="1400" dirty="0">
                <a:latin typeface="Myriad Pro" pitchFamily="34" charset="0"/>
              </a:rPr>
              <a:t>задания </a:t>
            </a:r>
            <a:r>
              <a:rPr lang="ru-RU" sz="1400" dirty="0" smtClean="0">
                <a:latin typeface="Myriad Pro" pitchFamily="34" charset="0"/>
              </a:rPr>
              <a:t> в параграфах 8-13   </a:t>
            </a:r>
            <a:r>
              <a:rPr lang="ru-RU" sz="1400" dirty="0">
                <a:latin typeface="Myriad Pro" pitchFamily="34" charset="0"/>
              </a:rPr>
              <a:t>введены как обязательные компоненты урока</a:t>
            </a:r>
            <a:r>
              <a:rPr lang="ru-RU" sz="1400" dirty="0" smtClean="0">
                <a:latin typeface="Myriad Pro" pitchFamily="34" charset="0"/>
              </a:rPr>
              <a:t>. </a:t>
            </a:r>
            <a:endParaRPr lang="ru-RU" sz="1400" dirty="0">
              <a:latin typeface="Myriad Pro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402" y="4725937"/>
            <a:ext cx="5038725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latin typeface="Myriad Pro" pitchFamily="34" charset="0"/>
              </a:rPr>
              <a:t>Возможности  дифференцированного обучения</a:t>
            </a:r>
          </a:p>
          <a:p>
            <a:endParaRPr lang="ru-RU" sz="1200" dirty="0" smtClean="0">
              <a:latin typeface="Myriad Pro" pitchFamily="34" charset="0"/>
            </a:endParaRPr>
          </a:p>
          <a:p>
            <a:r>
              <a:rPr lang="ru-RU" sz="1200" dirty="0">
                <a:latin typeface="Myriad Pro" pitchFamily="34" charset="0"/>
              </a:rPr>
              <a:t> </a:t>
            </a:r>
            <a:r>
              <a:rPr lang="ru-RU" sz="1200" dirty="0" smtClean="0">
                <a:latin typeface="Myriad Pro" pitchFamily="34" charset="0"/>
              </a:rPr>
              <a:t>Для учеников </a:t>
            </a:r>
            <a:r>
              <a:rPr lang="ru-RU" sz="1200" dirty="0">
                <a:latin typeface="Myriad Pro" pitchFamily="34" charset="0"/>
              </a:rPr>
              <a:t>с разным уровнем </a:t>
            </a:r>
            <a:r>
              <a:rPr lang="ru-RU" sz="1200" dirty="0" smtClean="0">
                <a:latin typeface="Myriad Pro" pitchFamily="34" charset="0"/>
              </a:rPr>
              <a:t>подготовки время, когда они </a:t>
            </a:r>
            <a:r>
              <a:rPr lang="ru-RU" sz="1200" dirty="0">
                <a:latin typeface="Myriad Pro" pitchFamily="34" charset="0"/>
              </a:rPr>
              <a:t>могут </a:t>
            </a:r>
            <a:r>
              <a:rPr lang="ru-RU" sz="1200" dirty="0" smtClean="0">
                <a:latin typeface="Myriad Pro" pitchFamily="34" charset="0"/>
              </a:rPr>
              <a:t> выполнять </a:t>
            </a:r>
            <a:r>
              <a:rPr lang="ru-RU" sz="1200" dirty="0">
                <a:latin typeface="Myriad Pro" pitchFamily="34" charset="0"/>
              </a:rPr>
              <a:t>письменные задания, значительно </a:t>
            </a:r>
            <a:r>
              <a:rPr lang="ru-RU" sz="1200" dirty="0" smtClean="0">
                <a:latin typeface="Myriad Pro" pitchFamily="34" charset="0"/>
              </a:rPr>
              <a:t>различается. </a:t>
            </a:r>
          </a:p>
          <a:p>
            <a:endParaRPr lang="ru-RU" sz="1200" dirty="0" smtClean="0">
              <a:latin typeface="Myriad Pro" pitchFamily="34" charset="0"/>
            </a:endParaRPr>
          </a:p>
          <a:p>
            <a:r>
              <a:rPr lang="ru-RU" sz="1200" dirty="0" smtClean="0">
                <a:latin typeface="Myriad Pro" pitchFamily="34" charset="0"/>
              </a:rPr>
              <a:t>При необходимости педагог </a:t>
            </a:r>
            <a:r>
              <a:rPr lang="ru-RU" sz="1200" dirty="0">
                <a:latin typeface="Myriad Pro" pitchFamily="34" charset="0"/>
              </a:rPr>
              <a:t>сможет дополнять предложенные в первом полугодии </a:t>
            </a:r>
            <a:r>
              <a:rPr lang="ru-RU" sz="1200" dirty="0" smtClean="0">
                <a:latin typeface="Myriad Pro" pitchFamily="34" charset="0"/>
              </a:rPr>
              <a:t> устные </a:t>
            </a:r>
            <a:r>
              <a:rPr lang="ru-RU" sz="1200" dirty="0">
                <a:latin typeface="Myriad Pro" pitchFamily="34" charset="0"/>
              </a:rPr>
              <a:t>задания упражнениями на списывание: материал для списывания предусмотрен и в первой части учебного пособия. </a:t>
            </a:r>
            <a:endParaRPr lang="ru-RU" sz="1200" dirty="0" smtClean="0">
              <a:latin typeface="Myriad Pro" pitchFamily="34" charset="0"/>
            </a:endParaRPr>
          </a:p>
          <a:p>
            <a:r>
              <a:rPr lang="ru-RU" sz="1200" dirty="0" smtClean="0">
                <a:latin typeface="Myriad Pro" pitchFamily="34" charset="0"/>
              </a:rPr>
              <a:t>Хорошо читающих учеников можно также привлекать к чтению </a:t>
            </a:r>
            <a:r>
              <a:rPr lang="ru-RU" sz="1200" dirty="0">
                <a:latin typeface="Myriad Pro" pitchFamily="34" charset="0"/>
              </a:rPr>
              <a:t>с первого </a:t>
            </a:r>
            <a:r>
              <a:rPr lang="ru-RU" sz="1200" dirty="0" smtClean="0">
                <a:latin typeface="Myriad Pro" pitchFamily="34" charset="0"/>
              </a:rPr>
              <a:t>полугодия при выполнении заданий «Читаем вместе».</a:t>
            </a:r>
            <a:endParaRPr lang="ru-RU" sz="1200" dirty="0">
              <a:latin typeface="Myriad Pro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4435" y="4748199"/>
            <a:ext cx="5284657" cy="2101396"/>
          </a:xfrm>
          <a:prstGeom prst="rect">
            <a:avLst/>
          </a:prstGeom>
          <a:solidFill>
            <a:srgbClr val="08A8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9" rIns="101816" bIns="5090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41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2971</TotalTime>
  <Words>1787</Words>
  <Application>Microsoft Office PowerPoint</Application>
  <PresentationFormat>Произвольный</PresentationFormat>
  <Paragraphs>353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«Русский родной язык»    1 класс</vt:lpstr>
      <vt:lpstr>http://uchlit.com/contents.php</vt:lpstr>
      <vt:lpstr>Слайд 12</vt:lpstr>
      <vt:lpstr>Содержание учебного предмета «Русский родной язык»  Первый год обучения (33 ч)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Рекомендации.</vt:lpstr>
      <vt:lpstr>Методическое сопровождение.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чч</dc:subject>
  <dc:creator>Андрианов Владимир Александрович</dc:creator>
  <cp:lastModifiedBy>Виктория</cp:lastModifiedBy>
  <cp:revision>251</cp:revision>
  <cp:lastPrinted>2018-08-14T13:58:43Z</cp:lastPrinted>
  <dcterms:created xsi:type="dcterms:W3CDTF">2018-01-24T08:34:08Z</dcterms:created>
  <dcterms:modified xsi:type="dcterms:W3CDTF">2021-06-15T08:33:30Z</dcterms:modified>
</cp:coreProperties>
</file>