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6" r:id="rId50"/>
    <p:sldId id="307" r:id="rId51"/>
    <p:sldId id="308" r:id="rId52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32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741" y="48260"/>
            <a:ext cx="8211820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2775" y="1586560"/>
            <a:ext cx="7291705" cy="4599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hyperlink" Target="https://edsoo.ru/Primernie_rabochie_progra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isk.yandex.ru/d/SEsVknKWnO2sB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dsoo.ru/Normativnie_dokumenti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hyperlink" Target="https://edsoo.ru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edu.samregion.ru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210" y="2386406"/>
            <a:ext cx="10850880" cy="1081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635"/>
              </a:lnSpc>
              <a:spcBef>
                <a:spcPts val="95"/>
              </a:spcBef>
            </a:pPr>
            <a:r>
              <a:rPr sz="4000" spc="-15" dirty="0"/>
              <a:t>Единое</a:t>
            </a:r>
            <a:r>
              <a:rPr sz="4000" spc="-5" dirty="0"/>
              <a:t> </a:t>
            </a:r>
            <a:r>
              <a:rPr sz="4000" spc="-10" dirty="0"/>
              <a:t>образовательное</a:t>
            </a:r>
            <a:r>
              <a:rPr sz="4000" spc="5" dirty="0"/>
              <a:t> </a:t>
            </a:r>
            <a:r>
              <a:rPr sz="4000" spc="-10" dirty="0"/>
              <a:t>пространство</a:t>
            </a:r>
            <a:r>
              <a:rPr sz="4000" spc="15" dirty="0"/>
              <a:t> </a:t>
            </a:r>
            <a:r>
              <a:rPr sz="4000" spc="-95" dirty="0"/>
              <a:t>РФ.</a:t>
            </a:r>
            <a:endParaRPr sz="4000"/>
          </a:p>
          <a:p>
            <a:pPr marL="12700">
              <a:lnSpc>
                <a:spcPts val="3675"/>
              </a:lnSpc>
            </a:pPr>
            <a:r>
              <a:rPr sz="3200" spc="-20" dirty="0"/>
              <a:t>Подготовка</a:t>
            </a:r>
            <a:r>
              <a:rPr sz="3200" spc="-15" dirty="0"/>
              <a:t> </a:t>
            </a:r>
            <a:r>
              <a:rPr sz="3200" dirty="0"/>
              <a:t>к</a:t>
            </a:r>
            <a:r>
              <a:rPr sz="3200" spc="5" dirty="0"/>
              <a:t> </a:t>
            </a:r>
            <a:r>
              <a:rPr sz="3200" spc="-5" dirty="0"/>
              <a:t>комплектованию</a:t>
            </a:r>
            <a:r>
              <a:rPr sz="3200" spc="15" dirty="0"/>
              <a:t> </a:t>
            </a:r>
            <a:r>
              <a:rPr sz="3200" spc="-35" dirty="0"/>
              <a:t>ОУ</a:t>
            </a:r>
            <a:r>
              <a:rPr sz="3200" dirty="0"/>
              <a:t> </a:t>
            </a:r>
            <a:r>
              <a:rPr sz="3200" spc="-5" dirty="0"/>
              <a:t>на</a:t>
            </a:r>
            <a:r>
              <a:rPr sz="3200" spc="-15" dirty="0"/>
              <a:t> </a:t>
            </a:r>
            <a:r>
              <a:rPr sz="3200" spc="-5" dirty="0"/>
              <a:t>2023/2024</a:t>
            </a:r>
            <a:r>
              <a:rPr sz="3200" spc="35" dirty="0"/>
              <a:t> </a:t>
            </a:r>
            <a:r>
              <a:rPr sz="3200" spc="-5" dirty="0"/>
              <a:t>учебный </a:t>
            </a:r>
            <a:r>
              <a:rPr sz="3200" spc="-35" dirty="0"/>
              <a:t>год</a:t>
            </a:r>
            <a:endParaRPr sz="320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0196" y="5897651"/>
            <a:ext cx="611225" cy="61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2647" y="2848455"/>
            <a:ext cx="196872" cy="7839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7502" y="693801"/>
            <a:ext cx="10285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Разработка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ООП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каждой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школе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на основе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ФОП и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ФГОС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 НОО</a:t>
            </a:r>
            <a:r>
              <a:rPr sz="24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срок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до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31.08.2023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5323" y="89153"/>
            <a:ext cx="55962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Начальное</a:t>
            </a:r>
            <a:r>
              <a:rPr sz="3200" spc="-15" dirty="0"/>
              <a:t> </a:t>
            </a:r>
            <a:r>
              <a:rPr sz="3200" spc="-5" dirty="0"/>
              <a:t>общее</a:t>
            </a:r>
            <a:r>
              <a:rPr sz="3200" spc="-35" dirty="0"/>
              <a:t> </a:t>
            </a:r>
            <a:r>
              <a:rPr sz="3200" dirty="0"/>
              <a:t>образование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0024364" y="121158"/>
            <a:ext cx="1619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2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классы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200" y="6425590"/>
            <a:ext cx="92487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*</a:t>
            </a:r>
            <a:r>
              <a:rPr sz="1400" spc="-5" dirty="0">
                <a:latin typeface="Calibri"/>
                <a:cs typeface="Calibri"/>
              </a:rPr>
              <a:t> август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2023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г.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400" spc="-10" dirty="0">
                <a:latin typeface="Calibri"/>
                <a:cs typeface="Calibri"/>
              </a:rPr>
              <a:t>разработка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ИСРО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РАО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федеральных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рабочих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программ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5" dirty="0">
                <a:latin typeface="Calibri"/>
                <a:cs typeface="Calibri"/>
              </a:rPr>
              <a:t> всем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учебным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предметам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базовом уровне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69011" y="3905630"/>
          <a:ext cx="8463280" cy="2438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1755"/>
                <a:gridCol w="3340735"/>
                <a:gridCol w="3780790"/>
              </a:tblGrid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Классы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18210">
                        <a:lnSpc>
                          <a:spcPct val="101499"/>
                        </a:lnSpc>
                        <a:spcBef>
                          <a:spcPts val="24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ФРП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(портал единого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образования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https://edsoo.ru/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ПРП*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(портал единого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образования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https://edsoo.ru/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9202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1-4</a:t>
                      </a:r>
                      <a:r>
                        <a:rPr sz="1800" b="1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классы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87325" algn="just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Утверждение новых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рабочих программ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(РП) на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основе федеральных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рабочих программ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(ФРП)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предметам: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 marR="18440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русский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язык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ли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рное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ние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окружающий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мир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82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Утверждение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новых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РП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на основе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примерных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рабочих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программ*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(ПРП)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предметам: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 marR="24358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иностр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ый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зык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ИЗО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 marR="293814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музыка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ло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культура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ОРКСЭ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325323" y="2818887"/>
            <a:ext cx="10722610" cy="1042035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01570">
              <a:lnSpc>
                <a:spcPct val="100000"/>
              </a:lnSpc>
              <a:spcBef>
                <a:spcPts val="1610"/>
              </a:spcBef>
            </a:pP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Одна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ООП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уровень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НОО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с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2023-2024</a:t>
            </a:r>
            <a:r>
              <a:rPr sz="28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учебного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года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Для</a:t>
            </a:r>
            <a:r>
              <a:rPr sz="18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разработки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РП</a:t>
            </a:r>
            <a:r>
              <a:rPr sz="18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по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предметам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содержательном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разделе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ООП</a:t>
            </a:r>
            <a:r>
              <a:rPr sz="18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НОО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используются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43900" y="1420367"/>
            <a:ext cx="3549650" cy="1064260"/>
            <a:chOff x="8343900" y="1420367"/>
            <a:chExt cx="3549650" cy="1064260"/>
          </a:xfrm>
        </p:grpSpPr>
        <p:sp>
          <p:nvSpPr>
            <p:cNvPr id="10" name="object 10"/>
            <p:cNvSpPr/>
            <p:nvPr/>
          </p:nvSpPr>
          <p:spPr>
            <a:xfrm>
              <a:off x="8343900" y="1420367"/>
              <a:ext cx="3343910" cy="829310"/>
            </a:xfrm>
            <a:custGeom>
              <a:avLst/>
              <a:gdLst/>
              <a:ahLst/>
              <a:cxnLst/>
              <a:rect l="l" t="t" r="r" b="b"/>
              <a:pathLst>
                <a:path w="3343909" h="829310">
                  <a:moveTo>
                    <a:pt x="3205479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5" y="829056"/>
                  </a:lnTo>
                  <a:lnTo>
                    <a:pt x="3205479" y="829056"/>
                  </a:lnTo>
                  <a:lnTo>
                    <a:pt x="3249159" y="822013"/>
                  </a:lnTo>
                  <a:lnTo>
                    <a:pt x="3287091" y="802400"/>
                  </a:lnTo>
                  <a:lnTo>
                    <a:pt x="3317000" y="772491"/>
                  </a:lnTo>
                  <a:lnTo>
                    <a:pt x="3336613" y="734559"/>
                  </a:lnTo>
                  <a:lnTo>
                    <a:pt x="3343655" y="690880"/>
                  </a:lnTo>
                  <a:lnTo>
                    <a:pt x="3343655" y="138176"/>
                  </a:lnTo>
                  <a:lnTo>
                    <a:pt x="3336613" y="94496"/>
                  </a:lnTo>
                  <a:lnTo>
                    <a:pt x="3317000" y="56564"/>
                  </a:lnTo>
                  <a:lnTo>
                    <a:pt x="3287091" y="26655"/>
                  </a:lnTo>
                  <a:lnTo>
                    <a:pt x="3249159" y="7042"/>
                  </a:lnTo>
                  <a:lnTo>
                    <a:pt x="32054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42960" y="1581911"/>
              <a:ext cx="3444240" cy="896619"/>
            </a:xfrm>
            <a:custGeom>
              <a:avLst/>
              <a:gdLst/>
              <a:ahLst/>
              <a:cxnLst/>
              <a:rect l="l" t="t" r="r" b="b"/>
              <a:pathLst>
                <a:path w="3444240" h="896619">
                  <a:moveTo>
                    <a:pt x="3294888" y="0"/>
                  </a:moveTo>
                  <a:lnTo>
                    <a:pt x="149351" y="0"/>
                  </a:lnTo>
                  <a:lnTo>
                    <a:pt x="102168" y="7620"/>
                  </a:lnTo>
                  <a:lnTo>
                    <a:pt x="61173" y="28834"/>
                  </a:lnTo>
                  <a:lnTo>
                    <a:pt x="28834" y="61173"/>
                  </a:lnTo>
                  <a:lnTo>
                    <a:pt x="7620" y="102168"/>
                  </a:lnTo>
                  <a:lnTo>
                    <a:pt x="0" y="149351"/>
                  </a:lnTo>
                  <a:lnTo>
                    <a:pt x="0" y="746760"/>
                  </a:lnTo>
                  <a:lnTo>
                    <a:pt x="7620" y="793943"/>
                  </a:lnTo>
                  <a:lnTo>
                    <a:pt x="28834" y="834938"/>
                  </a:lnTo>
                  <a:lnTo>
                    <a:pt x="61173" y="867277"/>
                  </a:lnTo>
                  <a:lnTo>
                    <a:pt x="102168" y="888491"/>
                  </a:lnTo>
                  <a:lnTo>
                    <a:pt x="149351" y="896112"/>
                  </a:lnTo>
                  <a:lnTo>
                    <a:pt x="3294888" y="896112"/>
                  </a:lnTo>
                  <a:lnTo>
                    <a:pt x="3342071" y="888491"/>
                  </a:lnTo>
                  <a:lnTo>
                    <a:pt x="3383066" y="867277"/>
                  </a:lnTo>
                  <a:lnTo>
                    <a:pt x="3415405" y="834938"/>
                  </a:lnTo>
                  <a:lnTo>
                    <a:pt x="3436620" y="793943"/>
                  </a:lnTo>
                  <a:lnTo>
                    <a:pt x="3444240" y="746760"/>
                  </a:lnTo>
                  <a:lnTo>
                    <a:pt x="3444240" y="149351"/>
                  </a:lnTo>
                  <a:lnTo>
                    <a:pt x="3436619" y="102168"/>
                  </a:lnTo>
                  <a:lnTo>
                    <a:pt x="3415405" y="61173"/>
                  </a:lnTo>
                  <a:lnTo>
                    <a:pt x="3383066" y="28834"/>
                  </a:lnTo>
                  <a:lnTo>
                    <a:pt x="3342071" y="7620"/>
                  </a:lnTo>
                  <a:lnTo>
                    <a:pt x="3294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42960" y="1581911"/>
              <a:ext cx="3444240" cy="896619"/>
            </a:xfrm>
            <a:custGeom>
              <a:avLst/>
              <a:gdLst/>
              <a:ahLst/>
              <a:cxnLst/>
              <a:rect l="l" t="t" r="r" b="b"/>
              <a:pathLst>
                <a:path w="3444240" h="896619">
                  <a:moveTo>
                    <a:pt x="0" y="149351"/>
                  </a:moveTo>
                  <a:lnTo>
                    <a:pt x="7620" y="102168"/>
                  </a:lnTo>
                  <a:lnTo>
                    <a:pt x="28834" y="61173"/>
                  </a:lnTo>
                  <a:lnTo>
                    <a:pt x="61173" y="28834"/>
                  </a:lnTo>
                  <a:lnTo>
                    <a:pt x="102168" y="7620"/>
                  </a:lnTo>
                  <a:lnTo>
                    <a:pt x="149351" y="0"/>
                  </a:lnTo>
                  <a:lnTo>
                    <a:pt x="3294888" y="0"/>
                  </a:lnTo>
                  <a:lnTo>
                    <a:pt x="3342071" y="7620"/>
                  </a:lnTo>
                  <a:lnTo>
                    <a:pt x="3383066" y="28834"/>
                  </a:lnTo>
                  <a:lnTo>
                    <a:pt x="3415405" y="61173"/>
                  </a:lnTo>
                  <a:lnTo>
                    <a:pt x="3436619" y="102168"/>
                  </a:lnTo>
                  <a:lnTo>
                    <a:pt x="3444240" y="149351"/>
                  </a:lnTo>
                  <a:lnTo>
                    <a:pt x="3444240" y="746760"/>
                  </a:lnTo>
                  <a:lnTo>
                    <a:pt x="3436620" y="793943"/>
                  </a:lnTo>
                  <a:lnTo>
                    <a:pt x="3415405" y="834938"/>
                  </a:lnTo>
                  <a:lnTo>
                    <a:pt x="3383066" y="867277"/>
                  </a:lnTo>
                  <a:lnTo>
                    <a:pt x="3342071" y="888491"/>
                  </a:lnTo>
                  <a:lnTo>
                    <a:pt x="3294888" y="896112"/>
                  </a:lnTo>
                  <a:lnTo>
                    <a:pt x="149351" y="896112"/>
                  </a:lnTo>
                  <a:lnTo>
                    <a:pt x="102168" y="888491"/>
                  </a:lnTo>
                  <a:lnTo>
                    <a:pt x="61173" y="867277"/>
                  </a:lnTo>
                  <a:lnTo>
                    <a:pt x="28834" y="834938"/>
                  </a:lnTo>
                  <a:lnTo>
                    <a:pt x="7620" y="793943"/>
                  </a:lnTo>
                  <a:lnTo>
                    <a:pt x="0" y="746760"/>
                  </a:lnTo>
                  <a:lnTo>
                    <a:pt x="0" y="149351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838955" y="1283208"/>
            <a:ext cx="4384675" cy="1294130"/>
            <a:chOff x="3838955" y="1283208"/>
            <a:chExt cx="4384675" cy="1294130"/>
          </a:xfrm>
        </p:grpSpPr>
        <p:sp>
          <p:nvSpPr>
            <p:cNvPr id="14" name="object 14"/>
            <p:cNvSpPr/>
            <p:nvPr/>
          </p:nvSpPr>
          <p:spPr>
            <a:xfrm>
              <a:off x="3838956" y="1283207"/>
              <a:ext cx="4384675" cy="1294130"/>
            </a:xfrm>
            <a:custGeom>
              <a:avLst/>
              <a:gdLst/>
              <a:ahLst/>
              <a:cxnLst/>
              <a:rect l="l" t="t" r="r" b="b"/>
              <a:pathLst>
                <a:path w="4384675" h="1294130">
                  <a:moveTo>
                    <a:pt x="4384548" y="646938"/>
                  </a:moveTo>
                  <a:lnTo>
                    <a:pt x="3150108" y="0"/>
                  </a:lnTo>
                  <a:lnTo>
                    <a:pt x="3150108" y="179832"/>
                  </a:lnTo>
                  <a:lnTo>
                    <a:pt x="144018" y="179832"/>
                  </a:lnTo>
                  <a:lnTo>
                    <a:pt x="98501" y="187185"/>
                  </a:lnTo>
                  <a:lnTo>
                    <a:pt x="58978" y="207632"/>
                  </a:lnTo>
                  <a:lnTo>
                    <a:pt x="27787" y="238810"/>
                  </a:lnTo>
                  <a:lnTo>
                    <a:pt x="7340" y="278345"/>
                  </a:lnTo>
                  <a:lnTo>
                    <a:pt x="0" y="323850"/>
                  </a:lnTo>
                  <a:lnTo>
                    <a:pt x="0" y="899922"/>
                  </a:lnTo>
                  <a:lnTo>
                    <a:pt x="7340" y="945438"/>
                  </a:lnTo>
                  <a:lnTo>
                    <a:pt x="27787" y="984961"/>
                  </a:lnTo>
                  <a:lnTo>
                    <a:pt x="58978" y="1016152"/>
                  </a:lnTo>
                  <a:lnTo>
                    <a:pt x="98501" y="1036599"/>
                  </a:lnTo>
                  <a:lnTo>
                    <a:pt x="144018" y="1043940"/>
                  </a:lnTo>
                  <a:lnTo>
                    <a:pt x="3150108" y="1043940"/>
                  </a:lnTo>
                  <a:lnTo>
                    <a:pt x="3150108" y="1293876"/>
                  </a:lnTo>
                  <a:lnTo>
                    <a:pt x="4384548" y="64693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16679" y="1610868"/>
              <a:ext cx="4006850" cy="867410"/>
            </a:xfrm>
            <a:custGeom>
              <a:avLst/>
              <a:gdLst/>
              <a:ahLst/>
              <a:cxnLst/>
              <a:rect l="l" t="t" r="r" b="b"/>
              <a:pathLst>
                <a:path w="4006850" h="867410">
                  <a:moveTo>
                    <a:pt x="3862070" y="0"/>
                  </a:moveTo>
                  <a:lnTo>
                    <a:pt x="144525" y="0"/>
                  </a:lnTo>
                  <a:lnTo>
                    <a:pt x="98868" y="7374"/>
                  </a:lnTo>
                  <a:lnTo>
                    <a:pt x="59198" y="27903"/>
                  </a:lnTo>
                  <a:lnTo>
                    <a:pt x="27903" y="59198"/>
                  </a:lnTo>
                  <a:lnTo>
                    <a:pt x="7374" y="98868"/>
                  </a:lnTo>
                  <a:lnTo>
                    <a:pt x="0" y="144526"/>
                  </a:lnTo>
                  <a:lnTo>
                    <a:pt x="0" y="722630"/>
                  </a:lnTo>
                  <a:lnTo>
                    <a:pt x="7374" y="768287"/>
                  </a:lnTo>
                  <a:lnTo>
                    <a:pt x="27903" y="807957"/>
                  </a:lnTo>
                  <a:lnTo>
                    <a:pt x="59198" y="839252"/>
                  </a:lnTo>
                  <a:lnTo>
                    <a:pt x="98868" y="859781"/>
                  </a:lnTo>
                  <a:lnTo>
                    <a:pt x="144525" y="867156"/>
                  </a:lnTo>
                  <a:lnTo>
                    <a:pt x="3862070" y="867156"/>
                  </a:lnTo>
                  <a:lnTo>
                    <a:pt x="3907727" y="859781"/>
                  </a:lnTo>
                  <a:lnTo>
                    <a:pt x="3947397" y="839252"/>
                  </a:lnTo>
                  <a:lnTo>
                    <a:pt x="3978692" y="807957"/>
                  </a:lnTo>
                  <a:lnTo>
                    <a:pt x="3999221" y="768287"/>
                  </a:lnTo>
                  <a:lnTo>
                    <a:pt x="4006596" y="722630"/>
                  </a:lnTo>
                  <a:lnTo>
                    <a:pt x="4006596" y="144526"/>
                  </a:lnTo>
                  <a:lnTo>
                    <a:pt x="3999221" y="98868"/>
                  </a:lnTo>
                  <a:lnTo>
                    <a:pt x="3978692" y="59198"/>
                  </a:lnTo>
                  <a:lnTo>
                    <a:pt x="3947397" y="27903"/>
                  </a:lnTo>
                  <a:lnTo>
                    <a:pt x="3907727" y="7374"/>
                  </a:lnTo>
                  <a:lnTo>
                    <a:pt x="3862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16679" y="1610868"/>
              <a:ext cx="4006850" cy="867410"/>
            </a:xfrm>
            <a:custGeom>
              <a:avLst/>
              <a:gdLst/>
              <a:ahLst/>
              <a:cxnLst/>
              <a:rect l="l" t="t" r="r" b="b"/>
              <a:pathLst>
                <a:path w="4006850" h="867410">
                  <a:moveTo>
                    <a:pt x="0" y="144526"/>
                  </a:moveTo>
                  <a:lnTo>
                    <a:pt x="7374" y="98868"/>
                  </a:lnTo>
                  <a:lnTo>
                    <a:pt x="27903" y="59198"/>
                  </a:lnTo>
                  <a:lnTo>
                    <a:pt x="59198" y="27903"/>
                  </a:lnTo>
                  <a:lnTo>
                    <a:pt x="98868" y="7374"/>
                  </a:lnTo>
                  <a:lnTo>
                    <a:pt x="144525" y="0"/>
                  </a:lnTo>
                  <a:lnTo>
                    <a:pt x="3862070" y="0"/>
                  </a:lnTo>
                  <a:lnTo>
                    <a:pt x="3907727" y="7374"/>
                  </a:lnTo>
                  <a:lnTo>
                    <a:pt x="3947397" y="27903"/>
                  </a:lnTo>
                  <a:lnTo>
                    <a:pt x="3978692" y="59198"/>
                  </a:lnTo>
                  <a:lnTo>
                    <a:pt x="3999221" y="98868"/>
                  </a:lnTo>
                  <a:lnTo>
                    <a:pt x="4006596" y="144526"/>
                  </a:lnTo>
                  <a:lnTo>
                    <a:pt x="4006596" y="722630"/>
                  </a:lnTo>
                  <a:lnTo>
                    <a:pt x="3999221" y="768287"/>
                  </a:lnTo>
                  <a:lnTo>
                    <a:pt x="3978692" y="807957"/>
                  </a:lnTo>
                  <a:lnTo>
                    <a:pt x="3947397" y="839252"/>
                  </a:lnTo>
                  <a:lnTo>
                    <a:pt x="3907727" y="859781"/>
                  </a:lnTo>
                  <a:lnTo>
                    <a:pt x="3862070" y="867156"/>
                  </a:lnTo>
                  <a:lnTo>
                    <a:pt x="144525" y="867156"/>
                  </a:lnTo>
                  <a:lnTo>
                    <a:pt x="98868" y="859781"/>
                  </a:lnTo>
                  <a:lnTo>
                    <a:pt x="59198" y="839252"/>
                  </a:lnTo>
                  <a:lnTo>
                    <a:pt x="27903" y="807957"/>
                  </a:lnTo>
                  <a:lnTo>
                    <a:pt x="7374" y="768287"/>
                  </a:lnTo>
                  <a:lnTo>
                    <a:pt x="0" y="722630"/>
                  </a:lnTo>
                  <a:lnTo>
                    <a:pt x="0" y="144526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75487" y="1484375"/>
            <a:ext cx="3025140" cy="1038225"/>
            <a:chOff x="475487" y="1484375"/>
            <a:chExt cx="3025140" cy="1038225"/>
          </a:xfrm>
        </p:grpSpPr>
        <p:sp>
          <p:nvSpPr>
            <p:cNvPr id="18" name="object 18"/>
            <p:cNvSpPr/>
            <p:nvPr/>
          </p:nvSpPr>
          <p:spPr>
            <a:xfrm>
              <a:off x="475487" y="1484375"/>
              <a:ext cx="2832100" cy="879475"/>
            </a:xfrm>
            <a:custGeom>
              <a:avLst/>
              <a:gdLst/>
              <a:ahLst/>
              <a:cxnLst/>
              <a:rect l="l" t="t" r="r" b="b"/>
              <a:pathLst>
                <a:path w="2832100" h="879475">
                  <a:moveTo>
                    <a:pt x="2685034" y="0"/>
                  </a:moveTo>
                  <a:lnTo>
                    <a:pt x="146558" y="0"/>
                  </a:lnTo>
                  <a:lnTo>
                    <a:pt x="100236" y="7475"/>
                  </a:lnTo>
                  <a:lnTo>
                    <a:pt x="60004" y="28289"/>
                  </a:lnTo>
                  <a:lnTo>
                    <a:pt x="28278" y="60021"/>
                  </a:lnTo>
                  <a:lnTo>
                    <a:pt x="7472" y="100250"/>
                  </a:lnTo>
                  <a:lnTo>
                    <a:pt x="0" y="146558"/>
                  </a:lnTo>
                  <a:lnTo>
                    <a:pt x="0" y="732789"/>
                  </a:lnTo>
                  <a:lnTo>
                    <a:pt x="7472" y="779097"/>
                  </a:lnTo>
                  <a:lnTo>
                    <a:pt x="28278" y="819326"/>
                  </a:lnTo>
                  <a:lnTo>
                    <a:pt x="60004" y="851058"/>
                  </a:lnTo>
                  <a:lnTo>
                    <a:pt x="100236" y="871872"/>
                  </a:lnTo>
                  <a:lnTo>
                    <a:pt x="146558" y="879348"/>
                  </a:lnTo>
                  <a:lnTo>
                    <a:pt x="2685034" y="879348"/>
                  </a:lnTo>
                  <a:lnTo>
                    <a:pt x="2731341" y="871872"/>
                  </a:lnTo>
                  <a:lnTo>
                    <a:pt x="2771570" y="851058"/>
                  </a:lnTo>
                  <a:lnTo>
                    <a:pt x="2803302" y="819326"/>
                  </a:lnTo>
                  <a:lnTo>
                    <a:pt x="2824116" y="779097"/>
                  </a:lnTo>
                  <a:lnTo>
                    <a:pt x="2831591" y="732789"/>
                  </a:lnTo>
                  <a:lnTo>
                    <a:pt x="2831591" y="146558"/>
                  </a:lnTo>
                  <a:lnTo>
                    <a:pt x="2824116" y="100250"/>
                  </a:lnTo>
                  <a:lnTo>
                    <a:pt x="2803302" y="60021"/>
                  </a:lnTo>
                  <a:lnTo>
                    <a:pt x="2771570" y="28289"/>
                  </a:lnTo>
                  <a:lnTo>
                    <a:pt x="2731341" y="7475"/>
                  </a:lnTo>
                  <a:lnTo>
                    <a:pt x="268503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3127" y="1648967"/>
              <a:ext cx="2851785" cy="867410"/>
            </a:xfrm>
            <a:custGeom>
              <a:avLst/>
              <a:gdLst/>
              <a:ahLst/>
              <a:cxnLst/>
              <a:rect l="l" t="t" r="r" b="b"/>
              <a:pathLst>
                <a:path w="2851785" h="867410">
                  <a:moveTo>
                    <a:pt x="2706878" y="0"/>
                  </a:moveTo>
                  <a:lnTo>
                    <a:pt x="144526" y="0"/>
                  </a:lnTo>
                  <a:lnTo>
                    <a:pt x="98844" y="7374"/>
                  </a:lnTo>
                  <a:lnTo>
                    <a:pt x="59170" y="27903"/>
                  </a:lnTo>
                  <a:lnTo>
                    <a:pt x="27885" y="59198"/>
                  </a:lnTo>
                  <a:lnTo>
                    <a:pt x="7368" y="98868"/>
                  </a:lnTo>
                  <a:lnTo>
                    <a:pt x="0" y="144526"/>
                  </a:lnTo>
                  <a:lnTo>
                    <a:pt x="0" y="722630"/>
                  </a:lnTo>
                  <a:lnTo>
                    <a:pt x="7368" y="768287"/>
                  </a:lnTo>
                  <a:lnTo>
                    <a:pt x="27885" y="807957"/>
                  </a:lnTo>
                  <a:lnTo>
                    <a:pt x="59170" y="839252"/>
                  </a:lnTo>
                  <a:lnTo>
                    <a:pt x="98844" y="859781"/>
                  </a:lnTo>
                  <a:lnTo>
                    <a:pt x="144526" y="867156"/>
                  </a:lnTo>
                  <a:lnTo>
                    <a:pt x="2706878" y="867156"/>
                  </a:lnTo>
                  <a:lnTo>
                    <a:pt x="2752535" y="859781"/>
                  </a:lnTo>
                  <a:lnTo>
                    <a:pt x="2792205" y="839252"/>
                  </a:lnTo>
                  <a:lnTo>
                    <a:pt x="2823500" y="807957"/>
                  </a:lnTo>
                  <a:lnTo>
                    <a:pt x="2844029" y="768287"/>
                  </a:lnTo>
                  <a:lnTo>
                    <a:pt x="2851404" y="722630"/>
                  </a:lnTo>
                  <a:lnTo>
                    <a:pt x="2851404" y="144526"/>
                  </a:lnTo>
                  <a:lnTo>
                    <a:pt x="2844029" y="98868"/>
                  </a:lnTo>
                  <a:lnTo>
                    <a:pt x="2823500" y="59198"/>
                  </a:lnTo>
                  <a:lnTo>
                    <a:pt x="2792205" y="27903"/>
                  </a:lnTo>
                  <a:lnTo>
                    <a:pt x="2752535" y="7374"/>
                  </a:lnTo>
                  <a:lnTo>
                    <a:pt x="2706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3127" y="1648967"/>
              <a:ext cx="2851785" cy="867410"/>
            </a:xfrm>
            <a:custGeom>
              <a:avLst/>
              <a:gdLst/>
              <a:ahLst/>
              <a:cxnLst/>
              <a:rect l="l" t="t" r="r" b="b"/>
              <a:pathLst>
                <a:path w="2851785" h="867410">
                  <a:moveTo>
                    <a:pt x="0" y="144526"/>
                  </a:moveTo>
                  <a:lnTo>
                    <a:pt x="7368" y="98868"/>
                  </a:lnTo>
                  <a:lnTo>
                    <a:pt x="27885" y="59198"/>
                  </a:lnTo>
                  <a:lnTo>
                    <a:pt x="59170" y="27903"/>
                  </a:lnTo>
                  <a:lnTo>
                    <a:pt x="98844" y="7374"/>
                  </a:lnTo>
                  <a:lnTo>
                    <a:pt x="144526" y="0"/>
                  </a:lnTo>
                  <a:lnTo>
                    <a:pt x="2706878" y="0"/>
                  </a:lnTo>
                  <a:lnTo>
                    <a:pt x="2752535" y="7374"/>
                  </a:lnTo>
                  <a:lnTo>
                    <a:pt x="2792205" y="27903"/>
                  </a:lnTo>
                  <a:lnTo>
                    <a:pt x="2823500" y="59198"/>
                  </a:lnTo>
                  <a:lnTo>
                    <a:pt x="2844029" y="98868"/>
                  </a:lnTo>
                  <a:lnTo>
                    <a:pt x="2851404" y="144526"/>
                  </a:lnTo>
                  <a:lnTo>
                    <a:pt x="2851404" y="722630"/>
                  </a:lnTo>
                  <a:lnTo>
                    <a:pt x="2844029" y="768287"/>
                  </a:lnTo>
                  <a:lnTo>
                    <a:pt x="2823500" y="807957"/>
                  </a:lnTo>
                  <a:lnTo>
                    <a:pt x="2792205" y="839252"/>
                  </a:lnTo>
                  <a:lnTo>
                    <a:pt x="2752535" y="859781"/>
                  </a:lnTo>
                  <a:lnTo>
                    <a:pt x="2706878" y="867156"/>
                  </a:lnTo>
                  <a:lnTo>
                    <a:pt x="144526" y="867156"/>
                  </a:lnTo>
                  <a:lnTo>
                    <a:pt x="98844" y="859781"/>
                  </a:lnTo>
                  <a:lnTo>
                    <a:pt x="59170" y="839252"/>
                  </a:lnTo>
                  <a:lnTo>
                    <a:pt x="27885" y="807957"/>
                  </a:lnTo>
                  <a:lnTo>
                    <a:pt x="7368" y="768287"/>
                  </a:lnTo>
                  <a:lnTo>
                    <a:pt x="0" y="722630"/>
                  </a:lnTo>
                  <a:lnTo>
                    <a:pt x="0" y="144526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566531" y="1639316"/>
            <a:ext cx="29787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Принятие на </a:t>
            </a:r>
            <a:r>
              <a:rPr sz="1600" spc="-15" dirty="0">
                <a:latin typeface="Calibri"/>
                <a:cs typeface="Calibri"/>
              </a:rPr>
              <a:t>педсовете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утверждение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директором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школы </a:t>
            </a:r>
            <a:r>
              <a:rPr sz="1600" spc="-10" dirty="0">
                <a:latin typeface="Calibri"/>
                <a:cs typeface="Calibri"/>
              </a:rPr>
              <a:t> ООП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НОО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(не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позднее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31.08.2023)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38091" y="1653667"/>
            <a:ext cx="36963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"/>
                <a:cs typeface="Calibri"/>
              </a:rPr>
              <a:t>Доработка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школой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имеющейся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ООП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НОО </a:t>
            </a:r>
            <a:r>
              <a:rPr sz="1600" i="1" spc="-34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с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учетом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небольших</a:t>
            </a:r>
            <a:r>
              <a:rPr sz="1600" i="1" spc="-5" dirty="0">
                <a:latin typeface="Calibri"/>
                <a:cs typeface="Calibri"/>
              </a:rPr>
              <a:t> изменений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в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i="1" spc="-5" dirty="0">
                <a:latin typeface="Calibri"/>
                <a:cs typeface="Calibri"/>
              </a:rPr>
              <a:t>федеральных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документах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4235" y="1781302"/>
            <a:ext cx="2141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Обновленный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ФГОС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ФОП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6336" y="4097528"/>
            <a:ext cx="355307" cy="35407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86703" y="4131309"/>
            <a:ext cx="355257" cy="354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450" y="389635"/>
            <a:ext cx="10739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Организационный</a:t>
            </a:r>
            <a:r>
              <a:rPr sz="2400" spc="30" dirty="0"/>
              <a:t> </a:t>
            </a:r>
            <a:r>
              <a:rPr sz="2400" spc="-15" dirty="0"/>
              <a:t>раздел</a:t>
            </a:r>
            <a:r>
              <a:rPr sz="2400" spc="5" dirty="0"/>
              <a:t> </a:t>
            </a:r>
            <a:r>
              <a:rPr sz="2400" dirty="0"/>
              <a:t>ФОП</a:t>
            </a:r>
            <a:r>
              <a:rPr sz="2400" spc="-5" dirty="0"/>
              <a:t> </a:t>
            </a:r>
            <a:r>
              <a:rPr sz="2400" spc="-10" dirty="0"/>
              <a:t>начального</a:t>
            </a:r>
            <a:r>
              <a:rPr sz="2400" spc="5" dirty="0"/>
              <a:t> </a:t>
            </a:r>
            <a:r>
              <a:rPr sz="2400" spc="-10" dirty="0"/>
              <a:t>общего </a:t>
            </a:r>
            <a:r>
              <a:rPr sz="2400" spc="-5" dirty="0"/>
              <a:t>образования. </a:t>
            </a:r>
            <a:r>
              <a:rPr sz="2400" spc="-10" dirty="0"/>
              <a:t>Учебный</a:t>
            </a:r>
            <a:r>
              <a:rPr sz="2400" spc="15" dirty="0"/>
              <a:t> </a:t>
            </a:r>
            <a:r>
              <a:rPr sz="2400" spc="-5" dirty="0"/>
              <a:t>план.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80363" y="1002283"/>
            <a:ext cx="10060940" cy="4893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9255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Учебный период:</a:t>
            </a: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01.09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-</a:t>
            </a:r>
            <a:r>
              <a:rPr sz="2000" b="1" spc="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20.05,</a:t>
            </a:r>
            <a:r>
              <a:rPr sz="20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34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недели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(33 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недели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–</a:t>
            </a:r>
            <a:r>
              <a:rPr sz="2000" b="1" spc="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для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1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класса)</a:t>
            </a:r>
            <a:endParaRPr sz="2000">
              <a:latin typeface="Calibri"/>
              <a:cs typeface="Calibri"/>
            </a:endParaRPr>
          </a:p>
          <a:p>
            <a:pPr marL="144780" algn="ctr">
              <a:lnSpc>
                <a:spcPts val="2280"/>
              </a:lnSpc>
              <a:spcBef>
                <a:spcPts val="1600"/>
              </a:spcBef>
            </a:pP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ФЕДЕРАЛЬНЫЙ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УЧЕБНЫЙ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ПЛАН</a:t>
            </a:r>
            <a:endParaRPr sz="2000">
              <a:latin typeface="Calibri"/>
              <a:cs typeface="Calibri"/>
            </a:endParaRPr>
          </a:p>
          <a:p>
            <a:pPr marL="143510" algn="ctr">
              <a:lnSpc>
                <a:spcPts val="2280"/>
              </a:lnSpc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(5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вариантов)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варианты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1,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0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для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образовательных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организаций,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10" dirty="0">
                <a:latin typeface="Calibri"/>
                <a:cs typeface="Calibri"/>
              </a:rPr>
              <a:t>которых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обучение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ведется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latin typeface="Calibri"/>
                <a:cs typeface="Calibri"/>
              </a:rPr>
              <a:t>русском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языке</a:t>
            </a:r>
            <a:r>
              <a:rPr sz="2000" b="1" spc="-5" dirty="0">
                <a:latin typeface="Calibri"/>
                <a:cs typeface="Calibri"/>
              </a:rPr>
              <a:t> (5-дневная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5" dirty="0">
                <a:latin typeface="Calibri"/>
                <a:cs typeface="Calibri"/>
              </a:rPr>
              <a:t> 6-дневная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учебная</a:t>
            </a:r>
            <a:r>
              <a:rPr sz="2000" b="1" spc="-10" dirty="0">
                <a:latin typeface="Calibri"/>
                <a:cs typeface="Calibri"/>
              </a:rPr>
              <a:t> неделя);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вариант 3 </a:t>
            </a:r>
            <a:r>
              <a:rPr sz="2000" b="1" dirty="0">
                <a:latin typeface="Calibri"/>
                <a:cs typeface="Calibri"/>
              </a:rPr>
              <a:t>- </a:t>
            </a:r>
            <a:r>
              <a:rPr sz="2000" b="1" spc="-5" dirty="0">
                <a:latin typeface="Calibri"/>
                <a:cs typeface="Calibri"/>
              </a:rPr>
              <a:t>для образовательных организаций,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10" dirty="0">
                <a:latin typeface="Calibri"/>
                <a:cs typeface="Calibri"/>
              </a:rPr>
              <a:t>которых </a:t>
            </a:r>
            <a:r>
              <a:rPr sz="2000" b="1" spc="-5" dirty="0">
                <a:latin typeface="Calibri"/>
                <a:cs typeface="Calibri"/>
              </a:rPr>
              <a:t>обучение </a:t>
            </a:r>
            <a:r>
              <a:rPr sz="2000" b="1" spc="-10" dirty="0">
                <a:latin typeface="Calibri"/>
                <a:cs typeface="Calibri"/>
              </a:rPr>
              <a:t>ведется </a:t>
            </a:r>
            <a:r>
              <a:rPr sz="2000" b="1" spc="-5" dirty="0">
                <a:latin typeface="Calibri"/>
                <a:cs typeface="Calibri"/>
              </a:rPr>
              <a:t>на </a:t>
            </a:r>
            <a:r>
              <a:rPr sz="2000" b="1" spc="-15" dirty="0">
                <a:latin typeface="Calibri"/>
                <a:cs typeface="Calibri"/>
              </a:rPr>
              <a:t>русском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или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родном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языке, </a:t>
            </a:r>
            <a:r>
              <a:rPr sz="2000" b="1" spc="-5" dirty="0">
                <a:latin typeface="Calibri"/>
                <a:cs typeface="Calibri"/>
              </a:rPr>
              <a:t>но наряду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ним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изучается </a:t>
            </a:r>
            <a:r>
              <a:rPr sz="2000" b="1" spc="-15" dirty="0">
                <a:latin typeface="Calibri"/>
                <a:cs typeface="Calibri"/>
              </a:rPr>
              <a:t>один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из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языков </a:t>
            </a:r>
            <a:r>
              <a:rPr sz="2000" b="1" spc="-15" dirty="0">
                <a:latin typeface="Calibri"/>
                <a:cs typeface="Calibri"/>
              </a:rPr>
              <a:t>народов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России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(5-дневная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учебная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неделя);</a:t>
            </a:r>
            <a:endParaRPr sz="2000">
              <a:latin typeface="Calibri"/>
              <a:cs typeface="Calibri"/>
            </a:endParaRPr>
          </a:p>
          <a:p>
            <a:pPr marL="355600" marR="578485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вариант 4 </a:t>
            </a:r>
            <a:r>
              <a:rPr sz="2000" b="1" dirty="0">
                <a:latin typeface="Calibri"/>
                <a:cs typeface="Calibri"/>
              </a:rPr>
              <a:t>- </a:t>
            </a:r>
            <a:r>
              <a:rPr sz="2000" b="1" spc="-5" dirty="0">
                <a:latin typeface="Calibri"/>
                <a:cs typeface="Calibri"/>
              </a:rPr>
              <a:t>для образовательных организаций,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10" dirty="0">
                <a:latin typeface="Calibri"/>
                <a:cs typeface="Calibri"/>
              </a:rPr>
              <a:t>которых </a:t>
            </a:r>
            <a:r>
              <a:rPr sz="2000" b="1" dirty="0">
                <a:latin typeface="Calibri"/>
                <a:cs typeface="Calibri"/>
              </a:rPr>
              <a:t>образование </a:t>
            </a:r>
            <a:r>
              <a:rPr sz="2000" b="1" spc="-10" dirty="0">
                <a:latin typeface="Calibri"/>
                <a:cs typeface="Calibri"/>
              </a:rPr>
              <a:t>ведется </a:t>
            </a:r>
            <a:r>
              <a:rPr sz="2000" b="1" spc="-5" dirty="0">
                <a:latin typeface="Calibri"/>
                <a:cs typeface="Calibri"/>
              </a:rPr>
              <a:t>на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русском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языке,</a:t>
            </a:r>
            <a:r>
              <a:rPr sz="2000" b="1" spc="-5" dirty="0">
                <a:latin typeface="Calibri"/>
                <a:cs typeface="Calibri"/>
              </a:rPr>
              <a:t> но наряду </a:t>
            </a: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-5" dirty="0">
                <a:latin typeface="Calibri"/>
                <a:cs typeface="Calibri"/>
              </a:rPr>
              <a:t> ним изучается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один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из</a:t>
            </a:r>
            <a:r>
              <a:rPr sz="2000" b="1" spc="-10" dirty="0">
                <a:latin typeface="Calibri"/>
                <a:cs typeface="Calibri"/>
              </a:rPr>
              <a:t> языков </a:t>
            </a:r>
            <a:r>
              <a:rPr sz="2000" b="1" spc="-15" dirty="0">
                <a:latin typeface="Calibri"/>
                <a:cs typeface="Calibri"/>
              </a:rPr>
              <a:t>народов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Российской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Федерации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(6-дневная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учебная</a:t>
            </a:r>
            <a:r>
              <a:rPr sz="2000" b="1" spc="-15" dirty="0">
                <a:latin typeface="Calibri"/>
                <a:cs typeface="Calibri"/>
              </a:rPr>
              <a:t> неделя);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вариант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20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- </a:t>
            </a:r>
            <a:r>
              <a:rPr sz="2000" b="1" spc="-5" dirty="0">
                <a:latin typeface="Calibri"/>
                <a:cs typeface="Calibri"/>
              </a:rPr>
              <a:t>для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образовательных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организаций,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которых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обучение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ведется </a:t>
            </a:r>
            <a:r>
              <a:rPr sz="2000" b="1" spc="-5" dirty="0">
                <a:latin typeface="Calibri"/>
                <a:cs typeface="Calibri"/>
              </a:rPr>
              <a:t>на </a:t>
            </a:r>
            <a:r>
              <a:rPr sz="2000" b="1" spc="-10" dirty="0">
                <a:latin typeface="Calibri"/>
                <a:cs typeface="Calibri"/>
              </a:rPr>
              <a:t>родном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(нерусском)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языке</a:t>
            </a:r>
            <a:r>
              <a:rPr sz="2000" b="1" spc="-5" dirty="0">
                <a:latin typeface="Calibri"/>
                <a:cs typeface="Calibri"/>
              </a:rPr>
              <a:t> (6-дневная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учебная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неделя).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7842" y="462533"/>
          <a:ext cx="10438130" cy="6318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8505"/>
                <a:gridCol w="5229225"/>
                <a:gridCol w="3200400"/>
              </a:tblGrid>
              <a:tr h="316356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Предметные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области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предметы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(учебные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модули)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Примечание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литературное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чтение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язык,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Литературное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чтение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ФРП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базовом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уровне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369314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Родной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670" marR="34099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ат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ур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ние 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родном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языке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marR="8718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Родной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государственный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республики </a:t>
                      </a:r>
                      <a:r>
                        <a:rPr sz="1400" b="1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Российской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Федерации,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Литературное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чтение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родном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языке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940" marR="1974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ОУ,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которых языком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образования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является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язык,</a:t>
                      </a:r>
                      <a:r>
                        <a:rPr sz="12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изучение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родного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языка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родной литературы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из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числа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языков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народов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РФ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осуществляется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наличии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возможностей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ОУ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заявлению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родителей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(законных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представителей)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несовершеннолетних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обучающихся.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16357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ПРП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515746">
                <a:tc>
                  <a:txBody>
                    <a:bodyPr/>
                    <a:lstStyle/>
                    <a:p>
                      <a:pPr marL="26670" marR="8826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ПРП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729234">
                <a:tc>
                  <a:txBody>
                    <a:bodyPr/>
                    <a:lstStyle/>
                    <a:p>
                      <a:pPr marL="26670" marR="2990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Обществознание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естествознание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("ок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ающ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ир")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Окружающий</a:t>
                      </a:r>
                      <a:r>
                        <a:rPr sz="1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мир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ФРП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базовом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уровне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582661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религиозных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культур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светской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этики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религиозных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культур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светской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этики: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модуль: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"Основы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православной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культуры";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7305" marR="13982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учебный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модуль: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"Основы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иудейской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культуры";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модуль: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"Основы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буддийской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культуры";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учебный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модуль: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"Основы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исламской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культуры";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7305" marR="1974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учебный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модуль: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"Основы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религиозных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культур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народов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России";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модуль: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"Основы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светской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этики"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940" marR="457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изучении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предметной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области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"Основы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религиозных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культур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светской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этики"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выбор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одного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из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учебных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модулей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осуществляется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заявлению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родителей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(законных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7940" marR="645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представителей)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несовершеннолетних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обучающихся.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16344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Искусство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Изобразительное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искусство,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Музыка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ПРП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16331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ПРП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16332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культура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культура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ПРП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0742676" y="2516123"/>
            <a:ext cx="1325880" cy="1156970"/>
          </a:xfrm>
          <a:custGeom>
            <a:avLst/>
            <a:gdLst/>
            <a:ahLst/>
            <a:cxnLst/>
            <a:rect l="l" t="t" r="r" b="b"/>
            <a:pathLst>
              <a:path w="1325879" h="1156970">
                <a:moveTo>
                  <a:pt x="1325879" y="0"/>
                </a:moveTo>
                <a:lnTo>
                  <a:pt x="0" y="0"/>
                </a:lnTo>
                <a:lnTo>
                  <a:pt x="0" y="1156715"/>
                </a:lnTo>
                <a:lnTo>
                  <a:pt x="1325879" y="1156715"/>
                </a:lnTo>
                <a:lnTo>
                  <a:pt x="1325879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52531" y="2783281"/>
            <a:ext cx="110807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43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endParaRPr sz="1200">
              <a:latin typeface="Calibri"/>
              <a:cs typeface="Calibri"/>
            </a:endParaRPr>
          </a:p>
          <a:p>
            <a:pPr marL="635" algn="ctr">
              <a:lnSpc>
                <a:spcPts val="1670"/>
              </a:lnSpc>
            </a:pPr>
            <a:r>
              <a:rPr sz="1400" b="1" dirty="0">
                <a:latin typeface="Calibri"/>
                <a:cs typeface="Calibri"/>
              </a:rPr>
              <a:t>ФРП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42676" y="4134611"/>
            <a:ext cx="1325880" cy="1158240"/>
          </a:xfrm>
          <a:custGeom>
            <a:avLst/>
            <a:gdLst/>
            <a:ahLst/>
            <a:cxnLst/>
            <a:rect l="l" t="t" r="r" b="b"/>
            <a:pathLst>
              <a:path w="1325879" h="1158239">
                <a:moveTo>
                  <a:pt x="1325879" y="0"/>
                </a:moveTo>
                <a:lnTo>
                  <a:pt x="0" y="0"/>
                </a:lnTo>
                <a:lnTo>
                  <a:pt x="0" y="1158240"/>
                </a:lnTo>
                <a:lnTo>
                  <a:pt x="1325879" y="1158240"/>
                </a:lnTo>
                <a:lnTo>
                  <a:pt x="132587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52531" y="4403597"/>
            <a:ext cx="110871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670"/>
              </a:lnSpc>
            </a:pPr>
            <a:r>
              <a:rPr sz="1400" b="1" dirty="0">
                <a:latin typeface="Calibri"/>
                <a:cs typeface="Calibri"/>
              </a:rPr>
              <a:t>ПРП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4019" y="0"/>
            <a:ext cx="104527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91AAB"/>
                </a:solidFill>
              </a:rPr>
              <a:t>Разработка</a:t>
            </a:r>
            <a:r>
              <a:rPr sz="2400" spc="15" dirty="0">
                <a:solidFill>
                  <a:srgbClr val="091AAB"/>
                </a:solidFill>
              </a:rPr>
              <a:t> </a:t>
            </a:r>
            <a:r>
              <a:rPr sz="2400" dirty="0">
                <a:solidFill>
                  <a:srgbClr val="091AAB"/>
                </a:solidFill>
              </a:rPr>
              <a:t>рабочих</a:t>
            </a:r>
            <a:r>
              <a:rPr sz="2400" spc="-10" dirty="0">
                <a:solidFill>
                  <a:srgbClr val="091AAB"/>
                </a:solidFill>
              </a:rPr>
              <a:t> </a:t>
            </a:r>
            <a:r>
              <a:rPr sz="2400" spc="-5" dirty="0">
                <a:solidFill>
                  <a:srgbClr val="091AAB"/>
                </a:solidFill>
              </a:rPr>
              <a:t>программ</a:t>
            </a:r>
            <a:r>
              <a:rPr sz="2400" spc="20" dirty="0">
                <a:solidFill>
                  <a:srgbClr val="091AAB"/>
                </a:solidFill>
              </a:rPr>
              <a:t> </a:t>
            </a:r>
            <a:r>
              <a:rPr sz="2400" spc="-5" dirty="0">
                <a:solidFill>
                  <a:srgbClr val="091AAB"/>
                </a:solidFill>
              </a:rPr>
              <a:t>учителем</a:t>
            </a:r>
            <a:r>
              <a:rPr sz="2400" spc="-10" dirty="0">
                <a:solidFill>
                  <a:srgbClr val="091AAB"/>
                </a:solidFill>
              </a:rPr>
              <a:t> </a:t>
            </a:r>
            <a:r>
              <a:rPr sz="2400" spc="-5" dirty="0">
                <a:solidFill>
                  <a:srgbClr val="091AAB"/>
                </a:solidFill>
              </a:rPr>
              <a:t>для</a:t>
            </a:r>
            <a:r>
              <a:rPr sz="2400" spc="10" dirty="0">
                <a:solidFill>
                  <a:srgbClr val="091AAB"/>
                </a:solidFill>
              </a:rPr>
              <a:t> </a:t>
            </a:r>
            <a:r>
              <a:rPr sz="2400" spc="-5" dirty="0">
                <a:solidFill>
                  <a:srgbClr val="091AAB"/>
                </a:solidFill>
              </a:rPr>
              <a:t>начального</a:t>
            </a:r>
            <a:r>
              <a:rPr sz="2400" spc="5" dirty="0">
                <a:solidFill>
                  <a:srgbClr val="091AAB"/>
                </a:solidFill>
              </a:rPr>
              <a:t> </a:t>
            </a:r>
            <a:r>
              <a:rPr sz="2400" spc="-10" dirty="0">
                <a:solidFill>
                  <a:srgbClr val="091AAB"/>
                </a:solidFill>
              </a:rPr>
              <a:t>общего</a:t>
            </a:r>
            <a:r>
              <a:rPr sz="2400" dirty="0">
                <a:solidFill>
                  <a:srgbClr val="091AAB"/>
                </a:solidFill>
              </a:rPr>
              <a:t> образования</a:t>
            </a:r>
            <a:endParaRPr sz="24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75796" y="4961001"/>
            <a:ext cx="659256" cy="6635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66653" y="3390265"/>
            <a:ext cx="659256" cy="6635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3845" y="742950"/>
          <a:ext cx="11713210" cy="58465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0900"/>
                <a:gridCol w="349885"/>
                <a:gridCol w="349885"/>
                <a:gridCol w="349885"/>
                <a:gridCol w="349885"/>
                <a:gridCol w="8192770"/>
              </a:tblGrid>
              <a:tr h="433704">
                <a:tc rowSpan="2">
                  <a:txBody>
                    <a:bodyPr/>
                    <a:lstStyle/>
                    <a:p>
                      <a:pPr marL="676275" marR="669290" indent="5334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Учебные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п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Классы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часы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неделю)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год,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уровень)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соответствии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ФРП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ПРП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Уменьшать</a:t>
                      </a:r>
                      <a:r>
                        <a:rPr sz="16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количество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часов,</a:t>
                      </a:r>
                      <a:r>
                        <a:rPr sz="16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указанное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ФРП</a:t>
                      </a:r>
                      <a:r>
                        <a:rPr sz="1600" b="1" spc="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ПРП,</a:t>
                      </a:r>
                      <a:r>
                        <a:rPr sz="16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нельзя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4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Bef>
                          <a:spcPts val="64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660"/>
                        </a:lnSpc>
                        <a:spcBef>
                          <a:spcPts val="64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Bef>
                          <a:spcPts val="64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660"/>
                        </a:lnSpc>
                        <a:spcBef>
                          <a:spcPts val="64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IV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4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383412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675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ч.: в 1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165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ч, во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2-4 классах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по 170 ч.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классе.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860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тур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ое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6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 1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классе «Обучение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грамоте»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(180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ч: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100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предмета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«Русский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язык»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предмета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«Литературное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чтение»).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После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периода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грамоте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начинается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раздельное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изучение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предметов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«Русский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язык»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«Литературное чтение».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курс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«Литературное чтение»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отводится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 менее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">
                        <a:lnSpc>
                          <a:spcPts val="165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недель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(40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часов),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2-4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- по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136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классе.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467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34544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204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ч.: 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- 68 ч., 3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- 68 ч., 4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- 68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часов.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 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классе.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3677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Всего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540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ч.: в 1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132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ч., во 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136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ч., 3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136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ч., 4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136 часов.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 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классе.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467994">
                <a:tc>
                  <a:txBody>
                    <a:bodyPr/>
                    <a:lstStyle/>
                    <a:p>
                      <a:pPr marL="898525" marR="512445" indent="-3784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ающий 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мир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7743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Всего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270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 : 1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- 66 ч, 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- 68 ч., 3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- 68 ч., 4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68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 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классе.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467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ОРКСЭ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Всего 34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ч.: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классе</a:t>
                      </a:r>
                      <a:r>
                        <a:rPr sz="14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34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 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неделю.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686435" marR="371475" indent="-30797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Изо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рази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ль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ое 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искусство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69049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Всего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135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ч.: 1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- 33 ч., 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400" spc="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- 34 ч., 3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- 34 ч., 4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- 34 ч. </a:t>
                      </a:r>
                      <a:r>
                        <a:rPr sz="1400" spc="-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 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классе.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4680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Музыка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36074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Всего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135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ч.: в 1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- 33 ч., во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2-4 классах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 34 ч. в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год.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 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классе.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36074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Всего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135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ч.: в 1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- 33 ч., во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2-4 классах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 34 ч. в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год.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 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классе.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46799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культура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4631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Всего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405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ч.: 1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99</a:t>
                      </a:r>
                      <a:r>
                        <a:rPr sz="1400" spc="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ч; 2</a:t>
                      </a:r>
                      <a:r>
                        <a:rPr sz="1400" spc="3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102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ч; 3</a:t>
                      </a:r>
                      <a:r>
                        <a:rPr sz="1400" spc="3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102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ч; 4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102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ч. 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классе.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156" y="0"/>
            <a:ext cx="90112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Количество</a:t>
            </a:r>
            <a:r>
              <a:rPr sz="2400" spc="-25" dirty="0"/>
              <a:t> </a:t>
            </a:r>
            <a:r>
              <a:rPr sz="2400" dirty="0"/>
              <a:t>часов</a:t>
            </a:r>
            <a:r>
              <a:rPr sz="2400" spc="-25" dirty="0"/>
              <a:t> </a:t>
            </a:r>
            <a:r>
              <a:rPr sz="2400" dirty="0"/>
              <a:t>в</a:t>
            </a:r>
            <a:r>
              <a:rPr sz="2400" spc="5" dirty="0"/>
              <a:t> </a:t>
            </a:r>
            <a:r>
              <a:rPr sz="2400" dirty="0"/>
              <a:t>учебном</a:t>
            </a:r>
            <a:r>
              <a:rPr sz="2400" spc="-10" dirty="0"/>
              <a:t> </a:t>
            </a:r>
            <a:r>
              <a:rPr sz="2400" spc="-5" dirty="0"/>
              <a:t>плане</a:t>
            </a:r>
            <a:r>
              <a:rPr sz="2400" spc="10" dirty="0"/>
              <a:t> </a:t>
            </a:r>
            <a:r>
              <a:rPr sz="2400" spc="-30" dirty="0"/>
              <a:t>ОУ</a:t>
            </a:r>
            <a:r>
              <a:rPr sz="2400" spc="-15" dirty="0"/>
              <a:t> </a:t>
            </a:r>
            <a:r>
              <a:rPr sz="2400" spc="-5" dirty="0"/>
              <a:t>дается</a:t>
            </a:r>
            <a:r>
              <a:rPr sz="2400" spc="-10" dirty="0"/>
              <a:t> строго</a:t>
            </a:r>
            <a:r>
              <a:rPr sz="2400" spc="-25" dirty="0"/>
              <a:t> </a:t>
            </a:r>
            <a:r>
              <a:rPr sz="2400" dirty="0"/>
              <a:t>в </a:t>
            </a:r>
            <a:r>
              <a:rPr sz="2400" spc="-10" dirty="0"/>
              <a:t>соответствии</a:t>
            </a:r>
            <a:endParaRPr sz="2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/>
              <a:t>с</a:t>
            </a:r>
            <a:r>
              <a:rPr sz="2400" spc="-15" dirty="0"/>
              <a:t> </a:t>
            </a:r>
            <a:r>
              <a:rPr sz="2400" spc="-10" dirty="0"/>
              <a:t>федеральными</a:t>
            </a:r>
            <a:r>
              <a:rPr sz="2400" spc="20" dirty="0"/>
              <a:t> </a:t>
            </a:r>
            <a:r>
              <a:rPr sz="2400" dirty="0"/>
              <a:t>и </a:t>
            </a:r>
            <a:r>
              <a:rPr sz="2400" spc="-5" dirty="0"/>
              <a:t>примерными</a:t>
            </a:r>
            <a:r>
              <a:rPr sz="2400" spc="15" dirty="0"/>
              <a:t> </a:t>
            </a:r>
            <a:r>
              <a:rPr sz="2400" spc="-5" dirty="0"/>
              <a:t>рабочими</a:t>
            </a:r>
            <a:r>
              <a:rPr sz="2400" spc="-10" dirty="0"/>
              <a:t> </a:t>
            </a:r>
            <a:r>
              <a:rPr sz="2400" spc="-5" dirty="0"/>
              <a:t>программами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69" y="107061"/>
            <a:ext cx="117163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/>
              <a:t>Федеральный</a:t>
            </a:r>
            <a:r>
              <a:rPr sz="2200" spc="40" dirty="0"/>
              <a:t> </a:t>
            </a:r>
            <a:r>
              <a:rPr sz="2200" spc="-5" dirty="0"/>
              <a:t>учебный</a:t>
            </a:r>
            <a:r>
              <a:rPr sz="2200" spc="15" dirty="0"/>
              <a:t> </a:t>
            </a:r>
            <a:r>
              <a:rPr sz="2200" spc="-10" dirty="0"/>
              <a:t>план</a:t>
            </a:r>
            <a:r>
              <a:rPr sz="2200" spc="30" dirty="0"/>
              <a:t> </a:t>
            </a:r>
            <a:r>
              <a:rPr sz="2200" spc="-20" dirty="0"/>
              <a:t>(ФУП)</a:t>
            </a:r>
            <a:r>
              <a:rPr sz="2200" dirty="0"/>
              <a:t> </a:t>
            </a:r>
            <a:r>
              <a:rPr sz="2200" spc="-10" dirty="0"/>
              <a:t>начального</a:t>
            </a:r>
            <a:r>
              <a:rPr sz="2200" spc="50" dirty="0"/>
              <a:t> </a:t>
            </a:r>
            <a:r>
              <a:rPr sz="2200" spc="-15" dirty="0"/>
              <a:t>общего</a:t>
            </a:r>
            <a:r>
              <a:rPr sz="2200" spc="65" dirty="0"/>
              <a:t> </a:t>
            </a:r>
            <a:r>
              <a:rPr sz="2200" spc="-5" dirty="0"/>
              <a:t>образования,</a:t>
            </a:r>
            <a:r>
              <a:rPr sz="2200" spc="65" dirty="0"/>
              <a:t> </a:t>
            </a:r>
            <a:r>
              <a:rPr sz="2200" i="1" spc="-5" dirty="0">
                <a:latin typeface="Calibri"/>
                <a:cs typeface="Calibri"/>
              </a:rPr>
              <a:t>5-дневная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учебная</a:t>
            </a:r>
            <a:r>
              <a:rPr sz="2200" i="1" spc="3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неделя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68540" y="1159763"/>
            <a:ext cx="4657725" cy="183197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7937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625"/>
              </a:spcBef>
            </a:pP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Обязательную</a:t>
            </a:r>
            <a:r>
              <a:rPr sz="16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часть:</a:t>
            </a:r>
            <a:endParaRPr sz="1600">
              <a:latin typeface="Calibri"/>
              <a:cs typeface="Calibri"/>
            </a:endParaRPr>
          </a:p>
          <a:p>
            <a:pPr marL="333375" marR="308610" indent="-28702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33375" algn="l"/>
                <a:tab pos="334010" algn="l"/>
              </a:tabLst>
            </a:pP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количество</a:t>
            </a:r>
            <a:r>
              <a:rPr sz="13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3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3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C00000"/>
                </a:solidFill>
                <a:latin typeface="Calibri"/>
                <a:cs typeface="Calibri"/>
              </a:rPr>
              <a:t>каждому</a:t>
            </a:r>
            <a:r>
              <a:rPr sz="13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предмету</a:t>
            </a:r>
            <a:r>
              <a:rPr sz="13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3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C00000"/>
                </a:solidFill>
                <a:latin typeface="Calibri"/>
                <a:cs typeface="Calibri"/>
              </a:rPr>
              <a:t>может</a:t>
            </a:r>
            <a:r>
              <a:rPr sz="13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C00000"/>
                </a:solidFill>
                <a:latin typeface="Calibri"/>
                <a:cs typeface="Calibri"/>
              </a:rPr>
              <a:t>быть </a:t>
            </a:r>
            <a:r>
              <a:rPr sz="1300" b="1" spc="-2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меньше,</a:t>
            </a:r>
            <a:r>
              <a:rPr sz="13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чем</a:t>
            </a:r>
            <a:r>
              <a:rPr sz="13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предусмотрено</a:t>
            </a:r>
            <a:r>
              <a:rPr sz="1300" b="1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ФРП</a:t>
            </a:r>
            <a:r>
              <a:rPr sz="13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C00000"/>
                </a:solidFill>
                <a:latin typeface="Calibri"/>
                <a:cs typeface="Calibri"/>
              </a:rPr>
              <a:t>или</a:t>
            </a:r>
            <a:r>
              <a:rPr sz="13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C00000"/>
                </a:solidFill>
                <a:latin typeface="Calibri"/>
                <a:cs typeface="Calibri"/>
              </a:rPr>
              <a:t>ПРП*</a:t>
            </a:r>
            <a:endParaRPr sz="1300">
              <a:latin typeface="Calibri"/>
              <a:cs typeface="Calibri"/>
            </a:endParaRPr>
          </a:p>
          <a:p>
            <a:pPr marL="333375" marR="290830" indent="-287020">
              <a:lnSpc>
                <a:spcPct val="100000"/>
              </a:lnSpc>
              <a:buFont typeface="Arial MT"/>
              <a:buChar char="•"/>
              <a:tabLst>
                <a:tab pos="333375" algn="l"/>
                <a:tab pos="334010" algn="l"/>
              </a:tabLst>
            </a:pPr>
            <a:r>
              <a:rPr sz="1300" b="1" spc="-5" dirty="0">
                <a:latin typeface="Calibri"/>
                <a:cs typeface="Calibri"/>
              </a:rPr>
              <a:t>Изучение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родного</a:t>
            </a:r>
            <a:r>
              <a:rPr sz="1300" b="1" spc="4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языка</a:t>
            </a:r>
            <a:r>
              <a:rPr sz="1300" b="1" spc="-5" dirty="0">
                <a:latin typeface="Calibri"/>
                <a:cs typeface="Calibri"/>
              </a:rPr>
              <a:t> и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родной</a:t>
            </a:r>
            <a:r>
              <a:rPr sz="1300" b="1" spc="3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литературы</a:t>
            </a:r>
            <a:r>
              <a:rPr sz="1300" b="1" spc="3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из числа </a:t>
            </a:r>
            <a:r>
              <a:rPr sz="1300" b="1" spc="-28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языков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народов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РФ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осуществляется</a:t>
            </a:r>
            <a:r>
              <a:rPr sz="1300" b="1" spc="6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при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наличии</a:t>
            </a:r>
            <a:endParaRPr sz="1300">
              <a:latin typeface="Calibri"/>
              <a:cs typeface="Calibri"/>
            </a:endParaRPr>
          </a:p>
          <a:p>
            <a:pPr marL="333375" marR="182880">
              <a:lnSpc>
                <a:spcPct val="100000"/>
              </a:lnSpc>
            </a:pPr>
            <a:r>
              <a:rPr sz="1300" b="1" spc="-10" dirty="0">
                <a:latin typeface="Calibri"/>
                <a:cs typeface="Calibri"/>
              </a:rPr>
              <a:t>возможностей</a:t>
            </a:r>
            <a:r>
              <a:rPr sz="1300" b="1" spc="5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ОУ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и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по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заявлению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родителей</a:t>
            </a:r>
            <a:r>
              <a:rPr sz="1300" b="1" spc="5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(законных 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представителей)</a:t>
            </a:r>
            <a:r>
              <a:rPr sz="1300" b="1" spc="6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несовершеннолетних</a:t>
            </a:r>
            <a:r>
              <a:rPr sz="1300" b="1" spc="6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обучающихся</a:t>
            </a:r>
            <a:r>
              <a:rPr sz="1300" b="1" spc="4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(см. </a:t>
            </a:r>
            <a:r>
              <a:rPr sz="1300" b="1" spc="-28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вариант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3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ФУП)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1588" y="3374135"/>
            <a:ext cx="4654550" cy="107759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8001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630"/>
              </a:spcBef>
            </a:pP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Часть, 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формируемую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участниками</a:t>
            </a:r>
            <a:endParaRPr sz="1600">
              <a:latin typeface="Calibri"/>
              <a:cs typeface="Calibri"/>
            </a:endParaRPr>
          </a:p>
          <a:p>
            <a:pPr marL="46355">
              <a:lnSpc>
                <a:spcPct val="100000"/>
              </a:lnSpc>
            </a:pP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образовательных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 отношений,</a:t>
            </a:r>
            <a:r>
              <a:rPr sz="16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которая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позволяет</a:t>
            </a:r>
            <a:endParaRPr sz="1300">
              <a:latin typeface="Calibri"/>
              <a:cs typeface="Calibri"/>
            </a:endParaRPr>
          </a:p>
          <a:p>
            <a:pPr marL="46355">
              <a:lnSpc>
                <a:spcPct val="100000"/>
              </a:lnSpc>
              <a:spcBef>
                <a:spcPts val="10"/>
              </a:spcBef>
            </a:pPr>
            <a:r>
              <a:rPr sz="1300" b="1" spc="-10" dirty="0">
                <a:latin typeface="Calibri"/>
                <a:cs typeface="Calibri"/>
              </a:rPr>
              <a:t>обеспечить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реализацию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стандарта</a:t>
            </a:r>
            <a:r>
              <a:rPr sz="1300" b="1" spc="4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по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физической</a:t>
            </a:r>
            <a:r>
              <a:rPr sz="1300" b="1" spc="3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культуре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в</a:t>
            </a:r>
            <a:endParaRPr sz="1300">
              <a:latin typeface="Calibri"/>
              <a:cs typeface="Calibri"/>
            </a:endParaRPr>
          </a:p>
          <a:p>
            <a:pPr marL="46355">
              <a:lnSpc>
                <a:spcPct val="100000"/>
              </a:lnSpc>
            </a:pPr>
            <a:r>
              <a:rPr sz="1300" b="1" spc="-5" dirty="0">
                <a:latin typeface="Calibri"/>
                <a:cs typeface="Calibri"/>
              </a:rPr>
              <a:t>1-3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классах</a:t>
            </a:r>
            <a:r>
              <a:rPr sz="1300" b="1" spc="3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в </a:t>
            </a:r>
            <a:r>
              <a:rPr sz="1300" b="1" spc="-10" dirty="0">
                <a:latin typeface="Calibri"/>
                <a:cs typeface="Calibri"/>
              </a:rPr>
              <a:t>полном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объеме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(3 </a:t>
            </a:r>
            <a:r>
              <a:rPr sz="1300" b="1" spc="-10" dirty="0">
                <a:latin typeface="Calibri"/>
                <a:cs typeface="Calibri"/>
              </a:rPr>
              <a:t>часа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в </a:t>
            </a:r>
            <a:r>
              <a:rPr sz="1300" b="1" spc="-15" dirty="0">
                <a:latin typeface="Calibri"/>
                <a:cs typeface="Calibri"/>
              </a:rPr>
              <a:t>неделю!)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1335" y="697611"/>
          <a:ext cx="6782431" cy="5580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4685"/>
                <a:gridCol w="2471419"/>
                <a:gridCol w="554989"/>
                <a:gridCol w="727710"/>
                <a:gridCol w="551814"/>
                <a:gridCol w="551814"/>
              </a:tblGrid>
              <a:tr h="28803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Предметные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области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032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Учебные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Классы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(количество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неделю)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76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204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10"/>
                        </a:lnSpc>
                        <a:spcBef>
                          <a:spcPts val="204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204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III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10"/>
                        </a:lnSpc>
                        <a:spcBef>
                          <a:spcPts val="204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IV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7677">
                <a:tc gridSpan="6"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20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Обязательная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часть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3976">
                <a:tc rowSpan="2">
                  <a:txBody>
                    <a:bodyPr/>
                    <a:lstStyle/>
                    <a:p>
                      <a:pPr marL="6985" marR="952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литературное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чтение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язык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3239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Литературное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чтение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323976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язык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3976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72744">
                <a:tc>
                  <a:txBody>
                    <a:bodyPr/>
                    <a:lstStyle/>
                    <a:p>
                      <a:pPr marL="6985" marR="689610">
                        <a:lnSpc>
                          <a:spcPts val="14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естествознание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Окружающий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мир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323977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ОРКСЭ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ОРКСЭ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397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Искусство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Изобразительное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искусство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39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Музыка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4104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3976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культура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Физическая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культура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34950">
                <a:tc gridSpan="2">
                  <a:txBody>
                    <a:bodyPr/>
                    <a:lstStyle/>
                    <a:p>
                      <a:pPr marL="24466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200" b="1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обязательная</a:t>
                      </a:r>
                      <a:r>
                        <a:rPr sz="1200" b="1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часть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77825">
                <a:tc gridSpan="2"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формируемая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отношений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518">
                <a:tc gridSpan="2">
                  <a:txBody>
                    <a:bodyPr/>
                    <a:lstStyle/>
                    <a:p>
                      <a:pPr marL="633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i="1" spc="-15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нагрузка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 5-дневной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200" b="1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неделе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143319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4862">
                <a:tc gridSpan="2">
                  <a:txBody>
                    <a:bodyPr/>
                    <a:lstStyle/>
                    <a:p>
                      <a:pPr marL="201930" marR="635" indent="-19558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нагрузка,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предусмотренная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Гигиеническими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нормативами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Санитарно-эпидемиологическими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требованиями,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более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368540" y="4869179"/>
            <a:ext cx="4654550" cy="923925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710" marR="111760">
              <a:lnSpc>
                <a:spcPct val="100000"/>
              </a:lnSpc>
              <a:spcBef>
                <a:spcPts val="245"/>
              </a:spcBef>
            </a:pP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ФГОС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НОО и ФОП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не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позволяют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реализовать </a:t>
            </a:r>
            <a:r>
              <a:rPr sz="1800" b="1" spc="-3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углублённое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изучение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предметов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при</a:t>
            </a:r>
            <a:endParaRPr sz="18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5-дневной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учебной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неделе!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910" y="6512762"/>
            <a:ext cx="7037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*август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 2023 </a:t>
            </a:r>
            <a:r>
              <a:rPr sz="1400" spc="-35" dirty="0">
                <a:solidFill>
                  <a:srgbClr val="C00000"/>
                </a:solidFill>
                <a:latin typeface="Calibri"/>
                <a:cs typeface="Calibri"/>
              </a:rPr>
              <a:t>г.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разработка</a:t>
            </a:r>
            <a:r>
              <a:rPr sz="14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ИСРО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C00000"/>
                </a:solidFill>
                <a:latin typeface="Calibri"/>
                <a:cs typeface="Calibri"/>
              </a:rPr>
              <a:t>РАО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ФРП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всем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учебным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предметам</a:t>
            </a:r>
            <a:r>
              <a:rPr sz="14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14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базовом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уровне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94880" y="367769"/>
            <a:ext cx="4693920" cy="78740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R="59055" algn="r">
              <a:lnSpc>
                <a:spcPct val="100000"/>
              </a:lnSpc>
              <a:spcBef>
                <a:spcPts val="1120"/>
              </a:spcBef>
            </a:pPr>
            <a:r>
              <a:rPr sz="2200" b="1" spc="-5" dirty="0">
                <a:solidFill>
                  <a:srgbClr val="003399"/>
                </a:solidFill>
                <a:latin typeface="Calibri"/>
                <a:cs typeface="Calibri"/>
              </a:rPr>
              <a:t>Вариант</a:t>
            </a:r>
            <a:r>
              <a:rPr sz="22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3399"/>
                </a:solidFill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400" b="1" dirty="0">
                <a:latin typeface="Calibri"/>
                <a:cs typeface="Calibri"/>
              </a:rPr>
              <a:t>При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разработке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учебного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плана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ОУ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обращаем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внимание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на: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51876" y="6268211"/>
            <a:ext cx="1788160" cy="497205"/>
          </a:xfrm>
          <a:custGeom>
            <a:avLst/>
            <a:gdLst/>
            <a:ahLst/>
            <a:cxnLst/>
            <a:rect l="l" t="t" r="r" b="b"/>
            <a:pathLst>
              <a:path w="1788159" h="497204">
                <a:moveTo>
                  <a:pt x="1787652" y="0"/>
                </a:moveTo>
                <a:lnTo>
                  <a:pt x="0" y="0"/>
                </a:lnTo>
                <a:lnTo>
                  <a:pt x="0" y="496823"/>
                </a:lnTo>
                <a:lnTo>
                  <a:pt x="1787652" y="496823"/>
                </a:lnTo>
                <a:lnTo>
                  <a:pt x="1787652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47075" y="6295440"/>
            <a:ext cx="1398905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ФРП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41635" y="6245352"/>
            <a:ext cx="1828800" cy="520065"/>
          </a:xfrm>
          <a:custGeom>
            <a:avLst/>
            <a:gdLst/>
            <a:ahLst/>
            <a:cxnLst/>
            <a:rect l="l" t="t" r="r" b="b"/>
            <a:pathLst>
              <a:path w="1828800" h="520065">
                <a:moveTo>
                  <a:pt x="1828800" y="0"/>
                </a:moveTo>
                <a:lnTo>
                  <a:pt x="0" y="0"/>
                </a:lnTo>
                <a:lnTo>
                  <a:pt x="0" y="519684"/>
                </a:lnTo>
                <a:lnTo>
                  <a:pt x="1828800" y="519684"/>
                </a:lnTo>
                <a:lnTo>
                  <a:pt x="18288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266044" y="6284163"/>
            <a:ext cx="1381760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ПРП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617249" y="5865583"/>
            <a:ext cx="2703195" cy="546100"/>
            <a:chOff x="7617249" y="5865583"/>
            <a:chExt cx="2703195" cy="54610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7249" y="5873752"/>
              <a:ext cx="534969" cy="5375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3886" y="5865583"/>
              <a:ext cx="556387" cy="5455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204" y="280796"/>
            <a:ext cx="8580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Реализация</a:t>
            </a:r>
            <a:r>
              <a:rPr sz="2400" spc="20" dirty="0"/>
              <a:t> </a:t>
            </a:r>
            <a:r>
              <a:rPr sz="2400" spc="-5" dirty="0"/>
              <a:t>программы</a:t>
            </a:r>
            <a:r>
              <a:rPr sz="2400" spc="-10" dirty="0"/>
              <a:t> </a:t>
            </a:r>
            <a:r>
              <a:rPr sz="2400" spc="-5" dirty="0"/>
              <a:t>по</a:t>
            </a:r>
            <a:r>
              <a:rPr sz="2400" dirty="0"/>
              <a:t> </a:t>
            </a:r>
            <a:r>
              <a:rPr sz="2400" spc="-10" dirty="0"/>
              <a:t>физической</a:t>
            </a:r>
            <a:r>
              <a:rPr sz="2400" dirty="0"/>
              <a:t> </a:t>
            </a:r>
            <a:r>
              <a:rPr sz="2400" spc="-20" dirty="0"/>
              <a:t>культуре</a:t>
            </a:r>
            <a:r>
              <a:rPr sz="2400" spc="-15" dirty="0"/>
              <a:t> </a:t>
            </a:r>
            <a:r>
              <a:rPr sz="2400" spc="-5" dirty="0"/>
              <a:t>на </a:t>
            </a:r>
            <a:r>
              <a:rPr sz="2400" dirty="0"/>
              <a:t>уровне НОО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52171" y="943483"/>
            <a:ext cx="1109662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Основные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разделы,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обязательные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для</a:t>
            </a:r>
            <a:r>
              <a:rPr sz="18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изучения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каждом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 классе: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800" spc="-5" dirty="0">
                <a:solidFill>
                  <a:srgbClr val="172044"/>
                </a:solidFill>
                <a:latin typeface="Calibri"/>
                <a:cs typeface="Calibri"/>
              </a:rPr>
              <a:t>«Знания</a:t>
            </a:r>
            <a:r>
              <a:rPr sz="1800" spc="-10" dirty="0">
                <a:solidFill>
                  <a:srgbClr val="17204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2044"/>
                </a:solidFill>
                <a:latin typeface="Calibri"/>
                <a:cs typeface="Calibri"/>
              </a:rPr>
              <a:t>о</a:t>
            </a:r>
            <a:r>
              <a:rPr sz="1800" spc="-15" dirty="0">
                <a:solidFill>
                  <a:srgbClr val="17204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2044"/>
                </a:solidFill>
                <a:latin typeface="Calibri"/>
                <a:cs typeface="Calibri"/>
              </a:rPr>
              <a:t>физической</a:t>
            </a:r>
            <a:r>
              <a:rPr sz="1800" spc="20" dirty="0">
                <a:solidFill>
                  <a:srgbClr val="17204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72044"/>
                </a:solidFill>
                <a:latin typeface="Calibri"/>
                <a:cs typeface="Calibri"/>
              </a:rPr>
              <a:t>культуре»,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800" spc="-5" dirty="0">
                <a:solidFill>
                  <a:srgbClr val="172044"/>
                </a:solidFill>
                <a:latin typeface="Calibri"/>
                <a:cs typeface="Calibri"/>
              </a:rPr>
              <a:t>«Способы</a:t>
            </a:r>
            <a:r>
              <a:rPr sz="1800" spc="30" dirty="0">
                <a:solidFill>
                  <a:srgbClr val="17204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2044"/>
                </a:solidFill>
                <a:latin typeface="Calibri"/>
                <a:cs typeface="Calibri"/>
              </a:rPr>
              <a:t>самостоятельной</a:t>
            </a:r>
            <a:r>
              <a:rPr sz="1800" spc="20" dirty="0">
                <a:solidFill>
                  <a:srgbClr val="17204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2044"/>
                </a:solidFill>
                <a:latin typeface="Calibri"/>
                <a:cs typeface="Calibri"/>
              </a:rPr>
              <a:t>деятельности»,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800" spc="-5" dirty="0">
                <a:solidFill>
                  <a:srgbClr val="172044"/>
                </a:solidFill>
                <a:latin typeface="Calibri"/>
                <a:cs typeface="Calibri"/>
              </a:rPr>
              <a:t>«Физическое</a:t>
            </a:r>
            <a:r>
              <a:rPr sz="1800" spc="-15" dirty="0">
                <a:solidFill>
                  <a:srgbClr val="17204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2044"/>
                </a:solidFill>
                <a:latin typeface="Calibri"/>
                <a:cs typeface="Calibri"/>
              </a:rPr>
              <a:t>совершенствование»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Раздел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 «Физическое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совершенствование»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2044"/>
                </a:solidFill>
                <a:latin typeface="Calibri"/>
                <a:cs typeface="Calibri"/>
              </a:rPr>
              <a:t>реализуется</a:t>
            </a:r>
            <a:r>
              <a:rPr sz="1800" spc="30" dirty="0">
                <a:solidFill>
                  <a:srgbClr val="172044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72044"/>
                </a:solidFill>
                <a:latin typeface="Calibri"/>
                <a:cs typeface="Calibri"/>
              </a:rPr>
              <a:t>исходя</a:t>
            </a:r>
            <a:r>
              <a:rPr sz="1800" dirty="0">
                <a:solidFill>
                  <a:srgbClr val="172044"/>
                </a:solidFill>
                <a:latin typeface="Calibri"/>
                <a:cs typeface="Calibri"/>
              </a:rPr>
              <a:t> из</a:t>
            </a:r>
            <a:r>
              <a:rPr sz="1800" spc="35" dirty="0">
                <a:solidFill>
                  <a:srgbClr val="17204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наличия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материально-технической</a:t>
            </a:r>
            <a:r>
              <a:rPr sz="18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базы</a:t>
            </a:r>
            <a:r>
              <a:rPr sz="18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ОУ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6FC0"/>
              </a:buClr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Количество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часов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7976" y="2822448"/>
            <a:ext cx="1702435" cy="126111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33679" indent="-220979">
              <a:lnSpc>
                <a:spcPct val="100000"/>
              </a:lnSpc>
              <a:spcBef>
                <a:spcPts val="1180"/>
              </a:spcBef>
              <a:buAutoNum type="arabicPlain"/>
              <a:tabLst>
                <a:tab pos="233679" algn="l"/>
              </a:tabLst>
            </a:pPr>
            <a:r>
              <a:rPr sz="1800" spc="-5" dirty="0">
                <a:latin typeface="Calibri"/>
                <a:cs typeface="Calibri"/>
              </a:rPr>
              <a:t>класс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—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99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ч;</a:t>
            </a:r>
            <a:endParaRPr sz="1800">
              <a:latin typeface="Calibri"/>
              <a:cs typeface="Calibri"/>
            </a:endParaRPr>
          </a:p>
          <a:p>
            <a:pPr marL="233679" indent="-220979">
              <a:lnSpc>
                <a:spcPct val="100000"/>
              </a:lnSpc>
              <a:spcBef>
                <a:spcPts val="1085"/>
              </a:spcBef>
              <a:buAutoNum type="arabicPlain"/>
              <a:tabLst>
                <a:tab pos="233679" algn="l"/>
              </a:tabLst>
            </a:pPr>
            <a:r>
              <a:rPr sz="1800" spc="-5" dirty="0">
                <a:latin typeface="Calibri"/>
                <a:cs typeface="Calibri"/>
              </a:rPr>
              <a:t>класс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—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102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ч;</a:t>
            </a:r>
            <a:endParaRPr sz="1800">
              <a:latin typeface="Calibri"/>
              <a:cs typeface="Calibri"/>
            </a:endParaRPr>
          </a:p>
          <a:p>
            <a:pPr marL="233679" indent="-220979">
              <a:lnSpc>
                <a:spcPct val="100000"/>
              </a:lnSpc>
              <a:spcBef>
                <a:spcPts val="1080"/>
              </a:spcBef>
              <a:buAutoNum type="arabicPlain"/>
              <a:tabLst>
                <a:tab pos="233679" algn="l"/>
              </a:tabLst>
            </a:pPr>
            <a:r>
              <a:rPr sz="1800" spc="-5" dirty="0">
                <a:latin typeface="Calibri"/>
                <a:cs typeface="Calibri"/>
              </a:rPr>
              <a:t>класс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—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102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0817" y="3323082"/>
            <a:ext cx="3175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по 3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часа</a:t>
            </a:r>
            <a:r>
              <a:rPr sz="18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неделю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1-3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классах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3230" y="4608703"/>
            <a:ext cx="66592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 часа</a:t>
            </a:r>
            <a:r>
              <a:rPr sz="1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 неделю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—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рамках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учебного</a:t>
            </a:r>
            <a:r>
              <a:rPr sz="18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плана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+1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час</a:t>
            </a:r>
            <a:r>
              <a:rPr sz="1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неделю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—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двигательная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активность</a:t>
            </a:r>
            <a:r>
              <a:rPr sz="18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(за</a:t>
            </a:r>
            <a:r>
              <a:rPr sz="1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рамками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НОО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за</a:t>
            </a:r>
            <a:r>
              <a:rPr sz="1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счет</a:t>
            </a:r>
            <a:r>
              <a:rPr sz="18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внеурочной</a:t>
            </a:r>
            <a:r>
              <a:rPr sz="18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деятельности,</a:t>
            </a:r>
            <a:endParaRPr sz="1800">
              <a:latin typeface="Calibri"/>
              <a:cs typeface="Calibri"/>
            </a:endParaRPr>
          </a:p>
          <a:p>
            <a:pPr marL="12700" marR="122555">
              <a:lnSpc>
                <a:spcPct val="100000"/>
              </a:lnSpc>
            </a:pPr>
            <a:r>
              <a:rPr sz="1800" b="1" i="1" spc="-5" dirty="0">
                <a:solidFill>
                  <a:srgbClr val="C00000"/>
                </a:solidFill>
                <a:latin typeface="Calibri"/>
                <a:cs typeface="Calibri"/>
              </a:rPr>
              <a:t>например:</a:t>
            </a:r>
            <a:r>
              <a:rPr sz="1800" b="1" i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C00000"/>
                </a:solidFill>
                <a:latin typeface="Calibri"/>
                <a:cs typeface="Calibri"/>
              </a:rPr>
              <a:t>ритмика,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 танцы,</a:t>
            </a:r>
            <a:r>
              <a:rPr sz="1800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C00000"/>
                </a:solidFill>
                <a:latin typeface="Calibri"/>
                <a:cs typeface="Calibri"/>
              </a:rPr>
              <a:t>аэробика,</a:t>
            </a:r>
            <a:r>
              <a:rPr sz="1800" i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подвижные </a:t>
            </a:r>
            <a:r>
              <a:rPr sz="1800" i="1" spc="-5" dirty="0">
                <a:solidFill>
                  <a:srgbClr val="C00000"/>
                </a:solidFill>
                <a:latin typeface="Calibri"/>
                <a:cs typeface="Calibri"/>
              </a:rPr>
              <a:t>игры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 народов </a:t>
            </a:r>
            <a:r>
              <a:rPr sz="1800" i="1" spc="-3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C00000"/>
                </a:solidFill>
                <a:latin typeface="Calibri"/>
                <a:cs typeface="Calibri"/>
              </a:rPr>
              <a:t>России</a:t>
            </a:r>
            <a:r>
              <a:rPr sz="1800" i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800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т.п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.)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9038" y="2899410"/>
            <a:ext cx="1943100" cy="1318260"/>
          </a:xfrm>
          <a:custGeom>
            <a:avLst/>
            <a:gdLst/>
            <a:ahLst/>
            <a:cxnLst/>
            <a:rect l="l" t="t" r="r" b="b"/>
            <a:pathLst>
              <a:path w="1943100" h="1318260">
                <a:moveTo>
                  <a:pt x="0" y="219710"/>
                </a:moveTo>
                <a:lnTo>
                  <a:pt x="4466" y="175447"/>
                </a:lnTo>
                <a:lnTo>
                  <a:pt x="17273" y="134213"/>
                </a:lnTo>
                <a:lnTo>
                  <a:pt x="37538" y="96893"/>
                </a:lnTo>
                <a:lnTo>
                  <a:pt x="64373" y="64373"/>
                </a:lnTo>
                <a:lnTo>
                  <a:pt x="96893" y="37538"/>
                </a:lnTo>
                <a:lnTo>
                  <a:pt x="134213" y="17273"/>
                </a:lnTo>
                <a:lnTo>
                  <a:pt x="175447" y="4466"/>
                </a:lnTo>
                <a:lnTo>
                  <a:pt x="219710" y="0"/>
                </a:lnTo>
                <a:lnTo>
                  <a:pt x="1723389" y="0"/>
                </a:lnTo>
                <a:lnTo>
                  <a:pt x="1767652" y="4466"/>
                </a:lnTo>
                <a:lnTo>
                  <a:pt x="1808886" y="17273"/>
                </a:lnTo>
                <a:lnTo>
                  <a:pt x="1846206" y="37538"/>
                </a:lnTo>
                <a:lnTo>
                  <a:pt x="1878726" y="64373"/>
                </a:lnTo>
                <a:lnTo>
                  <a:pt x="1905561" y="96893"/>
                </a:lnTo>
                <a:lnTo>
                  <a:pt x="1925826" y="134213"/>
                </a:lnTo>
                <a:lnTo>
                  <a:pt x="1938633" y="175447"/>
                </a:lnTo>
                <a:lnTo>
                  <a:pt x="1943100" y="219710"/>
                </a:lnTo>
                <a:lnTo>
                  <a:pt x="1943100" y="1098550"/>
                </a:lnTo>
                <a:lnTo>
                  <a:pt x="1938633" y="1142812"/>
                </a:lnTo>
                <a:lnTo>
                  <a:pt x="1925826" y="1184046"/>
                </a:lnTo>
                <a:lnTo>
                  <a:pt x="1905561" y="1221366"/>
                </a:lnTo>
                <a:lnTo>
                  <a:pt x="1878726" y="1253886"/>
                </a:lnTo>
                <a:lnTo>
                  <a:pt x="1846206" y="1280721"/>
                </a:lnTo>
                <a:lnTo>
                  <a:pt x="1808886" y="1300986"/>
                </a:lnTo>
                <a:lnTo>
                  <a:pt x="1767652" y="1313793"/>
                </a:lnTo>
                <a:lnTo>
                  <a:pt x="1723389" y="1318259"/>
                </a:lnTo>
                <a:lnTo>
                  <a:pt x="219710" y="1318259"/>
                </a:lnTo>
                <a:lnTo>
                  <a:pt x="175447" y="1313793"/>
                </a:lnTo>
                <a:lnTo>
                  <a:pt x="134213" y="1300986"/>
                </a:lnTo>
                <a:lnTo>
                  <a:pt x="96893" y="1280721"/>
                </a:lnTo>
                <a:lnTo>
                  <a:pt x="64373" y="1253886"/>
                </a:lnTo>
                <a:lnTo>
                  <a:pt x="37538" y="1221366"/>
                </a:lnTo>
                <a:lnTo>
                  <a:pt x="17273" y="1184046"/>
                </a:lnTo>
                <a:lnTo>
                  <a:pt x="4466" y="1142812"/>
                </a:lnTo>
                <a:lnTo>
                  <a:pt x="0" y="1098550"/>
                </a:lnTo>
                <a:lnTo>
                  <a:pt x="0" y="219710"/>
                </a:lnTo>
                <a:close/>
              </a:path>
            </a:pathLst>
          </a:custGeom>
          <a:ln w="32004">
            <a:solidFill>
              <a:srgbClr val="2E528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20239" y="4760721"/>
            <a:ext cx="10299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класс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—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1780" y="4760721"/>
            <a:ext cx="473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68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09038" y="4679441"/>
            <a:ext cx="1943100" cy="622300"/>
          </a:xfrm>
          <a:custGeom>
            <a:avLst/>
            <a:gdLst/>
            <a:ahLst/>
            <a:cxnLst/>
            <a:rect l="l" t="t" r="r" b="b"/>
            <a:pathLst>
              <a:path w="1943100" h="622300">
                <a:moveTo>
                  <a:pt x="0" y="103631"/>
                </a:moveTo>
                <a:lnTo>
                  <a:pt x="8137" y="63275"/>
                </a:lnTo>
                <a:lnTo>
                  <a:pt x="30337" y="30337"/>
                </a:lnTo>
                <a:lnTo>
                  <a:pt x="63275" y="8137"/>
                </a:lnTo>
                <a:lnTo>
                  <a:pt x="103631" y="0"/>
                </a:lnTo>
                <a:lnTo>
                  <a:pt x="1839467" y="0"/>
                </a:lnTo>
                <a:lnTo>
                  <a:pt x="1879824" y="8137"/>
                </a:lnTo>
                <a:lnTo>
                  <a:pt x="1912762" y="30337"/>
                </a:lnTo>
                <a:lnTo>
                  <a:pt x="1934962" y="63275"/>
                </a:lnTo>
                <a:lnTo>
                  <a:pt x="1943100" y="103631"/>
                </a:lnTo>
                <a:lnTo>
                  <a:pt x="1943100" y="518159"/>
                </a:lnTo>
                <a:lnTo>
                  <a:pt x="1934962" y="558516"/>
                </a:lnTo>
                <a:lnTo>
                  <a:pt x="1912762" y="591454"/>
                </a:lnTo>
                <a:lnTo>
                  <a:pt x="1879824" y="613654"/>
                </a:lnTo>
                <a:lnTo>
                  <a:pt x="1839467" y="621791"/>
                </a:lnTo>
                <a:lnTo>
                  <a:pt x="103631" y="621791"/>
                </a:lnTo>
                <a:lnTo>
                  <a:pt x="63275" y="613654"/>
                </a:lnTo>
                <a:lnTo>
                  <a:pt x="30337" y="591454"/>
                </a:lnTo>
                <a:lnTo>
                  <a:pt x="8137" y="558516"/>
                </a:lnTo>
                <a:lnTo>
                  <a:pt x="0" y="518159"/>
                </a:lnTo>
                <a:lnTo>
                  <a:pt x="0" y="103631"/>
                </a:lnTo>
                <a:close/>
              </a:path>
            </a:pathLst>
          </a:custGeom>
          <a:ln w="32004">
            <a:solidFill>
              <a:srgbClr val="2E528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25290" y="3448811"/>
            <a:ext cx="497840" cy="105410"/>
          </a:xfrm>
          <a:custGeom>
            <a:avLst/>
            <a:gdLst/>
            <a:ahLst/>
            <a:cxnLst/>
            <a:rect l="l" t="t" r="r" b="b"/>
            <a:pathLst>
              <a:path w="497839" h="105410">
                <a:moveTo>
                  <a:pt x="35051" y="35051"/>
                </a:moveTo>
                <a:lnTo>
                  <a:pt x="0" y="35051"/>
                </a:lnTo>
                <a:lnTo>
                  <a:pt x="0" y="70103"/>
                </a:lnTo>
                <a:lnTo>
                  <a:pt x="35051" y="70103"/>
                </a:lnTo>
                <a:lnTo>
                  <a:pt x="35051" y="35051"/>
                </a:lnTo>
                <a:close/>
              </a:path>
              <a:path w="497839" h="105410">
                <a:moveTo>
                  <a:pt x="105156" y="35051"/>
                </a:moveTo>
                <a:lnTo>
                  <a:pt x="70104" y="35051"/>
                </a:lnTo>
                <a:lnTo>
                  <a:pt x="70104" y="70103"/>
                </a:lnTo>
                <a:lnTo>
                  <a:pt x="105156" y="70103"/>
                </a:lnTo>
                <a:lnTo>
                  <a:pt x="105156" y="35051"/>
                </a:lnTo>
                <a:close/>
              </a:path>
              <a:path w="497839" h="105410">
                <a:moveTo>
                  <a:pt x="175260" y="35051"/>
                </a:moveTo>
                <a:lnTo>
                  <a:pt x="140208" y="35051"/>
                </a:lnTo>
                <a:lnTo>
                  <a:pt x="140208" y="70103"/>
                </a:lnTo>
                <a:lnTo>
                  <a:pt x="175260" y="70103"/>
                </a:lnTo>
                <a:lnTo>
                  <a:pt x="175260" y="35051"/>
                </a:lnTo>
                <a:close/>
              </a:path>
              <a:path w="497839" h="105410">
                <a:moveTo>
                  <a:pt x="245363" y="35051"/>
                </a:moveTo>
                <a:lnTo>
                  <a:pt x="210312" y="35051"/>
                </a:lnTo>
                <a:lnTo>
                  <a:pt x="210312" y="70103"/>
                </a:lnTo>
                <a:lnTo>
                  <a:pt x="245363" y="70103"/>
                </a:lnTo>
                <a:lnTo>
                  <a:pt x="245363" y="35051"/>
                </a:lnTo>
                <a:close/>
              </a:path>
              <a:path w="497839" h="105410">
                <a:moveTo>
                  <a:pt x="315468" y="35051"/>
                </a:moveTo>
                <a:lnTo>
                  <a:pt x="280415" y="35051"/>
                </a:lnTo>
                <a:lnTo>
                  <a:pt x="280415" y="70103"/>
                </a:lnTo>
                <a:lnTo>
                  <a:pt x="315468" y="70103"/>
                </a:lnTo>
                <a:lnTo>
                  <a:pt x="315468" y="35051"/>
                </a:lnTo>
                <a:close/>
              </a:path>
              <a:path w="497839" h="105410">
                <a:moveTo>
                  <a:pt x="385572" y="35051"/>
                </a:moveTo>
                <a:lnTo>
                  <a:pt x="350520" y="35051"/>
                </a:lnTo>
                <a:lnTo>
                  <a:pt x="350520" y="70103"/>
                </a:lnTo>
                <a:lnTo>
                  <a:pt x="385572" y="70103"/>
                </a:lnTo>
                <a:lnTo>
                  <a:pt x="385572" y="35051"/>
                </a:lnTo>
                <a:close/>
              </a:path>
              <a:path w="497839" h="105410">
                <a:moveTo>
                  <a:pt x="392684" y="0"/>
                </a:moveTo>
                <a:lnTo>
                  <a:pt x="392684" y="105155"/>
                </a:lnTo>
                <a:lnTo>
                  <a:pt x="497839" y="52577"/>
                </a:lnTo>
                <a:lnTo>
                  <a:pt x="392684" y="0"/>
                </a:lnTo>
                <a:close/>
              </a:path>
            </a:pathLst>
          </a:custGeom>
          <a:solidFill>
            <a:srgbClr val="255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25290" y="4960620"/>
            <a:ext cx="497840" cy="105410"/>
          </a:xfrm>
          <a:custGeom>
            <a:avLst/>
            <a:gdLst/>
            <a:ahLst/>
            <a:cxnLst/>
            <a:rect l="l" t="t" r="r" b="b"/>
            <a:pathLst>
              <a:path w="497839" h="105410">
                <a:moveTo>
                  <a:pt x="35051" y="35051"/>
                </a:moveTo>
                <a:lnTo>
                  <a:pt x="0" y="35051"/>
                </a:lnTo>
                <a:lnTo>
                  <a:pt x="0" y="70103"/>
                </a:lnTo>
                <a:lnTo>
                  <a:pt x="35051" y="70103"/>
                </a:lnTo>
                <a:lnTo>
                  <a:pt x="35051" y="35051"/>
                </a:lnTo>
                <a:close/>
              </a:path>
              <a:path w="497839" h="105410">
                <a:moveTo>
                  <a:pt x="105156" y="35051"/>
                </a:moveTo>
                <a:lnTo>
                  <a:pt x="70104" y="35051"/>
                </a:lnTo>
                <a:lnTo>
                  <a:pt x="70104" y="70103"/>
                </a:lnTo>
                <a:lnTo>
                  <a:pt x="105156" y="70103"/>
                </a:lnTo>
                <a:lnTo>
                  <a:pt x="105156" y="35051"/>
                </a:lnTo>
                <a:close/>
              </a:path>
              <a:path w="497839" h="105410">
                <a:moveTo>
                  <a:pt x="175260" y="35051"/>
                </a:moveTo>
                <a:lnTo>
                  <a:pt x="140208" y="35051"/>
                </a:lnTo>
                <a:lnTo>
                  <a:pt x="140208" y="70103"/>
                </a:lnTo>
                <a:lnTo>
                  <a:pt x="175260" y="70103"/>
                </a:lnTo>
                <a:lnTo>
                  <a:pt x="175260" y="35051"/>
                </a:lnTo>
                <a:close/>
              </a:path>
              <a:path w="497839" h="105410">
                <a:moveTo>
                  <a:pt x="245363" y="35051"/>
                </a:moveTo>
                <a:lnTo>
                  <a:pt x="210312" y="35051"/>
                </a:lnTo>
                <a:lnTo>
                  <a:pt x="210312" y="70103"/>
                </a:lnTo>
                <a:lnTo>
                  <a:pt x="245363" y="70103"/>
                </a:lnTo>
                <a:lnTo>
                  <a:pt x="245363" y="35051"/>
                </a:lnTo>
                <a:close/>
              </a:path>
              <a:path w="497839" h="105410">
                <a:moveTo>
                  <a:pt x="315468" y="35051"/>
                </a:moveTo>
                <a:lnTo>
                  <a:pt x="280415" y="35051"/>
                </a:lnTo>
                <a:lnTo>
                  <a:pt x="280415" y="70103"/>
                </a:lnTo>
                <a:lnTo>
                  <a:pt x="315468" y="70103"/>
                </a:lnTo>
                <a:lnTo>
                  <a:pt x="315468" y="35051"/>
                </a:lnTo>
                <a:close/>
              </a:path>
              <a:path w="497839" h="105410">
                <a:moveTo>
                  <a:pt x="385572" y="35051"/>
                </a:moveTo>
                <a:lnTo>
                  <a:pt x="350520" y="35051"/>
                </a:lnTo>
                <a:lnTo>
                  <a:pt x="350520" y="70103"/>
                </a:lnTo>
                <a:lnTo>
                  <a:pt x="385572" y="70103"/>
                </a:lnTo>
                <a:lnTo>
                  <a:pt x="385572" y="35051"/>
                </a:lnTo>
                <a:close/>
              </a:path>
              <a:path w="497839" h="105410">
                <a:moveTo>
                  <a:pt x="392684" y="0"/>
                </a:moveTo>
                <a:lnTo>
                  <a:pt x="392684" y="105155"/>
                </a:lnTo>
                <a:lnTo>
                  <a:pt x="497839" y="52577"/>
                </a:lnTo>
                <a:lnTo>
                  <a:pt x="392684" y="0"/>
                </a:lnTo>
                <a:close/>
              </a:path>
            </a:pathLst>
          </a:custGeom>
          <a:solidFill>
            <a:srgbClr val="255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5777" y="6240272"/>
            <a:ext cx="924877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*</a:t>
            </a:r>
            <a:r>
              <a:rPr sz="1400" spc="-5" dirty="0">
                <a:latin typeface="Calibri"/>
                <a:cs typeface="Calibri"/>
              </a:rPr>
              <a:t> август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2023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г.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400" spc="-10" dirty="0">
                <a:latin typeface="Calibri"/>
                <a:cs typeface="Calibri"/>
              </a:rPr>
              <a:t>разработка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ИСРО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РАО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федеральных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рабочих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программ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5" dirty="0">
                <a:latin typeface="Calibri"/>
                <a:cs typeface="Calibri"/>
              </a:rPr>
              <a:t> всем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учебным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предметам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базовом уровне</a:t>
            </a:r>
            <a:endParaRPr sz="14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(возможна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ФРП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предмету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«Физическая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культура»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при 2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часах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10" dirty="0">
                <a:latin typeface="Calibri"/>
                <a:cs typeface="Calibri"/>
              </a:rPr>
              <a:t>неделю)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5783" y="766191"/>
          <a:ext cx="7136765" cy="5562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5960"/>
                <a:gridCol w="2630805"/>
                <a:gridCol w="590550"/>
                <a:gridCol w="774700"/>
                <a:gridCol w="587375"/>
                <a:gridCol w="587375"/>
              </a:tblGrid>
              <a:tr h="40309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Предметные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области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1945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Учебные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Классы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(количество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неделю)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92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III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1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IV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9136">
                <a:tc gridSpan="6">
                  <a:txBody>
                    <a:bodyPr/>
                    <a:lstStyle/>
                    <a:p>
                      <a:pPr marL="72390" algn="ctr">
                        <a:lnSpc>
                          <a:spcPts val="1410"/>
                        </a:lnSpc>
                        <a:spcBef>
                          <a:spcPts val="6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Обязательная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часть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8036">
                <a:tc row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Русский язык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литературное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чтение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язык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2880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Литературное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чтение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287909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язык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72745">
                <a:tc>
                  <a:txBody>
                    <a:bodyPr/>
                    <a:lstStyle/>
                    <a:p>
                      <a:pPr marL="78105" marR="659130">
                        <a:lnSpc>
                          <a:spcPts val="144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естествознание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Окружающий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мир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287909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ОРКСЭ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ОРКСЭ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8803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Искусство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Изобразительное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искусство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880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Музыка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87908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культура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культура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88036">
                <a:tc gridSpan="2"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Итого, обязательная</a:t>
                      </a:r>
                      <a:r>
                        <a:rPr sz="1200" b="1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часть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86206">
                <a:tc gridSpan="2"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формируемая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отношений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2744">
                <a:tc gridSpan="2">
                  <a:txBody>
                    <a:bodyPr/>
                    <a:lstStyle/>
                    <a:p>
                      <a:pPr marL="791210" marR="377190" indent="-335280">
                        <a:lnSpc>
                          <a:spcPct val="100000"/>
                        </a:lnSpc>
                      </a:pPr>
                      <a:r>
                        <a:rPr sz="1200" b="1" i="1" spc="-15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нагрузка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 6-дневной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200" b="1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неделе </a:t>
                      </a:r>
                      <a:r>
                        <a:rPr sz="1200" b="1" i="1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(в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200" b="1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только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 5-дневная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неделя)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19022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8850">
                <a:tc gridSpan="2">
                  <a:txBody>
                    <a:bodyPr/>
                    <a:lstStyle/>
                    <a:p>
                      <a:pPr marL="396875" marR="8255" indent="-31115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нагрузка,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предусмотренная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Гигиеническими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нормативами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Санитарно-эпидемиологическими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требованиями,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более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26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26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26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9597" y="9271"/>
            <a:ext cx="109556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/>
              <a:t>Федеральный</a:t>
            </a:r>
            <a:r>
              <a:rPr sz="2200" spc="40" dirty="0"/>
              <a:t> </a:t>
            </a:r>
            <a:r>
              <a:rPr sz="2200" spc="-5" dirty="0"/>
              <a:t>учебный</a:t>
            </a:r>
            <a:r>
              <a:rPr sz="2200" spc="15" dirty="0"/>
              <a:t> </a:t>
            </a:r>
            <a:r>
              <a:rPr sz="2200" spc="-10" dirty="0"/>
              <a:t>план</a:t>
            </a:r>
            <a:r>
              <a:rPr sz="2200" spc="30" dirty="0"/>
              <a:t> </a:t>
            </a:r>
            <a:r>
              <a:rPr sz="2200" spc="-10" dirty="0"/>
              <a:t>начального</a:t>
            </a:r>
            <a:r>
              <a:rPr sz="2200" spc="35" dirty="0"/>
              <a:t> </a:t>
            </a:r>
            <a:r>
              <a:rPr sz="2200" spc="-15" dirty="0"/>
              <a:t>общего</a:t>
            </a:r>
            <a:r>
              <a:rPr sz="2200" spc="65" dirty="0"/>
              <a:t> </a:t>
            </a:r>
            <a:r>
              <a:rPr sz="2200" spc="-5" dirty="0"/>
              <a:t>образования,</a:t>
            </a:r>
            <a:r>
              <a:rPr sz="2200" spc="60" dirty="0"/>
              <a:t> </a:t>
            </a:r>
            <a:r>
              <a:rPr sz="2200" i="1" spc="-5" dirty="0">
                <a:latin typeface="Calibri"/>
                <a:cs typeface="Calibri"/>
              </a:rPr>
              <a:t>6-дневная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учебная</a:t>
            </a:r>
            <a:r>
              <a:rPr sz="2200" i="1" spc="3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неделя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4541" y="318642"/>
            <a:ext cx="6423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C00000"/>
                </a:solidFill>
                <a:latin typeface="Calibri"/>
                <a:cs typeface="Calibri"/>
              </a:rPr>
              <a:t>Применяется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 при</a:t>
            </a:r>
            <a:r>
              <a:rPr sz="1800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C00000"/>
                </a:solidFill>
                <a:latin typeface="Calibri"/>
                <a:cs typeface="Calibri"/>
              </a:rPr>
              <a:t>реализации</a:t>
            </a:r>
            <a:r>
              <a:rPr sz="1800" i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libri"/>
                <a:cs typeface="Calibri"/>
              </a:rPr>
              <a:t>программ </a:t>
            </a:r>
            <a:r>
              <a:rPr sz="1800" i="1" spc="-5" dirty="0">
                <a:solidFill>
                  <a:srgbClr val="C00000"/>
                </a:solidFill>
                <a:latin typeface="Calibri"/>
                <a:cs typeface="Calibri"/>
              </a:rPr>
              <a:t>углублённого</a:t>
            </a:r>
            <a:r>
              <a:rPr sz="1800" i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C00000"/>
                </a:solidFill>
                <a:latin typeface="Calibri"/>
                <a:cs typeface="Calibri"/>
              </a:rPr>
              <a:t>изучения!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7516" y="3587496"/>
            <a:ext cx="4480560" cy="212471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75"/>
              </a:spcBef>
            </a:pP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Часть,</a:t>
            </a:r>
            <a:r>
              <a:rPr sz="1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формируемую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участниками</a:t>
            </a:r>
            <a:r>
              <a:rPr sz="1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образовательных</a:t>
            </a:r>
            <a:endParaRPr sz="14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отношений,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которая</a:t>
            </a:r>
            <a:r>
              <a:rPr sz="1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позволяет:</a:t>
            </a:r>
            <a:endParaRPr sz="1400">
              <a:latin typeface="Calibri"/>
              <a:cs typeface="Calibri"/>
            </a:endParaRPr>
          </a:p>
          <a:p>
            <a:pPr marL="379095" marR="13525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1300" b="1" spc="-5" dirty="0">
                <a:latin typeface="Calibri"/>
                <a:cs typeface="Calibri"/>
              </a:rPr>
              <a:t>расширить</a:t>
            </a:r>
            <a:r>
              <a:rPr sz="1300" b="1" spc="4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перечень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предметов</a:t>
            </a:r>
            <a:r>
              <a:rPr sz="1300" b="1" spc="3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по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выбору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участников </a:t>
            </a:r>
            <a:r>
              <a:rPr sz="1300" b="1" spc="-28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образовательных</a:t>
            </a:r>
            <a:r>
              <a:rPr sz="1300" b="1" spc="3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отношений</a:t>
            </a:r>
            <a:endParaRPr sz="1300">
              <a:latin typeface="Calibri"/>
              <a:cs typeface="Calibri"/>
            </a:endParaRPr>
          </a:p>
          <a:p>
            <a:pPr marL="379095" marR="100965" indent="-287020">
              <a:lnSpc>
                <a:spcPct val="100000"/>
              </a:lnSpc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1300" b="1" spc="-10" dirty="0">
                <a:latin typeface="Calibri"/>
                <a:cs typeface="Calibri"/>
              </a:rPr>
              <a:t>увеличить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количество</a:t>
            </a:r>
            <a:r>
              <a:rPr sz="1300" b="1" spc="3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часов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для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реализации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программ </a:t>
            </a:r>
            <a:r>
              <a:rPr sz="1300" b="1" spc="-280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углублённого</a:t>
            </a:r>
            <a:r>
              <a:rPr sz="1300" b="1" spc="4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изучения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предметов:</a:t>
            </a:r>
            <a:endParaRPr sz="1300">
              <a:latin typeface="Calibri"/>
              <a:cs typeface="Calibri"/>
            </a:endParaRPr>
          </a:p>
          <a:p>
            <a:pPr marL="362585">
              <a:lnSpc>
                <a:spcPct val="100000"/>
              </a:lnSpc>
            </a:pPr>
            <a:r>
              <a:rPr sz="1300" b="1" spc="-5" dirty="0">
                <a:latin typeface="Calibri"/>
                <a:cs typeface="Calibri"/>
              </a:rPr>
              <a:t>для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2-4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классов</a:t>
            </a:r>
            <a:r>
              <a:rPr sz="1300" b="1" spc="3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–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РП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углублённого</a:t>
            </a:r>
            <a:r>
              <a:rPr sz="1300" b="1" spc="5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изучения</a:t>
            </a:r>
            <a:r>
              <a:rPr sz="1300" b="1" spc="3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предметов</a:t>
            </a:r>
            <a:endParaRPr sz="1300">
              <a:latin typeface="Calibri"/>
              <a:cs typeface="Calibri"/>
            </a:endParaRPr>
          </a:p>
          <a:p>
            <a:pPr marL="362585">
              <a:lnSpc>
                <a:spcPct val="100000"/>
              </a:lnSpc>
            </a:pPr>
            <a:r>
              <a:rPr sz="1300" b="1" spc="-5" dirty="0">
                <a:latin typeface="Calibri"/>
                <a:cs typeface="Calibri"/>
              </a:rPr>
              <a:t>ОО</a:t>
            </a:r>
            <a:r>
              <a:rPr sz="1300" b="1" spc="-10" dirty="0">
                <a:latin typeface="Calibri"/>
                <a:cs typeface="Calibri"/>
              </a:rPr>
              <a:t> разрабатывают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самостоятельно</a:t>
            </a:r>
            <a:r>
              <a:rPr sz="1300" b="1" spc="5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на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основе</a:t>
            </a:r>
            <a:endParaRPr sz="1300">
              <a:latin typeface="Calibri"/>
              <a:cs typeface="Calibri"/>
            </a:endParaRPr>
          </a:p>
          <a:p>
            <a:pPr marL="362585" marR="641985">
              <a:lnSpc>
                <a:spcPct val="100000"/>
              </a:lnSpc>
            </a:pPr>
            <a:r>
              <a:rPr sz="1300" b="1" spc="-10" dirty="0">
                <a:latin typeface="Calibri"/>
                <a:cs typeface="Calibri"/>
              </a:rPr>
              <a:t>«книжных»</a:t>
            </a:r>
            <a:r>
              <a:rPr sz="1300" b="1" spc="3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вариантов</a:t>
            </a:r>
            <a:r>
              <a:rPr sz="1300" b="1" spc="3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или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авторских</a:t>
            </a:r>
            <a:r>
              <a:rPr sz="1300" b="1" spc="5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программ </a:t>
            </a:r>
            <a:r>
              <a:rPr sz="1300" b="1" spc="-28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прошедших</a:t>
            </a:r>
            <a:r>
              <a:rPr sz="1300" b="1" spc="3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экспертизу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7516" y="1315211"/>
            <a:ext cx="4476115" cy="200152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8064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635"/>
              </a:spcBef>
            </a:pP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Обязательную</a:t>
            </a:r>
            <a:r>
              <a:rPr sz="14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часть:</a:t>
            </a:r>
            <a:endParaRPr sz="1400">
              <a:latin typeface="Calibri"/>
              <a:cs typeface="Calibri"/>
            </a:endParaRPr>
          </a:p>
          <a:p>
            <a:pPr marL="333375" marR="127000" indent="-287020">
              <a:lnSpc>
                <a:spcPct val="100000"/>
              </a:lnSpc>
              <a:buFont typeface="Arial MT"/>
              <a:buChar char="•"/>
              <a:tabLst>
                <a:tab pos="333375" algn="l"/>
                <a:tab pos="334010" algn="l"/>
              </a:tabLst>
            </a:pP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количество</a:t>
            </a:r>
            <a:r>
              <a:rPr sz="13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3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3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C00000"/>
                </a:solidFill>
                <a:latin typeface="Calibri"/>
                <a:cs typeface="Calibri"/>
              </a:rPr>
              <a:t>каждому</a:t>
            </a:r>
            <a:r>
              <a:rPr sz="13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предмету</a:t>
            </a:r>
            <a:r>
              <a:rPr sz="13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3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C00000"/>
                </a:solidFill>
                <a:latin typeface="Calibri"/>
                <a:cs typeface="Calibri"/>
              </a:rPr>
              <a:t>может</a:t>
            </a:r>
            <a:r>
              <a:rPr sz="13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C00000"/>
                </a:solidFill>
                <a:latin typeface="Calibri"/>
                <a:cs typeface="Calibri"/>
              </a:rPr>
              <a:t>быть </a:t>
            </a:r>
            <a:r>
              <a:rPr sz="1300" b="1" spc="-2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меньше,</a:t>
            </a:r>
            <a:r>
              <a:rPr sz="13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чем</a:t>
            </a:r>
            <a:r>
              <a:rPr sz="13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предусмотрено</a:t>
            </a:r>
            <a:r>
              <a:rPr sz="13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ФРП</a:t>
            </a:r>
            <a:r>
              <a:rPr sz="13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3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C00000"/>
                </a:solidFill>
                <a:latin typeface="Calibri"/>
                <a:cs typeface="Calibri"/>
              </a:rPr>
              <a:t>ПРП*,</a:t>
            </a:r>
            <a:r>
              <a:rPr sz="13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авторскими </a:t>
            </a:r>
            <a:r>
              <a:rPr sz="1300" b="1" spc="-5" dirty="0">
                <a:solidFill>
                  <a:srgbClr val="C00000"/>
                </a:solidFill>
                <a:latin typeface="Calibri"/>
                <a:cs typeface="Calibri"/>
              </a:rPr>
              <a:t> программами</a:t>
            </a:r>
            <a:r>
              <a:rPr sz="13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C00000"/>
                </a:solidFill>
                <a:latin typeface="Calibri"/>
                <a:cs typeface="Calibri"/>
              </a:rPr>
              <a:t>углубленного</a:t>
            </a:r>
            <a:r>
              <a:rPr sz="13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C00000"/>
                </a:solidFill>
                <a:latin typeface="Calibri"/>
                <a:cs typeface="Calibri"/>
              </a:rPr>
              <a:t>изучения</a:t>
            </a:r>
            <a:r>
              <a:rPr sz="13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Calibri"/>
                <a:cs typeface="Calibri"/>
              </a:rPr>
              <a:t>предметов</a:t>
            </a:r>
            <a:endParaRPr sz="1300">
              <a:latin typeface="Calibri"/>
              <a:cs typeface="Calibri"/>
            </a:endParaRPr>
          </a:p>
          <a:p>
            <a:pPr marL="333375" marR="10922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33375" algn="l"/>
                <a:tab pos="334010" algn="l"/>
              </a:tabLst>
            </a:pPr>
            <a:r>
              <a:rPr sz="1300" b="1" spc="-5" dirty="0">
                <a:latin typeface="Calibri"/>
                <a:cs typeface="Calibri"/>
              </a:rPr>
              <a:t>Изучение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родного</a:t>
            </a:r>
            <a:r>
              <a:rPr sz="1300" b="1" spc="4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языка</a:t>
            </a:r>
            <a:r>
              <a:rPr sz="1300" b="1" spc="-5" dirty="0">
                <a:latin typeface="Calibri"/>
                <a:cs typeface="Calibri"/>
              </a:rPr>
              <a:t> и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родной</a:t>
            </a:r>
            <a:r>
              <a:rPr sz="1300" b="1" spc="3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литературы</a:t>
            </a:r>
            <a:r>
              <a:rPr sz="1300" b="1" spc="3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из числа </a:t>
            </a:r>
            <a:r>
              <a:rPr sz="1300" b="1" spc="-28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языков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народов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РФ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осуществляется</a:t>
            </a:r>
            <a:r>
              <a:rPr sz="1300" b="1" spc="6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при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наличии</a:t>
            </a:r>
            <a:endParaRPr sz="1300">
              <a:latin typeface="Calibri"/>
              <a:cs typeface="Calibri"/>
            </a:endParaRPr>
          </a:p>
          <a:p>
            <a:pPr marL="333375" marR="85090">
              <a:lnSpc>
                <a:spcPct val="100000"/>
              </a:lnSpc>
            </a:pPr>
            <a:r>
              <a:rPr sz="1300" b="1" spc="-10" dirty="0">
                <a:latin typeface="Calibri"/>
                <a:cs typeface="Calibri"/>
              </a:rPr>
              <a:t>возможностей</a:t>
            </a:r>
            <a:r>
              <a:rPr sz="1300" b="1" spc="5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ОУ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и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по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заявлению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родителей</a:t>
            </a:r>
            <a:r>
              <a:rPr sz="1300" b="1" spc="5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(законных </a:t>
            </a:r>
            <a:r>
              <a:rPr sz="1300" b="1" spc="-27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представителей)</a:t>
            </a:r>
            <a:r>
              <a:rPr sz="1300" b="1" spc="6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несовершеннолетних</a:t>
            </a:r>
            <a:r>
              <a:rPr sz="1300" b="1" spc="6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обучающихся</a:t>
            </a:r>
            <a:endParaRPr sz="1300">
              <a:latin typeface="Calibri"/>
              <a:cs typeface="Calibri"/>
            </a:endParaRPr>
          </a:p>
          <a:p>
            <a:pPr marL="333375">
              <a:lnSpc>
                <a:spcPct val="100000"/>
              </a:lnSpc>
            </a:pPr>
            <a:r>
              <a:rPr sz="1300" b="1" spc="-5" dirty="0">
                <a:latin typeface="Calibri"/>
                <a:cs typeface="Calibri"/>
              </a:rPr>
              <a:t>(см. </a:t>
            </a:r>
            <a:r>
              <a:rPr sz="1300" b="1" spc="-10" dirty="0">
                <a:latin typeface="Calibri"/>
                <a:cs typeface="Calibri"/>
              </a:rPr>
              <a:t>вариант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4 </a:t>
            </a:r>
            <a:r>
              <a:rPr sz="1300" b="1" spc="-15" dirty="0">
                <a:latin typeface="Calibri"/>
                <a:cs typeface="Calibri"/>
              </a:rPr>
              <a:t>ФУП)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68761" y="440181"/>
            <a:ext cx="12299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3399"/>
                </a:solidFill>
                <a:latin typeface="Calibri"/>
                <a:cs typeface="Calibri"/>
              </a:rPr>
              <a:t>Вариант</a:t>
            </a:r>
            <a:r>
              <a:rPr sz="22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3399"/>
                </a:solidFill>
                <a:latin typeface="Calibri"/>
                <a:cs typeface="Calibri"/>
              </a:rPr>
              <a:t>2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369" y="6456375"/>
            <a:ext cx="709358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*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 август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2023 </a:t>
            </a:r>
            <a:r>
              <a:rPr sz="1400" spc="-35" dirty="0">
                <a:solidFill>
                  <a:srgbClr val="C00000"/>
                </a:solidFill>
                <a:latin typeface="Calibri"/>
                <a:cs typeface="Calibri"/>
              </a:rPr>
              <a:t>г.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разработка</a:t>
            </a:r>
            <a:r>
              <a:rPr sz="14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ИСРО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C00000"/>
                </a:solidFill>
                <a:latin typeface="Calibri"/>
                <a:cs typeface="Calibri"/>
              </a:rPr>
              <a:t>РАО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ФРП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 всем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учебным</a:t>
            </a:r>
            <a:r>
              <a:rPr sz="1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предметам</a:t>
            </a:r>
            <a:r>
              <a:rPr sz="14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базовом</a:t>
            </a:r>
            <a:r>
              <a:rPr sz="14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уровне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49183" y="6112764"/>
            <a:ext cx="1788160" cy="498475"/>
          </a:xfrm>
          <a:custGeom>
            <a:avLst/>
            <a:gdLst/>
            <a:ahLst/>
            <a:cxnLst/>
            <a:rect l="l" t="t" r="r" b="b"/>
            <a:pathLst>
              <a:path w="1788159" h="498475">
                <a:moveTo>
                  <a:pt x="1787652" y="0"/>
                </a:moveTo>
                <a:lnTo>
                  <a:pt x="0" y="0"/>
                </a:lnTo>
                <a:lnTo>
                  <a:pt x="0" y="498348"/>
                </a:lnTo>
                <a:lnTo>
                  <a:pt x="1787652" y="498348"/>
                </a:lnTo>
                <a:lnTo>
                  <a:pt x="1787652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49183" y="6112764"/>
            <a:ext cx="1788160" cy="4984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ФРП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41635" y="6112764"/>
            <a:ext cx="1828800" cy="498475"/>
          </a:xfrm>
          <a:custGeom>
            <a:avLst/>
            <a:gdLst/>
            <a:ahLst/>
            <a:cxnLst/>
            <a:rect l="l" t="t" r="r" b="b"/>
            <a:pathLst>
              <a:path w="1828800" h="498475">
                <a:moveTo>
                  <a:pt x="1828800" y="0"/>
                </a:moveTo>
                <a:lnTo>
                  <a:pt x="0" y="0"/>
                </a:lnTo>
                <a:lnTo>
                  <a:pt x="0" y="498348"/>
                </a:lnTo>
                <a:lnTo>
                  <a:pt x="1828800" y="498348"/>
                </a:lnTo>
                <a:lnTo>
                  <a:pt x="18288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041635" y="6112764"/>
            <a:ext cx="1828800" cy="4984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ПРП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41132" y="1082751"/>
            <a:ext cx="40265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При</a:t>
            </a:r>
            <a:r>
              <a:rPr sz="1200" b="1" spc="-5" dirty="0">
                <a:latin typeface="Calibri"/>
                <a:cs typeface="Calibri"/>
              </a:rPr>
              <a:t> разработке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учебного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плана</a:t>
            </a:r>
            <a:r>
              <a:rPr sz="1200" b="1" spc="-15" dirty="0">
                <a:latin typeface="Calibri"/>
                <a:cs typeface="Calibri"/>
              </a:rPr>
              <a:t> ОУ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обращаем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внимание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на: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595743" y="5868377"/>
            <a:ext cx="2698115" cy="546100"/>
            <a:chOff x="7595743" y="5868377"/>
            <a:chExt cx="2698115" cy="54610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5743" y="5868377"/>
              <a:ext cx="556475" cy="54556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6836" y="5868377"/>
              <a:ext cx="556475" cy="5455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8372" y="4535704"/>
            <a:ext cx="371064" cy="118049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086343" y="2587751"/>
            <a:ext cx="3342640" cy="1440180"/>
          </a:xfrm>
          <a:custGeom>
            <a:avLst/>
            <a:gdLst/>
            <a:ahLst/>
            <a:cxnLst/>
            <a:rect l="l" t="t" r="r" b="b"/>
            <a:pathLst>
              <a:path w="3342640" h="1440179">
                <a:moveTo>
                  <a:pt x="3102102" y="0"/>
                </a:moveTo>
                <a:lnTo>
                  <a:pt x="240029" y="0"/>
                </a:lnTo>
                <a:lnTo>
                  <a:pt x="191648" y="4875"/>
                </a:lnTo>
                <a:lnTo>
                  <a:pt x="146589" y="18859"/>
                </a:lnTo>
                <a:lnTo>
                  <a:pt x="105816" y="40987"/>
                </a:lnTo>
                <a:lnTo>
                  <a:pt x="70294" y="70294"/>
                </a:lnTo>
                <a:lnTo>
                  <a:pt x="40987" y="105816"/>
                </a:lnTo>
                <a:lnTo>
                  <a:pt x="18859" y="146589"/>
                </a:lnTo>
                <a:lnTo>
                  <a:pt x="4875" y="191648"/>
                </a:lnTo>
                <a:lnTo>
                  <a:pt x="0" y="240030"/>
                </a:lnTo>
                <a:lnTo>
                  <a:pt x="0" y="1200150"/>
                </a:lnTo>
                <a:lnTo>
                  <a:pt x="4875" y="1248531"/>
                </a:lnTo>
                <a:lnTo>
                  <a:pt x="18859" y="1293590"/>
                </a:lnTo>
                <a:lnTo>
                  <a:pt x="40987" y="1334363"/>
                </a:lnTo>
                <a:lnTo>
                  <a:pt x="70294" y="1369885"/>
                </a:lnTo>
                <a:lnTo>
                  <a:pt x="105816" y="1399192"/>
                </a:lnTo>
                <a:lnTo>
                  <a:pt x="146589" y="1421320"/>
                </a:lnTo>
                <a:lnTo>
                  <a:pt x="191648" y="1435304"/>
                </a:lnTo>
                <a:lnTo>
                  <a:pt x="240029" y="1440180"/>
                </a:lnTo>
                <a:lnTo>
                  <a:pt x="3102102" y="1440180"/>
                </a:lnTo>
                <a:lnTo>
                  <a:pt x="3150483" y="1435304"/>
                </a:lnTo>
                <a:lnTo>
                  <a:pt x="3195542" y="1421320"/>
                </a:lnTo>
                <a:lnTo>
                  <a:pt x="3236315" y="1399192"/>
                </a:lnTo>
                <a:lnTo>
                  <a:pt x="3271837" y="1369885"/>
                </a:lnTo>
                <a:lnTo>
                  <a:pt x="3301144" y="1334363"/>
                </a:lnTo>
                <a:lnTo>
                  <a:pt x="3323272" y="1293590"/>
                </a:lnTo>
                <a:lnTo>
                  <a:pt x="3337256" y="1248531"/>
                </a:lnTo>
                <a:lnTo>
                  <a:pt x="3342131" y="1200150"/>
                </a:lnTo>
                <a:lnTo>
                  <a:pt x="3342131" y="240030"/>
                </a:lnTo>
                <a:lnTo>
                  <a:pt x="3337256" y="191648"/>
                </a:lnTo>
                <a:lnTo>
                  <a:pt x="3323272" y="146589"/>
                </a:lnTo>
                <a:lnTo>
                  <a:pt x="3301144" y="105816"/>
                </a:lnTo>
                <a:lnTo>
                  <a:pt x="3271837" y="70294"/>
                </a:lnTo>
                <a:lnTo>
                  <a:pt x="3236315" y="40987"/>
                </a:lnTo>
                <a:lnTo>
                  <a:pt x="3195542" y="18859"/>
                </a:lnTo>
                <a:lnTo>
                  <a:pt x="3150483" y="4875"/>
                </a:lnTo>
                <a:lnTo>
                  <a:pt x="310210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18916" y="2453639"/>
            <a:ext cx="4366260" cy="1708785"/>
          </a:xfrm>
          <a:custGeom>
            <a:avLst/>
            <a:gdLst/>
            <a:ahLst/>
            <a:cxnLst/>
            <a:rect l="l" t="t" r="r" b="b"/>
            <a:pathLst>
              <a:path w="4366259" h="1708785">
                <a:moveTo>
                  <a:pt x="4366260" y="854202"/>
                </a:moveTo>
                <a:lnTo>
                  <a:pt x="3233928" y="0"/>
                </a:lnTo>
                <a:lnTo>
                  <a:pt x="3233928" y="310692"/>
                </a:lnTo>
                <a:lnTo>
                  <a:pt x="3201416" y="306324"/>
                </a:lnTo>
                <a:lnTo>
                  <a:pt x="178816" y="306324"/>
                </a:lnTo>
                <a:lnTo>
                  <a:pt x="131254" y="312712"/>
                </a:lnTo>
                <a:lnTo>
                  <a:pt x="88531" y="330733"/>
                </a:lnTo>
                <a:lnTo>
                  <a:pt x="52349" y="358686"/>
                </a:lnTo>
                <a:lnTo>
                  <a:pt x="24396" y="394868"/>
                </a:lnTo>
                <a:lnTo>
                  <a:pt x="6375" y="437591"/>
                </a:lnTo>
                <a:lnTo>
                  <a:pt x="0" y="485140"/>
                </a:lnTo>
                <a:lnTo>
                  <a:pt x="0" y="1200404"/>
                </a:lnTo>
                <a:lnTo>
                  <a:pt x="6375" y="1247965"/>
                </a:lnTo>
                <a:lnTo>
                  <a:pt x="24396" y="1290688"/>
                </a:lnTo>
                <a:lnTo>
                  <a:pt x="52349" y="1326870"/>
                </a:lnTo>
                <a:lnTo>
                  <a:pt x="88531" y="1354823"/>
                </a:lnTo>
                <a:lnTo>
                  <a:pt x="131254" y="1372844"/>
                </a:lnTo>
                <a:lnTo>
                  <a:pt x="178816" y="1379220"/>
                </a:lnTo>
                <a:lnTo>
                  <a:pt x="3201416" y="1379220"/>
                </a:lnTo>
                <a:lnTo>
                  <a:pt x="3233928" y="1374863"/>
                </a:lnTo>
                <a:lnTo>
                  <a:pt x="3233928" y="1708404"/>
                </a:lnTo>
                <a:lnTo>
                  <a:pt x="4366260" y="85420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75843" y="2528316"/>
            <a:ext cx="2943225" cy="1548765"/>
            <a:chOff x="275843" y="2528316"/>
            <a:chExt cx="2943225" cy="1548765"/>
          </a:xfrm>
        </p:grpSpPr>
        <p:sp>
          <p:nvSpPr>
            <p:cNvPr id="6" name="object 6"/>
            <p:cNvSpPr/>
            <p:nvPr/>
          </p:nvSpPr>
          <p:spPr>
            <a:xfrm>
              <a:off x="275843" y="2528316"/>
              <a:ext cx="2832100" cy="1327785"/>
            </a:xfrm>
            <a:custGeom>
              <a:avLst/>
              <a:gdLst/>
              <a:ahLst/>
              <a:cxnLst/>
              <a:rect l="l" t="t" r="r" b="b"/>
              <a:pathLst>
                <a:path w="2832100" h="1327785">
                  <a:moveTo>
                    <a:pt x="2610358" y="0"/>
                  </a:moveTo>
                  <a:lnTo>
                    <a:pt x="221234" y="0"/>
                  </a:lnTo>
                  <a:lnTo>
                    <a:pt x="176646" y="4495"/>
                  </a:lnTo>
                  <a:lnTo>
                    <a:pt x="135118" y="17387"/>
                  </a:lnTo>
                  <a:lnTo>
                    <a:pt x="97538" y="37785"/>
                  </a:lnTo>
                  <a:lnTo>
                    <a:pt x="64796" y="64801"/>
                  </a:lnTo>
                  <a:lnTo>
                    <a:pt x="37782" y="97544"/>
                  </a:lnTo>
                  <a:lnTo>
                    <a:pt x="17385" y="135124"/>
                  </a:lnTo>
                  <a:lnTo>
                    <a:pt x="4494" y="176650"/>
                  </a:lnTo>
                  <a:lnTo>
                    <a:pt x="0" y="221234"/>
                  </a:lnTo>
                  <a:lnTo>
                    <a:pt x="0" y="1106170"/>
                  </a:lnTo>
                  <a:lnTo>
                    <a:pt x="4494" y="1150753"/>
                  </a:lnTo>
                  <a:lnTo>
                    <a:pt x="17385" y="1192279"/>
                  </a:lnTo>
                  <a:lnTo>
                    <a:pt x="37782" y="1229859"/>
                  </a:lnTo>
                  <a:lnTo>
                    <a:pt x="64796" y="1262602"/>
                  </a:lnTo>
                  <a:lnTo>
                    <a:pt x="97538" y="1289618"/>
                  </a:lnTo>
                  <a:lnTo>
                    <a:pt x="135118" y="1310016"/>
                  </a:lnTo>
                  <a:lnTo>
                    <a:pt x="176646" y="1322908"/>
                  </a:lnTo>
                  <a:lnTo>
                    <a:pt x="221234" y="1327404"/>
                  </a:lnTo>
                  <a:lnTo>
                    <a:pt x="2610358" y="1327404"/>
                  </a:lnTo>
                  <a:lnTo>
                    <a:pt x="2654941" y="1322908"/>
                  </a:lnTo>
                  <a:lnTo>
                    <a:pt x="2696467" y="1310016"/>
                  </a:lnTo>
                  <a:lnTo>
                    <a:pt x="2734047" y="1289618"/>
                  </a:lnTo>
                  <a:lnTo>
                    <a:pt x="2766790" y="1262602"/>
                  </a:lnTo>
                  <a:lnTo>
                    <a:pt x="2793806" y="1229859"/>
                  </a:lnTo>
                  <a:lnTo>
                    <a:pt x="2814204" y="1192279"/>
                  </a:lnTo>
                  <a:lnTo>
                    <a:pt x="2827096" y="1150753"/>
                  </a:lnTo>
                  <a:lnTo>
                    <a:pt x="2831592" y="1106170"/>
                  </a:lnTo>
                  <a:lnTo>
                    <a:pt x="2831592" y="221234"/>
                  </a:lnTo>
                  <a:lnTo>
                    <a:pt x="2827096" y="176650"/>
                  </a:lnTo>
                  <a:lnTo>
                    <a:pt x="2814204" y="135124"/>
                  </a:lnTo>
                  <a:lnTo>
                    <a:pt x="2793806" y="97544"/>
                  </a:lnTo>
                  <a:lnTo>
                    <a:pt x="2766790" y="64801"/>
                  </a:lnTo>
                  <a:lnTo>
                    <a:pt x="2734047" y="37785"/>
                  </a:lnTo>
                  <a:lnTo>
                    <a:pt x="2696467" y="17387"/>
                  </a:lnTo>
                  <a:lnTo>
                    <a:pt x="2654941" y="4495"/>
                  </a:lnTo>
                  <a:lnTo>
                    <a:pt x="261035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1187" y="2677668"/>
              <a:ext cx="2851785" cy="1393190"/>
            </a:xfrm>
            <a:custGeom>
              <a:avLst/>
              <a:gdLst/>
              <a:ahLst/>
              <a:cxnLst/>
              <a:rect l="l" t="t" r="r" b="b"/>
              <a:pathLst>
                <a:path w="2851785" h="1393189">
                  <a:moveTo>
                    <a:pt x="2619248" y="0"/>
                  </a:moveTo>
                  <a:lnTo>
                    <a:pt x="232155" y="0"/>
                  </a:lnTo>
                  <a:lnTo>
                    <a:pt x="185367" y="4714"/>
                  </a:lnTo>
                  <a:lnTo>
                    <a:pt x="141789" y="18236"/>
                  </a:lnTo>
                  <a:lnTo>
                    <a:pt x="102354" y="39634"/>
                  </a:lnTo>
                  <a:lnTo>
                    <a:pt x="67995" y="67976"/>
                  </a:lnTo>
                  <a:lnTo>
                    <a:pt x="39647" y="102331"/>
                  </a:lnTo>
                  <a:lnTo>
                    <a:pt x="18243" y="141767"/>
                  </a:lnTo>
                  <a:lnTo>
                    <a:pt x="4716" y="185353"/>
                  </a:lnTo>
                  <a:lnTo>
                    <a:pt x="0" y="232156"/>
                  </a:lnTo>
                  <a:lnTo>
                    <a:pt x="0" y="1160780"/>
                  </a:lnTo>
                  <a:lnTo>
                    <a:pt x="4716" y="1207582"/>
                  </a:lnTo>
                  <a:lnTo>
                    <a:pt x="18243" y="1251168"/>
                  </a:lnTo>
                  <a:lnTo>
                    <a:pt x="39647" y="1290604"/>
                  </a:lnTo>
                  <a:lnTo>
                    <a:pt x="67995" y="1324959"/>
                  </a:lnTo>
                  <a:lnTo>
                    <a:pt x="102354" y="1353301"/>
                  </a:lnTo>
                  <a:lnTo>
                    <a:pt x="141789" y="1374699"/>
                  </a:lnTo>
                  <a:lnTo>
                    <a:pt x="185367" y="1388221"/>
                  </a:lnTo>
                  <a:lnTo>
                    <a:pt x="232155" y="1392936"/>
                  </a:lnTo>
                  <a:lnTo>
                    <a:pt x="2619248" y="1392936"/>
                  </a:lnTo>
                  <a:lnTo>
                    <a:pt x="2666050" y="1388221"/>
                  </a:lnTo>
                  <a:lnTo>
                    <a:pt x="2709636" y="1374699"/>
                  </a:lnTo>
                  <a:lnTo>
                    <a:pt x="2749072" y="1353301"/>
                  </a:lnTo>
                  <a:lnTo>
                    <a:pt x="2783427" y="1324959"/>
                  </a:lnTo>
                  <a:lnTo>
                    <a:pt x="2811769" y="1290604"/>
                  </a:lnTo>
                  <a:lnTo>
                    <a:pt x="2833167" y="1251168"/>
                  </a:lnTo>
                  <a:lnTo>
                    <a:pt x="2846689" y="1207582"/>
                  </a:lnTo>
                  <a:lnTo>
                    <a:pt x="2851404" y="1160780"/>
                  </a:lnTo>
                  <a:lnTo>
                    <a:pt x="2851404" y="232156"/>
                  </a:lnTo>
                  <a:lnTo>
                    <a:pt x="2846689" y="185353"/>
                  </a:lnTo>
                  <a:lnTo>
                    <a:pt x="2833167" y="141767"/>
                  </a:lnTo>
                  <a:lnTo>
                    <a:pt x="2811769" y="102331"/>
                  </a:lnTo>
                  <a:lnTo>
                    <a:pt x="2783427" y="67976"/>
                  </a:lnTo>
                  <a:lnTo>
                    <a:pt x="2749072" y="39634"/>
                  </a:lnTo>
                  <a:lnTo>
                    <a:pt x="2709636" y="18236"/>
                  </a:lnTo>
                  <a:lnTo>
                    <a:pt x="2666050" y="4714"/>
                  </a:lnTo>
                  <a:lnTo>
                    <a:pt x="2619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1187" y="2677668"/>
              <a:ext cx="2851785" cy="1393190"/>
            </a:xfrm>
            <a:custGeom>
              <a:avLst/>
              <a:gdLst/>
              <a:ahLst/>
              <a:cxnLst/>
              <a:rect l="l" t="t" r="r" b="b"/>
              <a:pathLst>
                <a:path w="2851785" h="1393189">
                  <a:moveTo>
                    <a:pt x="0" y="232156"/>
                  </a:moveTo>
                  <a:lnTo>
                    <a:pt x="4716" y="185353"/>
                  </a:lnTo>
                  <a:lnTo>
                    <a:pt x="18243" y="141767"/>
                  </a:lnTo>
                  <a:lnTo>
                    <a:pt x="39647" y="102331"/>
                  </a:lnTo>
                  <a:lnTo>
                    <a:pt x="67995" y="67976"/>
                  </a:lnTo>
                  <a:lnTo>
                    <a:pt x="102354" y="39634"/>
                  </a:lnTo>
                  <a:lnTo>
                    <a:pt x="141789" y="18236"/>
                  </a:lnTo>
                  <a:lnTo>
                    <a:pt x="185367" y="4714"/>
                  </a:lnTo>
                  <a:lnTo>
                    <a:pt x="232155" y="0"/>
                  </a:lnTo>
                  <a:lnTo>
                    <a:pt x="2619248" y="0"/>
                  </a:lnTo>
                  <a:lnTo>
                    <a:pt x="2666050" y="4714"/>
                  </a:lnTo>
                  <a:lnTo>
                    <a:pt x="2709636" y="18236"/>
                  </a:lnTo>
                  <a:lnTo>
                    <a:pt x="2749072" y="39634"/>
                  </a:lnTo>
                  <a:lnTo>
                    <a:pt x="2783427" y="67976"/>
                  </a:lnTo>
                  <a:lnTo>
                    <a:pt x="2811769" y="102331"/>
                  </a:lnTo>
                  <a:lnTo>
                    <a:pt x="2833167" y="141767"/>
                  </a:lnTo>
                  <a:lnTo>
                    <a:pt x="2846689" y="185353"/>
                  </a:lnTo>
                  <a:lnTo>
                    <a:pt x="2851404" y="232156"/>
                  </a:lnTo>
                  <a:lnTo>
                    <a:pt x="2851404" y="1160780"/>
                  </a:lnTo>
                  <a:lnTo>
                    <a:pt x="2846689" y="1207582"/>
                  </a:lnTo>
                  <a:lnTo>
                    <a:pt x="2833167" y="1251168"/>
                  </a:lnTo>
                  <a:lnTo>
                    <a:pt x="2811769" y="1290604"/>
                  </a:lnTo>
                  <a:lnTo>
                    <a:pt x="2783427" y="1324959"/>
                  </a:lnTo>
                  <a:lnTo>
                    <a:pt x="2749072" y="1353301"/>
                  </a:lnTo>
                  <a:lnTo>
                    <a:pt x="2709636" y="1374699"/>
                  </a:lnTo>
                  <a:lnTo>
                    <a:pt x="2666050" y="1388221"/>
                  </a:lnTo>
                  <a:lnTo>
                    <a:pt x="2619248" y="1392936"/>
                  </a:lnTo>
                  <a:lnTo>
                    <a:pt x="232155" y="1392936"/>
                  </a:lnTo>
                  <a:lnTo>
                    <a:pt x="185367" y="1388221"/>
                  </a:lnTo>
                  <a:lnTo>
                    <a:pt x="141789" y="1374699"/>
                  </a:lnTo>
                  <a:lnTo>
                    <a:pt x="102354" y="1353301"/>
                  </a:lnTo>
                  <a:lnTo>
                    <a:pt x="67995" y="1324959"/>
                  </a:lnTo>
                  <a:lnTo>
                    <a:pt x="39647" y="1290604"/>
                  </a:lnTo>
                  <a:lnTo>
                    <a:pt x="18243" y="1251168"/>
                  </a:lnTo>
                  <a:lnTo>
                    <a:pt x="4716" y="1207582"/>
                  </a:lnTo>
                  <a:lnTo>
                    <a:pt x="0" y="1160780"/>
                  </a:lnTo>
                  <a:lnTo>
                    <a:pt x="0" y="232156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4279" y="1332357"/>
            <a:ext cx="10298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Разработка</a:t>
            </a:r>
            <a:r>
              <a:rPr sz="24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ООП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каждой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школе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на основе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ФОП и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ФГОС</a:t>
            </a:r>
            <a:r>
              <a:rPr sz="24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ООО</a:t>
            </a:r>
            <a:r>
              <a:rPr sz="24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срок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до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31.08.2023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4279" y="290830"/>
            <a:ext cx="5410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Основное</a:t>
            </a:r>
            <a:r>
              <a:rPr sz="3200" spc="-30" dirty="0"/>
              <a:t> </a:t>
            </a:r>
            <a:r>
              <a:rPr sz="3200" spc="-5" dirty="0"/>
              <a:t>общее</a:t>
            </a:r>
            <a:r>
              <a:rPr sz="3200" spc="-30" dirty="0"/>
              <a:t> </a:t>
            </a:r>
            <a:r>
              <a:rPr sz="3200" dirty="0"/>
              <a:t>образование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10361803" y="122301"/>
            <a:ext cx="1619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2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классы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79307" y="2764535"/>
            <a:ext cx="3456940" cy="1411605"/>
            <a:chOff x="8179307" y="2764535"/>
            <a:chExt cx="3456940" cy="1411605"/>
          </a:xfrm>
        </p:grpSpPr>
        <p:sp>
          <p:nvSpPr>
            <p:cNvPr id="13" name="object 13"/>
            <p:cNvSpPr/>
            <p:nvPr/>
          </p:nvSpPr>
          <p:spPr>
            <a:xfrm>
              <a:off x="8185403" y="2770631"/>
              <a:ext cx="3444240" cy="1399540"/>
            </a:xfrm>
            <a:custGeom>
              <a:avLst/>
              <a:gdLst/>
              <a:ahLst/>
              <a:cxnLst/>
              <a:rect l="l" t="t" r="r" b="b"/>
              <a:pathLst>
                <a:path w="3444240" h="1399539">
                  <a:moveTo>
                    <a:pt x="3211068" y="0"/>
                  </a:moveTo>
                  <a:lnTo>
                    <a:pt x="233172" y="0"/>
                  </a:lnTo>
                  <a:lnTo>
                    <a:pt x="186179" y="4737"/>
                  </a:lnTo>
                  <a:lnTo>
                    <a:pt x="142410" y="18323"/>
                  </a:lnTo>
                  <a:lnTo>
                    <a:pt x="102803" y="39821"/>
                  </a:lnTo>
                  <a:lnTo>
                    <a:pt x="68294" y="68294"/>
                  </a:lnTo>
                  <a:lnTo>
                    <a:pt x="39821" y="102803"/>
                  </a:lnTo>
                  <a:lnTo>
                    <a:pt x="18323" y="142410"/>
                  </a:lnTo>
                  <a:lnTo>
                    <a:pt x="4737" y="186179"/>
                  </a:lnTo>
                  <a:lnTo>
                    <a:pt x="0" y="233171"/>
                  </a:lnTo>
                  <a:lnTo>
                    <a:pt x="0" y="1165859"/>
                  </a:lnTo>
                  <a:lnTo>
                    <a:pt x="4737" y="1212852"/>
                  </a:lnTo>
                  <a:lnTo>
                    <a:pt x="18323" y="1256621"/>
                  </a:lnTo>
                  <a:lnTo>
                    <a:pt x="39821" y="1296228"/>
                  </a:lnTo>
                  <a:lnTo>
                    <a:pt x="68294" y="1330737"/>
                  </a:lnTo>
                  <a:lnTo>
                    <a:pt x="102803" y="1359210"/>
                  </a:lnTo>
                  <a:lnTo>
                    <a:pt x="142410" y="1380708"/>
                  </a:lnTo>
                  <a:lnTo>
                    <a:pt x="186179" y="1394294"/>
                  </a:lnTo>
                  <a:lnTo>
                    <a:pt x="233172" y="1399031"/>
                  </a:lnTo>
                  <a:lnTo>
                    <a:pt x="3211068" y="1399031"/>
                  </a:lnTo>
                  <a:lnTo>
                    <a:pt x="3258060" y="1394294"/>
                  </a:lnTo>
                  <a:lnTo>
                    <a:pt x="3301829" y="1380708"/>
                  </a:lnTo>
                  <a:lnTo>
                    <a:pt x="3341436" y="1359210"/>
                  </a:lnTo>
                  <a:lnTo>
                    <a:pt x="3375945" y="1330737"/>
                  </a:lnTo>
                  <a:lnTo>
                    <a:pt x="3404418" y="1296228"/>
                  </a:lnTo>
                  <a:lnTo>
                    <a:pt x="3425916" y="1256621"/>
                  </a:lnTo>
                  <a:lnTo>
                    <a:pt x="3439502" y="1212852"/>
                  </a:lnTo>
                  <a:lnTo>
                    <a:pt x="3444240" y="1165859"/>
                  </a:lnTo>
                  <a:lnTo>
                    <a:pt x="3444240" y="233171"/>
                  </a:lnTo>
                  <a:lnTo>
                    <a:pt x="3439502" y="186179"/>
                  </a:lnTo>
                  <a:lnTo>
                    <a:pt x="3425916" y="142410"/>
                  </a:lnTo>
                  <a:lnTo>
                    <a:pt x="3404418" y="102803"/>
                  </a:lnTo>
                  <a:lnTo>
                    <a:pt x="3375945" y="68294"/>
                  </a:lnTo>
                  <a:lnTo>
                    <a:pt x="3341436" y="39821"/>
                  </a:lnTo>
                  <a:lnTo>
                    <a:pt x="3301829" y="18323"/>
                  </a:lnTo>
                  <a:lnTo>
                    <a:pt x="3258060" y="4737"/>
                  </a:lnTo>
                  <a:lnTo>
                    <a:pt x="3211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85403" y="2770631"/>
              <a:ext cx="3444240" cy="1399540"/>
            </a:xfrm>
            <a:custGeom>
              <a:avLst/>
              <a:gdLst/>
              <a:ahLst/>
              <a:cxnLst/>
              <a:rect l="l" t="t" r="r" b="b"/>
              <a:pathLst>
                <a:path w="3444240" h="1399539">
                  <a:moveTo>
                    <a:pt x="0" y="233171"/>
                  </a:moveTo>
                  <a:lnTo>
                    <a:pt x="4737" y="186179"/>
                  </a:lnTo>
                  <a:lnTo>
                    <a:pt x="18323" y="142410"/>
                  </a:lnTo>
                  <a:lnTo>
                    <a:pt x="39821" y="102803"/>
                  </a:lnTo>
                  <a:lnTo>
                    <a:pt x="68294" y="68294"/>
                  </a:lnTo>
                  <a:lnTo>
                    <a:pt x="102803" y="39821"/>
                  </a:lnTo>
                  <a:lnTo>
                    <a:pt x="142410" y="18323"/>
                  </a:lnTo>
                  <a:lnTo>
                    <a:pt x="186179" y="4737"/>
                  </a:lnTo>
                  <a:lnTo>
                    <a:pt x="233172" y="0"/>
                  </a:lnTo>
                  <a:lnTo>
                    <a:pt x="3211068" y="0"/>
                  </a:lnTo>
                  <a:lnTo>
                    <a:pt x="3258060" y="4737"/>
                  </a:lnTo>
                  <a:lnTo>
                    <a:pt x="3301829" y="18323"/>
                  </a:lnTo>
                  <a:lnTo>
                    <a:pt x="3341436" y="39821"/>
                  </a:lnTo>
                  <a:lnTo>
                    <a:pt x="3375945" y="68294"/>
                  </a:lnTo>
                  <a:lnTo>
                    <a:pt x="3404418" y="102803"/>
                  </a:lnTo>
                  <a:lnTo>
                    <a:pt x="3425916" y="142410"/>
                  </a:lnTo>
                  <a:lnTo>
                    <a:pt x="3439502" y="186179"/>
                  </a:lnTo>
                  <a:lnTo>
                    <a:pt x="3444240" y="233171"/>
                  </a:lnTo>
                  <a:lnTo>
                    <a:pt x="3444240" y="1165859"/>
                  </a:lnTo>
                  <a:lnTo>
                    <a:pt x="3439502" y="1212852"/>
                  </a:lnTo>
                  <a:lnTo>
                    <a:pt x="3425916" y="1256621"/>
                  </a:lnTo>
                  <a:lnTo>
                    <a:pt x="3404418" y="1296228"/>
                  </a:lnTo>
                  <a:lnTo>
                    <a:pt x="3375945" y="1330737"/>
                  </a:lnTo>
                  <a:lnTo>
                    <a:pt x="3341436" y="1359210"/>
                  </a:lnTo>
                  <a:lnTo>
                    <a:pt x="3301829" y="1380708"/>
                  </a:lnTo>
                  <a:lnTo>
                    <a:pt x="3258060" y="1394294"/>
                  </a:lnTo>
                  <a:lnTo>
                    <a:pt x="3211068" y="1399031"/>
                  </a:lnTo>
                  <a:lnTo>
                    <a:pt x="233172" y="1399031"/>
                  </a:lnTo>
                  <a:lnTo>
                    <a:pt x="186179" y="1394294"/>
                  </a:lnTo>
                  <a:lnTo>
                    <a:pt x="142410" y="1380708"/>
                  </a:lnTo>
                  <a:lnTo>
                    <a:pt x="102803" y="1359210"/>
                  </a:lnTo>
                  <a:lnTo>
                    <a:pt x="68294" y="1330737"/>
                  </a:lnTo>
                  <a:lnTo>
                    <a:pt x="39821" y="1296228"/>
                  </a:lnTo>
                  <a:lnTo>
                    <a:pt x="18323" y="1256621"/>
                  </a:lnTo>
                  <a:lnTo>
                    <a:pt x="4737" y="1212852"/>
                  </a:lnTo>
                  <a:lnTo>
                    <a:pt x="0" y="1165859"/>
                  </a:lnTo>
                  <a:lnTo>
                    <a:pt x="0" y="233171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332978" y="2831973"/>
            <a:ext cx="284353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Принятие на </a:t>
            </a:r>
            <a:r>
              <a:rPr sz="2000" spc="-10" dirty="0">
                <a:latin typeface="Calibri"/>
                <a:cs typeface="Calibri"/>
              </a:rPr>
              <a:t>педсовете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утверждение </a:t>
            </a:r>
            <a:r>
              <a:rPr sz="2000" spc="-10" dirty="0">
                <a:latin typeface="Calibri"/>
                <a:cs typeface="Calibri"/>
              </a:rPr>
              <a:t>директором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школы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ООП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ООО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(не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позднее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31.08.2023)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19500" y="2947416"/>
            <a:ext cx="3933825" cy="937260"/>
            <a:chOff x="3619500" y="2947416"/>
            <a:chExt cx="3933825" cy="937260"/>
          </a:xfrm>
        </p:grpSpPr>
        <p:sp>
          <p:nvSpPr>
            <p:cNvPr id="17" name="object 17"/>
            <p:cNvSpPr/>
            <p:nvPr/>
          </p:nvSpPr>
          <p:spPr>
            <a:xfrm>
              <a:off x="3625595" y="2953512"/>
              <a:ext cx="3921760" cy="925194"/>
            </a:xfrm>
            <a:custGeom>
              <a:avLst/>
              <a:gdLst/>
              <a:ahLst/>
              <a:cxnLst/>
              <a:rect l="l" t="t" r="r" b="b"/>
              <a:pathLst>
                <a:path w="3921759" h="925195">
                  <a:moveTo>
                    <a:pt x="3767074" y="0"/>
                  </a:moveTo>
                  <a:lnTo>
                    <a:pt x="154177" y="0"/>
                  </a:lnTo>
                  <a:lnTo>
                    <a:pt x="105468" y="7865"/>
                  </a:lnTo>
                  <a:lnTo>
                    <a:pt x="63148" y="29764"/>
                  </a:lnTo>
                  <a:lnTo>
                    <a:pt x="29764" y="63148"/>
                  </a:lnTo>
                  <a:lnTo>
                    <a:pt x="7865" y="105468"/>
                  </a:lnTo>
                  <a:lnTo>
                    <a:pt x="0" y="154177"/>
                  </a:lnTo>
                  <a:lnTo>
                    <a:pt x="0" y="770889"/>
                  </a:lnTo>
                  <a:lnTo>
                    <a:pt x="7865" y="819599"/>
                  </a:lnTo>
                  <a:lnTo>
                    <a:pt x="29764" y="861919"/>
                  </a:lnTo>
                  <a:lnTo>
                    <a:pt x="63148" y="895303"/>
                  </a:lnTo>
                  <a:lnTo>
                    <a:pt x="105468" y="917202"/>
                  </a:lnTo>
                  <a:lnTo>
                    <a:pt x="154177" y="925068"/>
                  </a:lnTo>
                  <a:lnTo>
                    <a:pt x="3767074" y="925068"/>
                  </a:lnTo>
                  <a:lnTo>
                    <a:pt x="3815783" y="917202"/>
                  </a:lnTo>
                  <a:lnTo>
                    <a:pt x="3858103" y="895303"/>
                  </a:lnTo>
                  <a:lnTo>
                    <a:pt x="3891487" y="861919"/>
                  </a:lnTo>
                  <a:lnTo>
                    <a:pt x="3913386" y="819599"/>
                  </a:lnTo>
                  <a:lnTo>
                    <a:pt x="3921252" y="770889"/>
                  </a:lnTo>
                  <a:lnTo>
                    <a:pt x="3921252" y="154177"/>
                  </a:lnTo>
                  <a:lnTo>
                    <a:pt x="3913386" y="105468"/>
                  </a:lnTo>
                  <a:lnTo>
                    <a:pt x="3891487" y="63148"/>
                  </a:lnTo>
                  <a:lnTo>
                    <a:pt x="3858103" y="29764"/>
                  </a:lnTo>
                  <a:lnTo>
                    <a:pt x="3815783" y="7865"/>
                  </a:lnTo>
                  <a:lnTo>
                    <a:pt x="37670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25595" y="2953512"/>
              <a:ext cx="3921760" cy="925194"/>
            </a:xfrm>
            <a:custGeom>
              <a:avLst/>
              <a:gdLst/>
              <a:ahLst/>
              <a:cxnLst/>
              <a:rect l="l" t="t" r="r" b="b"/>
              <a:pathLst>
                <a:path w="3921759" h="925195">
                  <a:moveTo>
                    <a:pt x="0" y="154177"/>
                  </a:moveTo>
                  <a:lnTo>
                    <a:pt x="7865" y="105468"/>
                  </a:lnTo>
                  <a:lnTo>
                    <a:pt x="29764" y="63148"/>
                  </a:lnTo>
                  <a:lnTo>
                    <a:pt x="63148" y="29764"/>
                  </a:lnTo>
                  <a:lnTo>
                    <a:pt x="105468" y="7865"/>
                  </a:lnTo>
                  <a:lnTo>
                    <a:pt x="154177" y="0"/>
                  </a:lnTo>
                  <a:lnTo>
                    <a:pt x="3767074" y="0"/>
                  </a:lnTo>
                  <a:lnTo>
                    <a:pt x="3815783" y="7865"/>
                  </a:lnTo>
                  <a:lnTo>
                    <a:pt x="3858103" y="29764"/>
                  </a:lnTo>
                  <a:lnTo>
                    <a:pt x="3891487" y="63148"/>
                  </a:lnTo>
                  <a:lnTo>
                    <a:pt x="3913386" y="105468"/>
                  </a:lnTo>
                  <a:lnTo>
                    <a:pt x="3921252" y="154177"/>
                  </a:lnTo>
                  <a:lnTo>
                    <a:pt x="3921252" y="770889"/>
                  </a:lnTo>
                  <a:lnTo>
                    <a:pt x="3913386" y="819599"/>
                  </a:lnTo>
                  <a:lnTo>
                    <a:pt x="3891487" y="861919"/>
                  </a:lnTo>
                  <a:lnTo>
                    <a:pt x="3858103" y="895303"/>
                  </a:lnTo>
                  <a:lnTo>
                    <a:pt x="3815783" y="917202"/>
                  </a:lnTo>
                  <a:lnTo>
                    <a:pt x="3767074" y="925068"/>
                  </a:lnTo>
                  <a:lnTo>
                    <a:pt x="154177" y="925068"/>
                  </a:lnTo>
                  <a:lnTo>
                    <a:pt x="105468" y="917202"/>
                  </a:lnTo>
                  <a:lnTo>
                    <a:pt x="63148" y="895303"/>
                  </a:lnTo>
                  <a:lnTo>
                    <a:pt x="29764" y="861919"/>
                  </a:lnTo>
                  <a:lnTo>
                    <a:pt x="7865" y="819599"/>
                  </a:lnTo>
                  <a:lnTo>
                    <a:pt x="0" y="770889"/>
                  </a:lnTo>
                  <a:lnTo>
                    <a:pt x="0" y="154177"/>
                  </a:lnTo>
                  <a:close/>
                </a:path>
              </a:pathLst>
            </a:custGeom>
            <a:ln w="12191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50055" y="3082239"/>
            <a:ext cx="335787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libri"/>
                <a:cs typeface="Calibri"/>
              </a:rPr>
              <a:t>Разработка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школой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ООП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ООО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на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основе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ФОП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ООО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7593" y="2976498"/>
            <a:ext cx="1617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ФГОС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ООО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ФОП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ООО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8319" y="4948808"/>
            <a:ext cx="8348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Одна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ООП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уровень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ООО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2023-2024</a:t>
            </a:r>
            <a:r>
              <a:rPr sz="2800" b="1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учебного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года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8128" y="912875"/>
            <a:ext cx="1559560" cy="1353820"/>
          </a:xfrm>
          <a:custGeom>
            <a:avLst/>
            <a:gdLst/>
            <a:ahLst/>
            <a:cxnLst/>
            <a:rect l="l" t="t" r="r" b="b"/>
            <a:pathLst>
              <a:path w="1559559" h="1353820">
                <a:moveTo>
                  <a:pt x="1333500" y="0"/>
                </a:moveTo>
                <a:lnTo>
                  <a:pt x="225551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1"/>
                </a:lnTo>
                <a:lnTo>
                  <a:pt x="0" y="1127760"/>
                </a:lnTo>
                <a:lnTo>
                  <a:pt x="4581" y="1173221"/>
                </a:lnTo>
                <a:lnTo>
                  <a:pt x="17722" y="1215562"/>
                </a:lnTo>
                <a:lnTo>
                  <a:pt x="38515" y="1253876"/>
                </a:lnTo>
                <a:lnTo>
                  <a:pt x="66055" y="1287256"/>
                </a:lnTo>
                <a:lnTo>
                  <a:pt x="99435" y="1314796"/>
                </a:lnTo>
                <a:lnTo>
                  <a:pt x="137749" y="1335589"/>
                </a:lnTo>
                <a:lnTo>
                  <a:pt x="180090" y="1348730"/>
                </a:lnTo>
                <a:lnTo>
                  <a:pt x="225551" y="1353312"/>
                </a:lnTo>
                <a:lnTo>
                  <a:pt x="1333500" y="1353312"/>
                </a:lnTo>
                <a:lnTo>
                  <a:pt x="1378961" y="1348730"/>
                </a:lnTo>
                <a:lnTo>
                  <a:pt x="1421302" y="1335589"/>
                </a:lnTo>
                <a:lnTo>
                  <a:pt x="1459616" y="1314796"/>
                </a:lnTo>
                <a:lnTo>
                  <a:pt x="1492996" y="1287256"/>
                </a:lnTo>
                <a:lnTo>
                  <a:pt x="1520536" y="1253876"/>
                </a:lnTo>
                <a:lnTo>
                  <a:pt x="1541329" y="1215562"/>
                </a:lnTo>
                <a:lnTo>
                  <a:pt x="1554470" y="1173221"/>
                </a:lnTo>
                <a:lnTo>
                  <a:pt x="1559052" y="1127760"/>
                </a:lnTo>
                <a:lnTo>
                  <a:pt x="1559052" y="225551"/>
                </a:lnTo>
                <a:lnTo>
                  <a:pt x="1554470" y="180090"/>
                </a:lnTo>
                <a:lnTo>
                  <a:pt x="1541329" y="137749"/>
                </a:lnTo>
                <a:lnTo>
                  <a:pt x="1520536" y="99435"/>
                </a:lnTo>
                <a:lnTo>
                  <a:pt x="1492996" y="66055"/>
                </a:lnTo>
                <a:lnTo>
                  <a:pt x="1459616" y="38515"/>
                </a:lnTo>
                <a:lnTo>
                  <a:pt x="1421302" y="17722"/>
                </a:lnTo>
                <a:lnTo>
                  <a:pt x="1378961" y="4581"/>
                </a:lnTo>
                <a:lnTo>
                  <a:pt x="13335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95259" y="903732"/>
            <a:ext cx="1560830" cy="1353820"/>
          </a:xfrm>
          <a:custGeom>
            <a:avLst/>
            <a:gdLst/>
            <a:ahLst/>
            <a:cxnLst/>
            <a:rect l="l" t="t" r="r" b="b"/>
            <a:pathLst>
              <a:path w="1560829" h="1353820">
                <a:moveTo>
                  <a:pt x="1335024" y="0"/>
                </a:moveTo>
                <a:lnTo>
                  <a:pt x="225551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1"/>
                </a:lnTo>
                <a:lnTo>
                  <a:pt x="0" y="1127759"/>
                </a:lnTo>
                <a:lnTo>
                  <a:pt x="4581" y="1173221"/>
                </a:lnTo>
                <a:lnTo>
                  <a:pt x="17722" y="1215562"/>
                </a:lnTo>
                <a:lnTo>
                  <a:pt x="38515" y="1253876"/>
                </a:lnTo>
                <a:lnTo>
                  <a:pt x="66055" y="1287256"/>
                </a:lnTo>
                <a:lnTo>
                  <a:pt x="99435" y="1314796"/>
                </a:lnTo>
                <a:lnTo>
                  <a:pt x="137749" y="1335589"/>
                </a:lnTo>
                <a:lnTo>
                  <a:pt x="180090" y="1348730"/>
                </a:lnTo>
                <a:lnTo>
                  <a:pt x="225551" y="1353312"/>
                </a:lnTo>
                <a:lnTo>
                  <a:pt x="1335024" y="1353312"/>
                </a:lnTo>
                <a:lnTo>
                  <a:pt x="1380485" y="1348730"/>
                </a:lnTo>
                <a:lnTo>
                  <a:pt x="1422826" y="1335589"/>
                </a:lnTo>
                <a:lnTo>
                  <a:pt x="1461140" y="1314796"/>
                </a:lnTo>
                <a:lnTo>
                  <a:pt x="1494520" y="1287256"/>
                </a:lnTo>
                <a:lnTo>
                  <a:pt x="1522060" y="1253876"/>
                </a:lnTo>
                <a:lnTo>
                  <a:pt x="1542853" y="1215562"/>
                </a:lnTo>
                <a:lnTo>
                  <a:pt x="1555994" y="1173221"/>
                </a:lnTo>
                <a:lnTo>
                  <a:pt x="1560576" y="1127759"/>
                </a:lnTo>
                <a:lnTo>
                  <a:pt x="1560576" y="225551"/>
                </a:lnTo>
                <a:lnTo>
                  <a:pt x="1555994" y="180090"/>
                </a:lnTo>
                <a:lnTo>
                  <a:pt x="1542853" y="137749"/>
                </a:lnTo>
                <a:lnTo>
                  <a:pt x="1522060" y="99435"/>
                </a:lnTo>
                <a:lnTo>
                  <a:pt x="1494520" y="66055"/>
                </a:lnTo>
                <a:lnTo>
                  <a:pt x="1461140" y="38515"/>
                </a:lnTo>
                <a:lnTo>
                  <a:pt x="1422826" y="17722"/>
                </a:lnTo>
                <a:lnTo>
                  <a:pt x="1380485" y="4581"/>
                </a:lnTo>
                <a:lnTo>
                  <a:pt x="133502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3791" y="922019"/>
            <a:ext cx="1559560" cy="1353820"/>
          </a:xfrm>
          <a:custGeom>
            <a:avLst/>
            <a:gdLst/>
            <a:ahLst/>
            <a:cxnLst/>
            <a:rect l="l" t="t" r="r" b="b"/>
            <a:pathLst>
              <a:path w="1559559" h="1353820">
                <a:moveTo>
                  <a:pt x="1333500" y="0"/>
                </a:moveTo>
                <a:lnTo>
                  <a:pt x="225552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1"/>
                </a:lnTo>
                <a:lnTo>
                  <a:pt x="0" y="1127759"/>
                </a:lnTo>
                <a:lnTo>
                  <a:pt x="4581" y="1173221"/>
                </a:lnTo>
                <a:lnTo>
                  <a:pt x="17722" y="1215562"/>
                </a:lnTo>
                <a:lnTo>
                  <a:pt x="38515" y="1253876"/>
                </a:lnTo>
                <a:lnTo>
                  <a:pt x="66055" y="1287256"/>
                </a:lnTo>
                <a:lnTo>
                  <a:pt x="99435" y="1314796"/>
                </a:lnTo>
                <a:lnTo>
                  <a:pt x="137749" y="1335589"/>
                </a:lnTo>
                <a:lnTo>
                  <a:pt x="180090" y="1348730"/>
                </a:lnTo>
                <a:lnTo>
                  <a:pt x="225552" y="1353312"/>
                </a:lnTo>
                <a:lnTo>
                  <a:pt x="1333500" y="1353312"/>
                </a:lnTo>
                <a:lnTo>
                  <a:pt x="1378961" y="1348730"/>
                </a:lnTo>
                <a:lnTo>
                  <a:pt x="1421302" y="1335589"/>
                </a:lnTo>
                <a:lnTo>
                  <a:pt x="1459616" y="1314796"/>
                </a:lnTo>
                <a:lnTo>
                  <a:pt x="1492996" y="1287256"/>
                </a:lnTo>
                <a:lnTo>
                  <a:pt x="1520536" y="1253876"/>
                </a:lnTo>
                <a:lnTo>
                  <a:pt x="1541329" y="1215562"/>
                </a:lnTo>
                <a:lnTo>
                  <a:pt x="1554470" y="1173221"/>
                </a:lnTo>
                <a:lnTo>
                  <a:pt x="1559052" y="1127759"/>
                </a:lnTo>
                <a:lnTo>
                  <a:pt x="1559052" y="225551"/>
                </a:lnTo>
                <a:lnTo>
                  <a:pt x="1554470" y="180090"/>
                </a:lnTo>
                <a:lnTo>
                  <a:pt x="1541329" y="137749"/>
                </a:lnTo>
                <a:lnTo>
                  <a:pt x="1520536" y="99435"/>
                </a:lnTo>
                <a:lnTo>
                  <a:pt x="1492996" y="66055"/>
                </a:lnTo>
                <a:lnTo>
                  <a:pt x="1459616" y="38515"/>
                </a:lnTo>
                <a:lnTo>
                  <a:pt x="1421302" y="17722"/>
                </a:lnTo>
                <a:lnTo>
                  <a:pt x="1378961" y="4581"/>
                </a:lnTo>
                <a:lnTo>
                  <a:pt x="13335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0255" y="912875"/>
            <a:ext cx="1559560" cy="1353820"/>
          </a:xfrm>
          <a:custGeom>
            <a:avLst/>
            <a:gdLst/>
            <a:ahLst/>
            <a:cxnLst/>
            <a:rect l="l" t="t" r="r" b="b"/>
            <a:pathLst>
              <a:path w="1559560" h="1353820">
                <a:moveTo>
                  <a:pt x="1333499" y="0"/>
                </a:moveTo>
                <a:lnTo>
                  <a:pt x="225551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1"/>
                </a:lnTo>
                <a:lnTo>
                  <a:pt x="0" y="1127760"/>
                </a:lnTo>
                <a:lnTo>
                  <a:pt x="4581" y="1173221"/>
                </a:lnTo>
                <a:lnTo>
                  <a:pt x="17722" y="1215562"/>
                </a:lnTo>
                <a:lnTo>
                  <a:pt x="38515" y="1253876"/>
                </a:lnTo>
                <a:lnTo>
                  <a:pt x="66055" y="1287256"/>
                </a:lnTo>
                <a:lnTo>
                  <a:pt x="99435" y="1314796"/>
                </a:lnTo>
                <a:lnTo>
                  <a:pt x="137749" y="1335589"/>
                </a:lnTo>
                <a:lnTo>
                  <a:pt x="180090" y="1348730"/>
                </a:lnTo>
                <a:lnTo>
                  <a:pt x="225551" y="1353312"/>
                </a:lnTo>
                <a:lnTo>
                  <a:pt x="1333499" y="1353312"/>
                </a:lnTo>
                <a:lnTo>
                  <a:pt x="1378961" y="1348730"/>
                </a:lnTo>
                <a:lnTo>
                  <a:pt x="1421302" y="1335589"/>
                </a:lnTo>
                <a:lnTo>
                  <a:pt x="1459616" y="1314796"/>
                </a:lnTo>
                <a:lnTo>
                  <a:pt x="1492996" y="1287256"/>
                </a:lnTo>
                <a:lnTo>
                  <a:pt x="1520536" y="1253876"/>
                </a:lnTo>
                <a:lnTo>
                  <a:pt x="1541329" y="1215562"/>
                </a:lnTo>
                <a:lnTo>
                  <a:pt x="1554470" y="1173221"/>
                </a:lnTo>
                <a:lnTo>
                  <a:pt x="1559052" y="1127760"/>
                </a:lnTo>
                <a:lnTo>
                  <a:pt x="1559052" y="225551"/>
                </a:lnTo>
                <a:lnTo>
                  <a:pt x="1554470" y="180090"/>
                </a:lnTo>
                <a:lnTo>
                  <a:pt x="1541329" y="137749"/>
                </a:lnTo>
                <a:lnTo>
                  <a:pt x="1520536" y="99435"/>
                </a:lnTo>
                <a:lnTo>
                  <a:pt x="1492996" y="66055"/>
                </a:lnTo>
                <a:lnTo>
                  <a:pt x="1459616" y="38515"/>
                </a:lnTo>
                <a:lnTo>
                  <a:pt x="1421302" y="17722"/>
                </a:lnTo>
                <a:lnTo>
                  <a:pt x="1378961" y="4581"/>
                </a:lnTo>
                <a:lnTo>
                  <a:pt x="133349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2003" y="2973323"/>
            <a:ext cx="2385060" cy="1546860"/>
            <a:chOff x="32003" y="2973323"/>
            <a:chExt cx="2385060" cy="1546860"/>
          </a:xfrm>
        </p:grpSpPr>
        <p:sp>
          <p:nvSpPr>
            <p:cNvPr id="7" name="object 7"/>
            <p:cNvSpPr/>
            <p:nvPr/>
          </p:nvSpPr>
          <p:spPr>
            <a:xfrm>
              <a:off x="32003" y="2973323"/>
              <a:ext cx="2269490" cy="1325880"/>
            </a:xfrm>
            <a:custGeom>
              <a:avLst/>
              <a:gdLst/>
              <a:ahLst/>
              <a:cxnLst/>
              <a:rect l="l" t="t" r="r" b="b"/>
              <a:pathLst>
                <a:path w="2269490" h="1325879">
                  <a:moveTo>
                    <a:pt x="2048256" y="0"/>
                  </a:moveTo>
                  <a:lnTo>
                    <a:pt x="220980" y="0"/>
                  </a:lnTo>
                  <a:lnTo>
                    <a:pt x="176443" y="4489"/>
                  </a:lnTo>
                  <a:lnTo>
                    <a:pt x="134963" y="17365"/>
                  </a:lnTo>
                  <a:lnTo>
                    <a:pt x="97426" y="37739"/>
                  </a:lnTo>
                  <a:lnTo>
                    <a:pt x="64722" y="64722"/>
                  </a:lnTo>
                  <a:lnTo>
                    <a:pt x="37739" y="97426"/>
                  </a:lnTo>
                  <a:lnTo>
                    <a:pt x="17365" y="134963"/>
                  </a:lnTo>
                  <a:lnTo>
                    <a:pt x="4489" y="176443"/>
                  </a:lnTo>
                  <a:lnTo>
                    <a:pt x="0" y="220979"/>
                  </a:lnTo>
                  <a:lnTo>
                    <a:pt x="0" y="1104900"/>
                  </a:lnTo>
                  <a:lnTo>
                    <a:pt x="4489" y="1149436"/>
                  </a:lnTo>
                  <a:lnTo>
                    <a:pt x="17365" y="1190916"/>
                  </a:lnTo>
                  <a:lnTo>
                    <a:pt x="37739" y="1228453"/>
                  </a:lnTo>
                  <a:lnTo>
                    <a:pt x="64722" y="1261157"/>
                  </a:lnTo>
                  <a:lnTo>
                    <a:pt x="97426" y="1288140"/>
                  </a:lnTo>
                  <a:lnTo>
                    <a:pt x="134963" y="1308514"/>
                  </a:lnTo>
                  <a:lnTo>
                    <a:pt x="176443" y="1321390"/>
                  </a:lnTo>
                  <a:lnTo>
                    <a:pt x="220980" y="1325880"/>
                  </a:lnTo>
                  <a:lnTo>
                    <a:pt x="2048256" y="1325880"/>
                  </a:lnTo>
                  <a:lnTo>
                    <a:pt x="2092792" y="1321390"/>
                  </a:lnTo>
                  <a:lnTo>
                    <a:pt x="2134272" y="1308514"/>
                  </a:lnTo>
                  <a:lnTo>
                    <a:pt x="2171809" y="1288140"/>
                  </a:lnTo>
                  <a:lnTo>
                    <a:pt x="2204513" y="1261157"/>
                  </a:lnTo>
                  <a:lnTo>
                    <a:pt x="2231496" y="1228453"/>
                  </a:lnTo>
                  <a:lnTo>
                    <a:pt x="2251870" y="1190916"/>
                  </a:lnTo>
                  <a:lnTo>
                    <a:pt x="2264746" y="1149436"/>
                  </a:lnTo>
                  <a:lnTo>
                    <a:pt x="2269235" y="1104900"/>
                  </a:lnTo>
                  <a:lnTo>
                    <a:pt x="2269235" y="220979"/>
                  </a:lnTo>
                  <a:lnTo>
                    <a:pt x="2264746" y="176443"/>
                  </a:lnTo>
                  <a:lnTo>
                    <a:pt x="2251870" y="134963"/>
                  </a:lnTo>
                  <a:lnTo>
                    <a:pt x="2231496" y="97426"/>
                  </a:lnTo>
                  <a:lnTo>
                    <a:pt x="2204513" y="64722"/>
                  </a:lnTo>
                  <a:lnTo>
                    <a:pt x="2171809" y="37739"/>
                  </a:lnTo>
                  <a:lnTo>
                    <a:pt x="2134272" y="17365"/>
                  </a:lnTo>
                  <a:lnTo>
                    <a:pt x="2092792" y="4489"/>
                  </a:lnTo>
                  <a:lnTo>
                    <a:pt x="2048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7347" y="3121151"/>
              <a:ext cx="2293620" cy="1393190"/>
            </a:xfrm>
            <a:custGeom>
              <a:avLst/>
              <a:gdLst/>
              <a:ahLst/>
              <a:cxnLst/>
              <a:rect l="l" t="t" r="r" b="b"/>
              <a:pathLst>
                <a:path w="2293620" h="1393189">
                  <a:moveTo>
                    <a:pt x="2061464" y="0"/>
                  </a:moveTo>
                  <a:lnTo>
                    <a:pt x="232156" y="0"/>
                  </a:lnTo>
                  <a:lnTo>
                    <a:pt x="185367" y="4714"/>
                  </a:lnTo>
                  <a:lnTo>
                    <a:pt x="141789" y="18236"/>
                  </a:lnTo>
                  <a:lnTo>
                    <a:pt x="102354" y="39634"/>
                  </a:lnTo>
                  <a:lnTo>
                    <a:pt x="67995" y="67976"/>
                  </a:lnTo>
                  <a:lnTo>
                    <a:pt x="39647" y="102331"/>
                  </a:lnTo>
                  <a:lnTo>
                    <a:pt x="18243" y="141767"/>
                  </a:lnTo>
                  <a:lnTo>
                    <a:pt x="4716" y="185353"/>
                  </a:lnTo>
                  <a:lnTo>
                    <a:pt x="0" y="232156"/>
                  </a:lnTo>
                  <a:lnTo>
                    <a:pt x="0" y="1160780"/>
                  </a:lnTo>
                  <a:lnTo>
                    <a:pt x="4716" y="1207582"/>
                  </a:lnTo>
                  <a:lnTo>
                    <a:pt x="18243" y="1251168"/>
                  </a:lnTo>
                  <a:lnTo>
                    <a:pt x="39647" y="1290604"/>
                  </a:lnTo>
                  <a:lnTo>
                    <a:pt x="67995" y="1324959"/>
                  </a:lnTo>
                  <a:lnTo>
                    <a:pt x="102354" y="1353301"/>
                  </a:lnTo>
                  <a:lnTo>
                    <a:pt x="141789" y="1374699"/>
                  </a:lnTo>
                  <a:lnTo>
                    <a:pt x="185367" y="1388221"/>
                  </a:lnTo>
                  <a:lnTo>
                    <a:pt x="232156" y="1392936"/>
                  </a:lnTo>
                  <a:lnTo>
                    <a:pt x="2061464" y="1392936"/>
                  </a:lnTo>
                  <a:lnTo>
                    <a:pt x="2108266" y="1388221"/>
                  </a:lnTo>
                  <a:lnTo>
                    <a:pt x="2151852" y="1374699"/>
                  </a:lnTo>
                  <a:lnTo>
                    <a:pt x="2191288" y="1353301"/>
                  </a:lnTo>
                  <a:lnTo>
                    <a:pt x="2225643" y="1324959"/>
                  </a:lnTo>
                  <a:lnTo>
                    <a:pt x="2253985" y="1290604"/>
                  </a:lnTo>
                  <a:lnTo>
                    <a:pt x="2275383" y="1251168"/>
                  </a:lnTo>
                  <a:lnTo>
                    <a:pt x="2288905" y="1207582"/>
                  </a:lnTo>
                  <a:lnTo>
                    <a:pt x="2293620" y="1160780"/>
                  </a:lnTo>
                  <a:lnTo>
                    <a:pt x="2293620" y="232156"/>
                  </a:lnTo>
                  <a:lnTo>
                    <a:pt x="2288905" y="185353"/>
                  </a:lnTo>
                  <a:lnTo>
                    <a:pt x="2275383" y="141767"/>
                  </a:lnTo>
                  <a:lnTo>
                    <a:pt x="2253985" y="102331"/>
                  </a:lnTo>
                  <a:lnTo>
                    <a:pt x="2225643" y="67976"/>
                  </a:lnTo>
                  <a:lnTo>
                    <a:pt x="2191288" y="39634"/>
                  </a:lnTo>
                  <a:lnTo>
                    <a:pt x="2151852" y="18236"/>
                  </a:lnTo>
                  <a:lnTo>
                    <a:pt x="2108266" y="4714"/>
                  </a:lnTo>
                  <a:lnTo>
                    <a:pt x="2061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347" y="3121151"/>
              <a:ext cx="2293620" cy="1393190"/>
            </a:xfrm>
            <a:custGeom>
              <a:avLst/>
              <a:gdLst/>
              <a:ahLst/>
              <a:cxnLst/>
              <a:rect l="l" t="t" r="r" b="b"/>
              <a:pathLst>
                <a:path w="2293620" h="1393189">
                  <a:moveTo>
                    <a:pt x="0" y="232156"/>
                  </a:moveTo>
                  <a:lnTo>
                    <a:pt x="4716" y="185353"/>
                  </a:lnTo>
                  <a:lnTo>
                    <a:pt x="18243" y="141767"/>
                  </a:lnTo>
                  <a:lnTo>
                    <a:pt x="39647" y="102331"/>
                  </a:lnTo>
                  <a:lnTo>
                    <a:pt x="67995" y="67976"/>
                  </a:lnTo>
                  <a:lnTo>
                    <a:pt x="102354" y="39634"/>
                  </a:lnTo>
                  <a:lnTo>
                    <a:pt x="141789" y="18236"/>
                  </a:lnTo>
                  <a:lnTo>
                    <a:pt x="185367" y="4714"/>
                  </a:lnTo>
                  <a:lnTo>
                    <a:pt x="232156" y="0"/>
                  </a:lnTo>
                  <a:lnTo>
                    <a:pt x="2061464" y="0"/>
                  </a:lnTo>
                  <a:lnTo>
                    <a:pt x="2108266" y="4714"/>
                  </a:lnTo>
                  <a:lnTo>
                    <a:pt x="2151852" y="18236"/>
                  </a:lnTo>
                  <a:lnTo>
                    <a:pt x="2191288" y="39634"/>
                  </a:lnTo>
                  <a:lnTo>
                    <a:pt x="2225643" y="67976"/>
                  </a:lnTo>
                  <a:lnTo>
                    <a:pt x="2253985" y="102331"/>
                  </a:lnTo>
                  <a:lnTo>
                    <a:pt x="2275383" y="141767"/>
                  </a:lnTo>
                  <a:lnTo>
                    <a:pt x="2288905" y="185353"/>
                  </a:lnTo>
                  <a:lnTo>
                    <a:pt x="2293620" y="232156"/>
                  </a:lnTo>
                  <a:lnTo>
                    <a:pt x="2293620" y="1160780"/>
                  </a:lnTo>
                  <a:lnTo>
                    <a:pt x="2288905" y="1207582"/>
                  </a:lnTo>
                  <a:lnTo>
                    <a:pt x="2275383" y="1251168"/>
                  </a:lnTo>
                  <a:lnTo>
                    <a:pt x="2253985" y="1290604"/>
                  </a:lnTo>
                  <a:lnTo>
                    <a:pt x="2225643" y="1324959"/>
                  </a:lnTo>
                  <a:lnTo>
                    <a:pt x="2191288" y="1353301"/>
                  </a:lnTo>
                  <a:lnTo>
                    <a:pt x="2151852" y="1374699"/>
                  </a:lnTo>
                  <a:lnTo>
                    <a:pt x="2108266" y="1388221"/>
                  </a:lnTo>
                  <a:lnTo>
                    <a:pt x="2061464" y="1392936"/>
                  </a:lnTo>
                  <a:lnTo>
                    <a:pt x="232156" y="1392936"/>
                  </a:lnTo>
                  <a:lnTo>
                    <a:pt x="185367" y="1388221"/>
                  </a:lnTo>
                  <a:lnTo>
                    <a:pt x="141789" y="1374699"/>
                  </a:lnTo>
                  <a:lnTo>
                    <a:pt x="102354" y="1353301"/>
                  </a:lnTo>
                  <a:lnTo>
                    <a:pt x="67995" y="1324959"/>
                  </a:lnTo>
                  <a:lnTo>
                    <a:pt x="39647" y="1290604"/>
                  </a:lnTo>
                  <a:lnTo>
                    <a:pt x="18243" y="1251168"/>
                  </a:lnTo>
                  <a:lnTo>
                    <a:pt x="4716" y="1207582"/>
                  </a:lnTo>
                  <a:lnTo>
                    <a:pt x="0" y="1160780"/>
                  </a:lnTo>
                  <a:lnTo>
                    <a:pt x="0" y="232156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0822" y="3383356"/>
            <a:ext cx="1965960" cy="828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ООП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ООО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000" spc="-15" dirty="0">
                <a:latin typeface="Calibri"/>
                <a:cs typeface="Calibri"/>
              </a:rPr>
              <a:t>(одна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уровень)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02558" y="580085"/>
            <a:ext cx="7275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63440" algn="l"/>
              </a:tabLst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Содержательный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раздел	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Организационный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раздел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44114" y="1014730"/>
            <a:ext cx="1573530" cy="1405890"/>
            <a:chOff x="2944114" y="1014730"/>
            <a:chExt cx="1573530" cy="1405890"/>
          </a:xfrm>
        </p:grpSpPr>
        <p:sp>
          <p:nvSpPr>
            <p:cNvPr id="13" name="object 13"/>
            <p:cNvSpPr/>
            <p:nvPr/>
          </p:nvSpPr>
          <p:spPr>
            <a:xfrm>
              <a:off x="2950464" y="1021080"/>
              <a:ext cx="1560830" cy="1393190"/>
            </a:xfrm>
            <a:custGeom>
              <a:avLst/>
              <a:gdLst/>
              <a:ahLst/>
              <a:cxnLst/>
              <a:rect l="l" t="t" r="r" b="b"/>
              <a:pathLst>
                <a:path w="1560829" h="1393189">
                  <a:moveTo>
                    <a:pt x="1328420" y="0"/>
                  </a:moveTo>
                  <a:lnTo>
                    <a:pt x="232156" y="0"/>
                  </a:lnTo>
                  <a:lnTo>
                    <a:pt x="185353" y="4714"/>
                  </a:lnTo>
                  <a:lnTo>
                    <a:pt x="141767" y="18236"/>
                  </a:lnTo>
                  <a:lnTo>
                    <a:pt x="102331" y="39634"/>
                  </a:lnTo>
                  <a:lnTo>
                    <a:pt x="67976" y="67976"/>
                  </a:lnTo>
                  <a:lnTo>
                    <a:pt x="39634" y="102331"/>
                  </a:lnTo>
                  <a:lnTo>
                    <a:pt x="18236" y="141767"/>
                  </a:lnTo>
                  <a:lnTo>
                    <a:pt x="4714" y="185353"/>
                  </a:lnTo>
                  <a:lnTo>
                    <a:pt x="0" y="232156"/>
                  </a:lnTo>
                  <a:lnTo>
                    <a:pt x="0" y="1160780"/>
                  </a:lnTo>
                  <a:lnTo>
                    <a:pt x="4714" y="1207582"/>
                  </a:lnTo>
                  <a:lnTo>
                    <a:pt x="18236" y="1251168"/>
                  </a:lnTo>
                  <a:lnTo>
                    <a:pt x="39634" y="1290604"/>
                  </a:lnTo>
                  <a:lnTo>
                    <a:pt x="67976" y="1324959"/>
                  </a:lnTo>
                  <a:lnTo>
                    <a:pt x="102331" y="1353301"/>
                  </a:lnTo>
                  <a:lnTo>
                    <a:pt x="141767" y="1374699"/>
                  </a:lnTo>
                  <a:lnTo>
                    <a:pt x="185353" y="1388221"/>
                  </a:lnTo>
                  <a:lnTo>
                    <a:pt x="232156" y="1392936"/>
                  </a:lnTo>
                  <a:lnTo>
                    <a:pt x="1328420" y="1392936"/>
                  </a:lnTo>
                  <a:lnTo>
                    <a:pt x="1375222" y="1388221"/>
                  </a:lnTo>
                  <a:lnTo>
                    <a:pt x="1418808" y="1374699"/>
                  </a:lnTo>
                  <a:lnTo>
                    <a:pt x="1458244" y="1353301"/>
                  </a:lnTo>
                  <a:lnTo>
                    <a:pt x="1492599" y="1324959"/>
                  </a:lnTo>
                  <a:lnTo>
                    <a:pt x="1520941" y="1290604"/>
                  </a:lnTo>
                  <a:lnTo>
                    <a:pt x="1542339" y="1251168"/>
                  </a:lnTo>
                  <a:lnTo>
                    <a:pt x="1555861" y="1207582"/>
                  </a:lnTo>
                  <a:lnTo>
                    <a:pt x="1560576" y="1160780"/>
                  </a:lnTo>
                  <a:lnTo>
                    <a:pt x="1560576" y="232156"/>
                  </a:lnTo>
                  <a:lnTo>
                    <a:pt x="1555861" y="185353"/>
                  </a:lnTo>
                  <a:lnTo>
                    <a:pt x="1542339" y="141767"/>
                  </a:lnTo>
                  <a:lnTo>
                    <a:pt x="1520941" y="102331"/>
                  </a:lnTo>
                  <a:lnTo>
                    <a:pt x="1492599" y="67976"/>
                  </a:lnTo>
                  <a:lnTo>
                    <a:pt x="1458244" y="39634"/>
                  </a:lnTo>
                  <a:lnTo>
                    <a:pt x="1418808" y="18236"/>
                  </a:lnTo>
                  <a:lnTo>
                    <a:pt x="1375222" y="4714"/>
                  </a:lnTo>
                  <a:lnTo>
                    <a:pt x="1328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50464" y="1021080"/>
              <a:ext cx="1560830" cy="1393190"/>
            </a:xfrm>
            <a:custGeom>
              <a:avLst/>
              <a:gdLst/>
              <a:ahLst/>
              <a:cxnLst/>
              <a:rect l="l" t="t" r="r" b="b"/>
              <a:pathLst>
                <a:path w="1560829" h="1393189">
                  <a:moveTo>
                    <a:pt x="0" y="232156"/>
                  </a:moveTo>
                  <a:lnTo>
                    <a:pt x="4714" y="185353"/>
                  </a:lnTo>
                  <a:lnTo>
                    <a:pt x="18236" y="141767"/>
                  </a:lnTo>
                  <a:lnTo>
                    <a:pt x="39634" y="102331"/>
                  </a:lnTo>
                  <a:lnTo>
                    <a:pt x="67976" y="67976"/>
                  </a:lnTo>
                  <a:lnTo>
                    <a:pt x="102331" y="39634"/>
                  </a:lnTo>
                  <a:lnTo>
                    <a:pt x="141767" y="18236"/>
                  </a:lnTo>
                  <a:lnTo>
                    <a:pt x="185353" y="4714"/>
                  </a:lnTo>
                  <a:lnTo>
                    <a:pt x="232156" y="0"/>
                  </a:lnTo>
                  <a:lnTo>
                    <a:pt x="1328420" y="0"/>
                  </a:lnTo>
                  <a:lnTo>
                    <a:pt x="1375222" y="4714"/>
                  </a:lnTo>
                  <a:lnTo>
                    <a:pt x="1418808" y="18236"/>
                  </a:lnTo>
                  <a:lnTo>
                    <a:pt x="1458244" y="39634"/>
                  </a:lnTo>
                  <a:lnTo>
                    <a:pt x="1492599" y="67976"/>
                  </a:lnTo>
                  <a:lnTo>
                    <a:pt x="1520941" y="102331"/>
                  </a:lnTo>
                  <a:lnTo>
                    <a:pt x="1542339" y="141767"/>
                  </a:lnTo>
                  <a:lnTo>
                    <a:pt x="1555861" y="185353"/>
                  </a:lnTo>
                  <a:lnTo>
                    <a:pt x="1560576" y="232156"/>
                  </a:lnTo>
                  <a:lnTo>
                    <a:pt x="1560576" y="1160780"/>
                  </a:lnTo>
                  <a:lnTo>
                    <a:pt x="1555861" y="1207582"/>
                  </a:lnTo>
                  <a:lnTo>
                    <a:pt x="1542339" y="1251168"/>
                  </a:lnTo>
                  <a:lnTo>
                    <a:pt x="1520941" y="1290604"/>
                  </a:lnTo>
                  <a:lnTo>
                    <a:pt x="1492599" y="1324959"/>
                  </a:lnTo>
                  <a:lnTo>
                    <a:pt x="1458244" y="1353301"/>
                  </a:lnTo>
                  <a:lnTo>
                    <a:pt x="1418808" y="1374699"/>
                  </a:lnTo>
                  <a:lnTo>
                    <a:pt x="1375222" y="1388221"/>
                  </a:lnTo>
                  <a:lnTo>
                    <a:pt x="1328420" y="1392936"/>
                  </a:lnTo>
                  <a:lnTo>
                    <a:pt x="232156" y="1392936"/>
                  </a:lnTo>
                  <a:lnTo>
                    <a:pt x="185353" y="1388221"/>
                  </a:lnTo>
                  <a:lnTo>
                    <a:pt x="141767" y="1374699"/>
                  </a:lnTo>
                  <a:lnTo>
                    <a:pt x="102331" y="1353301"/>
                  </a:lnTo>
                  <a:lnTo>
                    <a:pt x="67976" y="1324959"/>
                  </a:lnTo>
                  <a:lnTo>
                    <a:pt x="39634" y="1290604"/>
                  </a:lnTo>
                  <a:lnTo>
                    <a:pt x="18236" y="1251168"/>
                  </a:lnTo>
                  <a:lnTo>
                    <a:pt x="4714" y="1207582"/>
                  </a:lnTo>
                  <a:lnTo>
                    <a:pt x="0" y="1160780"/>
                  </a:lnTo>
                  <a:lnTo>
                    <a:pt x="0" y="232156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07563" y="1230833"/>
            <a:ext cx="124714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РП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предметам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5-6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классы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288026" y="1011682"/>
            <a:ext cx="1572260" cy="1405890"/>
            <a:chOff x="5288026" y="1011682"/>
            <a:chExt cx="1572260" cy="1405890"/>
          </a:xfrm>
        </p:grpSpPr>
        <p:sp>
          <p:nvSpPr>
            <p:cNvPr id="17" name="object 17"/>
            <p:cNvSpPr/>
            <p:nvPr/>
          </p:nvSpPr>
          <p:spPr>
            <a:xfrm>
              <a:off x="5294376" y="1018032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1326896" y="0"/>
                  </a:moveTo>
                  <a:lnTo>
                    <a:pt x="232156" y="0"/>
                  </a:lnTo>
                  <a:lnTo>
                    <a:pt x="185353" y="4714"/>
                  </a:lnTo>
                  <a:lnTo>
                    <a:pt x="141767" y="18236"/>
                  </a:lnTo>
                  <a:lnTo>
                    <a:pt x="102331" y="39634"/>
                  </a:lnTo>
                  <a:lnTo>
                    <a:pt x="67976" y="67976"/>
                  </a:lnTo>
                  <a:lnTo>
                    <a:pt x="39634" y="102331"/>
                  </a:lnTo>
                  <a:lnTo>
                    <a:pt x="18236" y="141767"/>
                  </a:lnTo>
                  <a:lnTo>
                    <a:pt x="4714" y="185353"/>
                  </a:lnTo>
                  <a:lnTo>
                    <a:pt x="0" y="232155"/>
                  </a:lnTo>
                  <a:lnTo>
                    <a:pt x="0" y="1160779"/>
                  </a:lnTo>
                  <a:lnTo>
                    <a:pt x="4714" y="1207582"/>
                  </a:lnTo>
                  <a:lnTo>
                    <a:pt x="18236" y="1251168"/>
                  </a:lnTo>
                  <a:lnTo>
                    <a:pt x="39634" y="1290604"/>
                  </a:lnTo>
                  <a:lnTo>
                    <a:pt x="67976" y="1324959"/>
                  </a:lnTo>
                  <a:lnTo>
                    <a:pt x="102331" y="1353301"/>
                  </a:lnTo>
                  <a:lnTo>
                    <a:pt x="141767" y="1374699"/>
                  </a:lnTo>
                  <a:lnTo>
                    <a:pt x="185353" y="1388221"/>
                  </a:lnTo>
                  <a:lnTo>
                    <a:pt x="232156" y="1392935"/>
                  </a:lnTo>
                  <a:lnTo>
                    <a:pt x="1326896" y="1392935"/>
                  </a:lnTo>
                  <a:lnTo>
                    <a:pt x="1373698" y="1388221"/>
                  </a:lnTo>
                  <a:lnTo>
                    <a:pt x="1417284" y="1374699"/>
                  </a:lnTo>
                  <a:lnTo>
                    <a:pt x="1456720" y="1353301"/>
                  </a:lnTo>
                  <a:lnTo>
                    <a:pt x="1491075" y="1324959"/>
                  </a:lnTo>
                  <a:lnTo>
                    <a:pt x="1519417" y="1290604"/>
                  </a:lnTo>
                  <a:lnTo>
                    <a:pt x="1540815" y="1251168"/>
                  </a:lnTo>
                  <a:lnTo>
                    <a:pt x="1554337" y="1207582"/>
                  </a:lnTo>
                  <a:lnTo>
                    <a:pt x="1559052" y="1160779"/>
                  </a:lnTo>
                  <a:lnTo>
                    <a:pt x="1559052" y="232155"/>
                  </a:lnTo>
                  <a:lnTo>
                    <a:pt x="1554337" y="185353"/>
                  </a:lnTo>
                  <a:lnTo>
                    <a:pt x="1540815" y="141767"/>
                  </a:lnTo>
                  <a:lnTo>
                    <a:pt x="1519417" y="102331"/>
                  </a:lnTo>
                  <a:lnTo>
                    <a:pt x="1491075" y="67976"/>
                  </a:lnTo>
                  <a:lnTo>
                    <a:pt x="1456720" y="39634"/>
                  </a:lnTo>
                  <a:lnTo>
                    <a:pt x="1417284" y="18236"/>
                  </a:lnTo>
                  <a:lnTo>
                    <a:pt x="1373698" y="4714"/>
                  </a:lnTo>
                  <a:lnTo>
                    <a:pt x="1326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94376" y="1018032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0" y="232155"/>
                  </a:moveTo>
                  <a:lnTo>
                    <a:pt x="4714" y="185353"/>
                  </a:lnTo>
                  <a:lnTo>
                    <a:pt x="18236" y="141767"/>
                  </a:lnTo>
                  <a:lnTo>
                    <a:pt x="39634" y="102331"/>
                  </a:lnTo>
                  <a:lnTo>
                    <a:pt x="67976" y="67976"/>
                  </a:lnTo>
                  <a:lnTo>
                    <a:pt x="102331" y="39634"/>
                  </a:lnTo>
                  <a:lnTo>
                    <a:pt x="141767" y="18236"/>
                  </a:lnTo>
                  <a:lnTo>
                    <a:pt x="185353" y="4714"/>
                  </a:lnTo>
                  <a:lnTo>
                    <a:pt x="232156" y="0"/>
                  </a:lnTo>
                  <a:lnTo>
                    <a:pt x="1326896" y="0"/>
                  </a:lnTo>
                  <a:lnTo>
                    <a:pt x="1373698" y="4714"/>
                  </a:lnTo>
                  <a:lnTo>
                    <a:pt x="1417284" y="18236"/>
                  </a:lnTo>
                  <a:lnTo>
                    <a:pt x="1456720" y="39634"/>
                  </a:lnTo>
                  <a:lnTo>
                    <a:pt x="1491075" y="67976"/>
                  </a:lnTo>
                  <a:lnTo>
                    <a:pt x="1519417" y="102331"/>
                  </a:lnTo>
                  <a:lnTo>
                    <a:pt x="1540815" y="141767"/>
                  </a:lnTo>
                  <a:lnTo>
                    <a:pt x="1554337" y="185353"/>
                  </a:lnTo>
                  <a:lnTo>
                    <a:pt x="1559052" y="232155"/>
                  </a:lnTo>
                  <a:lnTo>
                    <a:pt x="1559052" y="1160779"/>
                  </a:lnTo>
                  <a:lnTo>
                    <a:pt x="1554337" y="1207582"/>
                  </a:lnTo>
                  <a:lnTo>
                    <a:pt x="1540815" y="1251168"/>
                  </a:lnTo>
                  <a:lnTo>
                    <a:pt x="1519417" y="1290604"/>
                  </a:lnTo>
                  <a:lnTo>
                    <a:pt x="1491075" y="1324959"/>
                  </a:lnTo>
                  <a:lnTo>
                    <a:pt x="1456720" y="1353301"/>
                  </a:lnTo>
                  <a:lnTo>
                    <a:pt x="1417284" y="1374699"/>
                  </a:lnTo>
                  <a:lnTo>
                    <a:pt x="1373698" y="1388221"/>
                  </a:lnTo>
                  <a:lnTo>
                    <a:pt x="1326896" y="1392935"/>
                  </a:lnTo>
                  <a:lnTo>
                    <a:pt x="232156" y="1392935"/>
                  </a:lnTo>
                  <a:lnTo>
                    <a:pt x="185353" y="1388221"/>
                  </a:lnTo>
                  <a:lnTo>
                    <a:pt x="141767" y="1374699"/>
                  </a:lnTo>
                  <a:lnTo>
                    <a:pt x="102331" y="1353301"/>
                  </a:lnTo>
                  <a:lnTo>
                    <a:pt x="67976" y="1324959"/>
                  </a:lnTo>
                  <a:lnTo>
                    <a:pt x="39634" y="1290604"/>
                  </a:lnTo>
                  <a:lnTo>
                    <a:pt x="18236" y="1251168"/>
                  </a:lnTo>
                  <a:lnTo>
                    <a:pt x="4714" y="1207582"/>
                  </a:lnTo>
                  <a:lnTo>
                    <a:pt x="0" y="1160779"/>
                  </a:lnTo>
                  <a:lnTo>
                    <a:pt x="0" y="232155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51475" y="1227582"/>
            <a:ext cx="124777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РП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предметам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7-9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классы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36164" y="2522220"/>
            <a:ext cx="1788160" cy="1393190"/>
          </a:xfrm>
          <a:prstGeom prst="rect">
            <a:avLst/>
          </a:prstGeom>
          <a:solidFill>
            <a:srgbClr val="C5DFB4"/>
          </a:solidFill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182880" marR="175260" indent="1905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ФРП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 </a:t>
            </a:r>
            <a:r>
              <a:rPr sz="1200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русский </a:t>
            </a:r>
            <a:r>
              <a:rPr sz="1200" b="1" spc="-5" dirty="0">
                <a:latin typeface="Calibri"/>
                <a:cs typeface="Calibri"/>
              </a:rPr>
              <a:t>язык,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литература,</a:t>
            </a:r>
            <a:r>
              <a:rPr sz="1200" b="1" spc="18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история,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обществознание,</a:t>
            </a:r>
            <a:endParaRPr sz="12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Calibri"/>
                <a:cs typeface="Calibri"/>
              </a:rPr>
              <a:t>география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36164" y="3979164"/>
            <a:ext cx="1788160" cy="1931035"/>
          </a:xfrm>
          <a:prstGeom prst="rect">
            <a:avLst/>
          </a:prstGeom>
          <a:solidFill>
            <a:srgbClr val="FFFF99"/>
          </a:solidFill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ПРП</a:t>
            </a:r>
            <a:endParaRPr sz="1200">
              <a:latin typeface="Calibri"/>
              <a:cs typeface="Calibri"/>
            </a:endParaRPr>
          </a:p>
          <a:p>
            <a:pPr marL="306070" marR="297815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(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t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p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s: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r>
              <a:rPr sz="12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e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dso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o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.r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u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r>
              <a:rPr sz="1200" dirty="0">
                <a:latin typeface="Calibri"/>
                <a:cs typeface="Calibri"/>
              </a:rPr>
              <a:t>)  </a:t>
            </a:r>
            <a:r>
              <a:rPr sz="1200" b="1" dirty="0">
                <a:latin typeface="Calibri"/>
                <a:cs typeface="Calibri"/>
              </a:rPr>
              <a:t>По </a:t>
            </a:r>
            <a:r>
              <a:rPr sz="1200" b="1" spc="-5" dirty="0">
                <a:latin typeface="Calibri"/>
                <a:cs typeface="Calibri"/>
              </a:rPr>
              <a:t>остальным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предметам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93791" y="2522220"/>
            <a:ext cx="1788160" cy="1393190"/>
          </a:xfrm>
          <a:prstGeom prst="rect">
            <a:avLst/>
          </a:prstGeom>
          <a:solidFill>
            <a:srgbClr val="C5DFB4"/>
          </a:solidFill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206375" marR="200025" algn="ctr">
              <a:lnSpc>
                <a:spcPct val="100699"/>
              </a:lnSpc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ФРП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 </a:t>
            </a:r>
            <a:r>
              <a:rPr sz="1200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ОБЖ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93791" y="3988308"/>
            <a:ext cx="1788160" cy="1868805"/>
          </a:xfrm>
          <a:prstGeom prst="rect">
            <a:avLst/>
          </a:prstGeom>
          <a:solidFill>
            <a:srgbClr val="FFFF99"/>
          </a:solidFill>
          <a:ln w="12192">
            <a:solidFill>
              <a:srgbClr val="000000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238125" marR="231140" algn="ctr">
              <a:lnSpc>
                <a:spcPct val="100000"/>
              </a:lnSpc>
              <a:spcBef>
                <a:spcPts val="815"/>
              </a:spcBef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ПРП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</a:t>
            </a:r>
            <a:r>
              <a:rPr sz="1200" spc="-5" dirty="0">
                <a:latin typeface="Calibri"/>
                <a:cs typeface="Calibri"/>
              </a:rPr>
              <a:t>)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Физика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7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кл.</a:t>
            </a:r>
            <a:endParaRPr sz="1200">
              <a:latin typeface="Calibri"/>
              <a:cs typeface="Calibri"/>
            </a:endParaRPr>
          </a:p>
          <a:p>
            <a:pPr marL="374015" marR="367665" indent="635" algn="ctr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Вероятность и 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стати</a:t>
            </a:r>
            <a:r>
              <a:rPr sz="1200" b="1" dirty="0">
                <a:latin typeface="Calibri"/>
                <a:cs typeface="Calibri"/>
              </a:rPr>
              <a:t>ст</a:t>
            </a:r>
            <a:r>
              <a:rPr sz="1200" b="1" spc="-10" dirty="0">
                <a:latin typeface="Calibri"/>
                <a:cs typeface="Calibri"/>
              </a:rPr>
              <a:t>и</a:t>
            </a:r>
            <a:r>
              <a:rPr sz="1200" b="1" spc="-20" dirty="0">
                <a:latin typeface="Calibri"/>
                <a:cs typeface="Calibri"/>
              </a:rPr>
              <a:t>к</a:t>
            </a:r>
            <a:r>
              <a:rPr sz="1200" b="1" dirty="0">
                <a:latin typeface="Calibri"/>
                <a:cs typeface="Calibri"/>
              </a:rPr>
              <a:t>а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7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к</a:t>
            </a:r>
            <a:r>
              <a:rPr sz="1200" b="1" dirty="0">
                <a:latin typeface="Calibri"/>
                <a:cs typeface="Calibri"/>
              </a:rPr>
              <a:t>л.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Химия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8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кл.</a:t>
            </a:r>
            <a:endParaRPr sz="1200">
              <a:latin typeface="Calibri"/>
              <a:cs typeface="Calibri"/>
            </a:endParaRPr>
          </a:p>
          <a:p>
            <a:pPr marL="200025" marR="192405" algn="ctr">
              <a:lnSpc>
                <a:spcPct val="100000"/>
              </a:lnSpc>
            </a:pPr>
            <a:r>
              <a:rPr sz="1200" b="1" spc="-15" dirty="0">
                <a:latin typeface="Calibri"/>
                <a:cs typeface="Calibri"/>
              </a:rPr>
              <a:t>Модуль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«Введение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новейшую историю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России»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9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кл.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93791" y="5916167"/>
            <a:ext cx="1788160" cy="79883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86690" marR="180340" indent="-635" algn="ctr">
              <a:lnSpc>
                <a:spcPct val="100000"/>
              </a:lnSpc>
              <a:spcBef>
                <a:spcPts val="204"/>
              </a:spcBef>
            </a:pPr>
            <a:r>
              <a:rPr sz="1200" spc="-5" dirty="0">
                <a:latin typeface="Calibri"/>
                <a:cs typeface="Calibri"/>
              </a:rPr>
              <a:t>Использование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разработанных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ранее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РП </a:t>
            </a:r>
            <a:r>
              <a:rPr sz="1200" dirty="0">
                <a:latin typeface="Calibri"/>
                <a:cs typeface="Calibri"/>
              </a:rPr>
              <a:t>по </a:t>
            </a:r>
            <a:r>
              <a:rPr sz="1200" spc="-5" dirty="0">
                <a:latin typeface="Calibri"/>
                <a:cs typeface="Calibri"/>
              </a:rPr>
              <a:t>другим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предметам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883397" y="1011682"/>
            <a:ext cx="1572260" cy="1405890"/>
            <a:chOff x="7883397" y="1011682"/>
            <a:chExt cx="1572260" cy="1405890"/>
          </a:xfrm>
        </p:grpSpPr>
        <p:sp>
          <p:nvSpPr>
            <p:cNvPr id="26" name="object 26"/>
            <p:cNvSpPr/>
            <p:nvPr/>
          </p:nvSpPr>
          <p:spPr>
            <a:xfrm>
              <a:off x="7889747" y="1018032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1326896" y="0"/>
                  </a:moveTo>
                  <a:lnTo>
                    <a:pt x="232155" y="0"/>
                  </a:lnTo>
                  <a:lnTo>
                    <a:pt x="185353" y="4714"/>
                  </a:lnTo>
                  <a:lnTo>
                    <a:pt x="141767" y="18236"/>
                  </a:lnTo>
                  <a:lnTo>
                    <a:pt x="102331" y="39634"/>
                  </a:lnTo>
                  <a:lnTo>
                    <a:pt x="67976" y="67976"/>
                  </a:lnTo>
                  <a:lnTo>
                    <a:pt x="39634" y="102331"/>
                  </a:lnTo>
                  <a:lnTo>
                    <a:pt x="18236" y="141767"/>
                  </a:lnTo>
                  <a:lnTo>
                    <a:pt x="4714" y="185353"/>
                  </a:lnTo>
                  <a:lnTo>
                    <a:pt x="0" y="232155"/>
                  </a:lnTo>
                  <a:lnTo>
                    <a:pt x="0" y="1160779"/>
                  </a:lnTo>
                  <a:lnTo>
                    <a:pt x="4714" y="1207582"/>
                  </a:lnTo>
                  <a:lnTo>
                    <a:pt x="18236" y="1251168"/>
                  </a:lnTo>
                  <a:lnTo>
                    <a:pt x="39634" y="1290604"/>
                  </a:lnTo>
                  <a:lnTo>
                    <a:pt x="67976" y="1324959"/>
                  </a:lnTo>
                  <a:lnTo>
                    <a:pt x="102331" y="1353301"/>
                  </a:lnTo>
                  <a:lnTo>
                    <a:pt x="141767" y="1374699"/>
                  </a:lnTo>
                  <a:lnTo>
                    <a:pt x="185353" y="1388221"/>
                  </a:lnTo>
                  <a:lnTo>
                    <a:pt x="232155" y="1392935"/>
                  </a:lnTo>
                  <a:lnTo>
                    <a:pt x="1326896" y="1392935"/>
                  </a:lnTo>
                  <a:lnTo>
                    <a:pt x="1373698" y="1388221"/>
                  </a:lnTo>
                  <a:lnTo>
                    <a:pt x="1417284" y="1374699"/>
                  </a:lnTo>
                  <a:lnTo>
                    <a:pt x="1456720" y="1353301"/>
                  </a:lnTo>
                  <a:lnTo>
                    <a:pt x="1491075" y="1324959"/>
                  </a:lnTo>
                  <a:lnTo>
                    <a:pt x="1519417" y="1290604"/>
                  </a:lnTo>
                  <a:lnTo>
                    <a:pt x="1540815" y="1251168"/>
                  </a:lnTo>
                  <a:lnTo>
                    <a:pt x="1554337" y="1207582"/>
                  </a:lnTo>
                  <a:lnTo>
                    <a:pt x="1559052" y="1160779"/>
                  </a:lnTo>
                  <a:lnTo>
                    <a:pt x="1559052" y="232155"/>
                  </a:lnTo>
                  <a:lnTo>
                    <a:pt x="1554337" y="185353"/>
                  </a:lnTo>
                  <a:lnTo>
                    <a:pt x="1540815" y="141767"/>
                  </a:lnTo>
                  <a:lnTo>
                    <a:pt x="1519417" y="102331"/>
                  </a:lnTo>
                  <a:lnTo>
                    <a:pt x="1491075" y="67976"/>
                  </a:lnTo>
                  <a:lnTo>
                    <a:pt x="1456720" y="39634"/>
                  </a:lnTo>
                  <a:lnTo>
                    <a:pt x="1417284" y="18236"/>
                  </a:lnTo>
                  <a:lnTo>
                    <a:pt x="1373698" y="4714"/>
                  </a:lnTo>
                  <a:lnTo>
                    <a:pt x="1326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889747" y="1018032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0" y="232155"/>
                  </a:moveTo>
                  <a:lnTo>
                    <a:pt x="4714" y="185353"/>
                  </a:lnTo>
                  <a:lnTo>
                    <a:pt x="18236" y="141767"/>
                  </a:lnTo>
                  <a:lnTo>
                    <a:pt x="39634" y="102331"/>
                  </a:lnTo>
                  <a:lnTo>
                    <a:pt x="67976" y="67976"/>
                  </a:lnTo>
                  <a:lnTo>
                    <a:pt x="102331" y="39634"/>
                  </a:lnTo>
                  <a:lnTo>
                    <a:pt x="141767" y="18236"/>
                  </a:lnTo>
                  <a:lnTo>
                    <a:pt x="185353" y="4714"/>
                  </a:lnTo>
                  <a:lnTo>
                    <a:pt x="232155" y="0"/>
                  </a:lnTo>
                  <a:lnTo>
                    <a:pt x="1326896" y="0"/>
                  </a:lnTo>
                  <a:lnTo>
                    <a:pt x="1373698" y="4714"/>
                  </a:lnTo>
                  <a:lnTo>
                    <a:pt x="1417284" y="18236"/>
                  </a:lnTo>
                  <a:lnTo>
                    <a:pt x="1456720" y="39634"/>
                  </a:lnTo>
                  <a:lnTo>
                    <a:pt x="1491075" y="67976"/>
                  </a:lnTo>
                  <a:lnTo>
                    <a:pt x="1519417" y="102331"/>
                  </a:lnTo>
                  <a:lnTo>
                    <a:pt x="1540815" y="141767"/>
                  </a:lnTo>
                  <a:lnTo>
                    <a:pt x="1554337" y="185353"/>
                  </a:lnTo>
                  <a:lnTo>
                    <a:pt x="1559052" y="232155"/>
                  </a:lnTo>
                  <a:lnTo>
                    <a:pt x="1559052" y="1160779"/>
                  </a:lnTo>
                  <a:lnTo>
                    <a:pt x="1554337" y="1207582"/>
                  </a:lnTo>
                  <a:lnTo>
                    <a:pt x="1540815" y="1251168"/>
                  </a:lnTo>
                  <a:lnTo>
                    <a:pt x="1519417" y="1290604"/>
                  </a:lnTo>
                  <a:lnTo>
                    <a:pt x="1491075" y="1324959"/>
                  </a:lnTo>
                  <a:lnTo>
                    <a:pt x="1456720" y="1353301"/>
                  </a:lnTo>
                  <a:lnTo>
                    <a:pt x="1417284" y="1374699"/>
                  </a:lnTo>
                  <a:lnTo>
                    <a:pt x="1373698" y="1388221"/>
                  </a:lnTo>
                  <a:lnTo>
                    <a:pt x="1326896" y="1392935"/>
                  </a:lnTo>
                  <a:lnTo>
                    <a:pt x="232155" y="1392935"/>
                  </a:lnTo>
                  <a:lnTo>
                    <a:pt x="185353" y="1388221"/>
                  </a:lnTo>
                  <a:lnTo>
                    <a:pt x="141767" y="1374699"/>
                  </a:lnTo>
                  <a:lnTo>
                    <a:pt x="102331" y="1353301"/>
                  </a:lnTo>
                  <a:lnTo>
                    <a:pt x="67976" y="1324959"/>
                  </a:lnTo>
                  <a:lnTo>
                    <a:pt x="39634" y="1290604"/>
                  </a:lnTo>
                  <a:lnTo>
                    <a:pt x="18236" y="1251168"/>
                  </a:lnTo>
                  <a:lnTo>
                    <a:pt x="4714" y="1207582"/>
                  </a:lnTo>
                  <a:lnTo>
                    <a:pt x="0" y="1160779"/>
                  </a:lnTo>
                  <a:lnTo>
                    <a:pt x="0" y="232155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094344" y="1105662"/>
            <a:ext cx="1151890" cy="1185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9245" marR="77470" indent="-22606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latin typeface="Calibri"/>
                <a:cs typeface="Calibri"/>
              </a:rPr>
              <a:t>У</a:t>
            </a:r>
            <a:r>
              <a:rPr sz="2000" b="1" dirty="0">
                <a:latin typeface="Calibri"/>
                <a:cs typeface="Calibri"/>
              </a:rPr>
              <a:t>ч</a:t>
            </a:r>
            <a:r>
              <a:rPr sz="2000" b="1" spc="-5" dirty="0">
                <a:latin typeface="Calibri"/>
                <a:cs typeface="Calibri"/>
              </a:rPr>
              <a:t>ебный  план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для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5-6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классов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227309" y="1011682"/>
            <a:ext cx="1572260" cy="1405890"/>
            <a:chOff x="10227309" y="1011682"/>
            <a:chExt cx="1572260" cy="1405890"/>
          </a:xfrm>
        </p:grpSpPr>
        <p:sp>
          <p:nvSpPr>
            <p:cNvPr id="30" name="object 30"/>
            <p:cNvSpPr/>
            <p:nvPr/>
          </p:nvSpPr>
          <p:spPr>
            <a:xfrm>
              <a:off x="10233659" y="1018032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1326896" y="0"/>
                  </a:moveTo>
                  <a:lnTo>
                    <a:pt x="232156" y="0"/>
                  </a:lnTo>
                  <a:lnTo>
                    <a:pt x="185353" y="4714"/>
                  </a:lnTo>
                  <a:lnTo>
                    <a:pt x="141767" y="18236"/>
                  </a:lnTo>
                  <a:lnTo>
                    <a:pt x="102331" y="39634"/>
                  </a:lnTo>
                  <a:lnTo>
                    <a:pt x="67976" y="67976"/>
                  </a:lnTo>
                  <a:lnTo>
                    <a:pt x="39634" y="102331"/>
                  </a:lnTo>
                  <a:lnTo>
                    <a:pt x="18236" y="141767"/>
                  </a:lnTo>
                  <a:lnTo>
                    <a:pt x="4714" y="185353"/>
                  </a:lnTo>
                  <a:lnTo>
                    <a:pt x="0" y="232155"/>
                  </a:lnTo>
                  <a:lnTo>
                    <a:pt x="0" y="1160779"/>
                  </a:lnTo>
                  <a:lnTo>
                    <a:pt x="4714" y="1207582"/>
                  </a:lnTo>
                  <a:lnTo>
                    <a:pt x="18236" y="1251168"/>
                  </a:lnTo>
                  <a:lnTo>
                    <a:pt x="39634" y="1290604"/>
                  </a:lnTo>
                  <a:lnTo>
                    <a:pt x="67976" y="1324959"/>
                  </a:lnTo>
                  <a:lnTo>
                    <a:pt x="102331" y="1353301"/>
                  </a:lnTo>
                  <a:lnTo>
                    <a:pt x="141767" y="1374699"/>
                  </a:lnTo>
                  <a:lnTo>
                    <a:pt x="185353" y="1388221"/>
                  </a:lnTo>
                  <a:lnTo>
                    <a:pt x="232156" y="1392935"/>
                  </a:lnTo>
                  <a:lnTo>
                    <a:pt x="1326896" y="1392935"/>
                  </a:lnTo>
                  <a:lnTo>
                    <a:pt x="1373698" y="1388221"/>
                  </a:lnTo>
                  <a:lnTo>
                    <a:pt x="1417284" y="1374699"/>
                  </a:lnTo>
                  <a:lnTo>
                    <a:pt x="1456720" y="1353301"/>
                  </a:lnTo>
                  <a:lnTo>
                    <a:pt x="1491075" y="1324959"/>
                  </a:lnTo>
                  <a:lnTo>
                    <a:pt x="1519417" y="1290604"/>
                  </a:lnTo>
                  <a:lnTo>
                    <a:pt x="1540815" y="1251168"/>
                  </a:lnTo>
                  <a:lnTo>
                    <a:pt x="1554337" y="1207582"/>
                  </a:lnTo>
                  <a:lnTo>
                    <a:pt x="1559052" y="1160779"/>
                  </a:lnTo>
                  <a:lnTo>
                    <a:pt x="1559052" y="232155"/>
                  </a:lnTo>
                  <a:lnTo>
                    <a:pt x="1554337" y="185353"/>
                  </a:lnTo>
                  <a:lnTo>
                    <a:pt x="1540815" y="141767"/>
                  </a:lnTo>
                  <a:lnTo>
                    <a:pt x="1519417" y="102331"/>
                  </a:lnTo>
                  <a:lnTo>
                    <a:pt x="1491075" y="67976"/>
                  </a:lnTo>
                  <a:lnTo>
                    <a:pt x="1456720" y="39634"/>
                  </a:lnTo>
                  <a:lnTo>
                    <a:pt x="1417284" y="18236"/>
                  </a:lnTo>
                  <a:lnTo>
                    <a:pt x="1373698" y="4714"/>
                  </a:lnTo>
                  <a:lnTo>
                    <a:pt x="1326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33659" y="1018032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0" y="232155"/>
                  </a:moveTo>
                  <a:lnTo>
                    <a:pt x="4714" y="185353"/>
                  </a:lnTo>
                  <a:lnTo>
                    <a:pt x="18236" y="141767"/>
                  </a:lnTo>
                  <a:lnTo>
                    <a:pt x="39634" y="102331"/>
                  </a:lnTo>
                  <a:lnTo>
                    <a:pt x="67976" y="67976"/>
                  </a:lnTo>
                  <a:lnTo>
                    <a:pt x="102331" y="39634"/>
                  </a:lnTo>
                  <a:lnTo>
                    <a:pt x="141767" y="18236"/>
                  </a:lnTo>
                  <a:lnTo>
                    <a:pt x="185353" y="4714"/>
                  </a:lnTo>
                  <a:lnTo>
                    <a:pt x="232156" y="0"/>
                  </a:lnTo>
                  <a:lnTo>
                    <a:pt x="1326896" y="0"/>
                  </a:lnTo>
                  <a:lnTo>
                    <a:pt x="1373698" y="4714"/>
                  </a:lnTo>
                  <a:lnTo>
                    <a:pt x="1417284" y="18236"/>
                  </a:lnTo>
                  <a:lnTo>
                    <a:pt x="1456720" y="39634"/>
                  </a:lnTo>
                  <a:lnTo>
                    <a:pt x="1491075" y="67976"/>
                  </a:lnTo>
                  <a:lnTo>
                    <a:pt x="1519417" y="102331"/>
                  </a:lnTo>
                  <a:lnTo>
                    <a:pt x="1540815" y="141767"/>
                  </a:lnTo>
                  <a:lnTo>
                    <a:pt x="1554337" y="185353"/>
                  </a:lnTo>
                  <a:lnTo>
                    <a:pt x="1559052" y="232155"/>
                  </a:lnTo>
                  <a:lnTo>
                    <a:pt x="1559052" y="1160779"/>
                  </a:lnTo>
                  <a:lnTo>
                    <a:pt x="1554337" y="1207582"/>
                  </a:lnTo>
                  <a:lnTo>
                    <a:pt x="1540815" y="1251168"/>
                  </a:lnTo>
                  <a:lnTo>
                    <a:pt x="1519417" y="1290604"/>
                  </a:lnTo>
                  <a:lnTo>
                    <a:pt x="1491075" y="1324959"/>
                  </a:lnTo>
                  <a:lnTo>
                    <a:pt x="1456720" y="1353301"/>
                  </a:lnTo>
                  <a:lnTo>
                    <a:pt x="1417284" y="1374699"/>
                  </a:lnTo>
                  <a:lnTo>
                    <a:pt x="1373698" y="1388221"/>
                  </a:lnTo>
                  <a:lnTo>
                    <a:pt x="1326896" y="1392935"/>
                  </a:lnTo>
                  <a:lnTo>
                    <a:pt x="232156" y="1392935"/>
                  </a:lnTo>
                  <a:lnTo>
                    <a:pt x="185353" y="1388221"/>
                  </a:lnTo>
                  <a:lnTo>
                    <a:pt x="141767" y="1374699"/>
                  </a:lnTo>
                  <a:lnTo>
                    <a:pt x="102331" y="1353301"/>
                  </a:lnTo>
                  <a:lnTo>
                    <a:pt x="67976" y="1324959"/>
                  </a:lnTo>
                  <a:lnTo>
                    <a:pt x="39634" y="1290604"/>
                  </a:lnTo>
                  <a:lnTo>
                    <a:pt x="18236" y="1251168"/>
                  </a:lnTo>
                  <a:lnTo>
                    <a:pt x="4714" y="1207582"/>
                  </a:lnTo>
                  <a:lnTo>
                    <a:pt x="0" y="1160779"/>
                  </a:lnTo>
                  <a:lnTo>
                    <a:pt x="0" y="232155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0438256" y="1105662"/>
            <a:ext cx="1152525" cy="1185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9880" marR="75565" indent="-226060">
              <a:lnSpc>
                <a:spcPct val="100000"/>
              </a:lnSpc>
              <a:spcBef>
                <a:spcPts val="105"/>
              </a:spcBef>
            </a:pPr>
            <a:r>
              <a:rPr sz="2000" b="1" spc="-40" dirty="0">
                <a:latin typeface="Calibri"/>
                <a:cs typeface="Calibri"/>
              </a:rPr>
              <a:t>У</a:t>
            </a:r>
            <a:r>
              <a:rPr sz="2000" b="1" spc="5" dirty="0">
                <a:latin typeface="Calibri"/>
                <a:cs typeface="Calibri"/>
              </a:rPr>
              <a:t>ч</a:t>
            </a:r>
            <a:r>
              <a:rPr sz="2000" b="1" spc="-5" dirty="0">
                <a:latin typeface="Calibri"/>
                <a:cs typeface="Calibri"/>
              </a:rPr>
              <a:t>е</a:t>
            </a:r>
            <a:r>
              <a:rPr sz="2000" b="1" dirty="0">
                <a:latin typeface="Calibri"/>
                <a:cs typeface="Calibri"/>
              </a:rPr>
              <a:t>б</a:t>
            </a:r>
            <a:r>
              <a:rPr sz="2000" b="1" spc="-5" dirty="0">
                <a:latin typeface="Calibri"/>
                <a:cs typeface="Calibri"/>
              </a:rPr>
              <a:t>ный  план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для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7-9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классов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75447" y="2613660"/>
            <a:ext cx="1788160" cy="2677795"/>
          </a:xfrm>
          <a:prstGeom prst="rect">
            <a:avLst/>
          </a:prstGeom>
          <a:solidFill>
            <a:srgbClr val="C5DFB4"/>
          </a:solidFill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70815" marR="163195" indent="1270" algn="ct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Разрабатывается на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основе </a:t>
            </a:r>
            <a:r>
              <a:rPr sz="1200" b="1" spc="-10" dirty="0">
                <a:latin typeface="Calibri"/>
                <a:cs typeface="Calibri"/>
              </a:rPr>
              <a:t>федерального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учебного плана </a:t>
            </a:r>
            <a:r>
              <a:rPr sz="1200" b="1" spc="-5" dirty="0">
                <a:latin typeface="Calibri"/>
                <a:cs typeface="Calibri"/>
              </a:rPr>
              <a:t>ФОП </a:t>
            </a:r>
            <a:r>
              <a:rPr sz="1200" b="1" dirty="0">
                <a:latin typeface="Calibri"/>
                <a:cs typeface="Calibri"/>
              </a:rPr>
              <a:t> ООО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(приказ</a:t>
            </a:r>
            <a:endParaRPr sz="1200">
              <a:latin typeface="Calibri"/>
              <a:cs typeface="Calibri"/>
            </a:endParaRPr>
          </a:p>
          <a:p>
            <a:pPr marL="215265" marR="207010" indent="635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Минпросвещения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России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от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16.11.2022</a:t>
            </a:r>
            <a:endParaRPr sz="12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№993)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032492" y="2599944"/>
            <a:ext cx="1828800" cy="269176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505459" marR="170815" indent="-32512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Используется </a:t>
            </a:r>
            <a:r>
              <a:rPr sz="1200" spc="-5" dirty="0">
                <a:latin typeface="Calibri"/>
                <a:cs typeface="Calibri"/>
              </a:rPr>
              <a:t>учебный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план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школы,</a:t>
            </a:r>
            <a:endParaRPr sz="1200">
              <a:latin typeface="Calibri"/>
              <a:cs typeface="Calibri"/>
            </a:endParaRPr>
          </a:p>
          <a:p>
            <a:pPr marL="165735" marR="97155" indent="-5969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разработанный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ранее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на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основе учебного плана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примерной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ООП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ООО</a:t>
            </a:r>
            <a:endParaRPr sz="1200">
              <a:latin typeface="Calibri"/>
              <a:cs typeface="Calibri"/>
            </a:endParaRPr>
          </a:p>
          <a:p>
            <a:pPr marL="201930" marR="191770" indent="23304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с </a:t>
            </a:r>
            <a:r>
              <a:rPr sz="1200" spc="-5" dirty="0">
                <a:latin typeface="Calibri"/>
                <a:cs typeface="Calibri"/>
              </a:rPr>
              <a:t>включением: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курса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«Вероятность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статистика» </a:t>
            </a:r>
            <a:r>
              <a:rPr sz="1200" b="1" dirty="0">
                <a:latin typeface="Calibri"/>
                <a:cs typeface="Calibri"/>
              </a:rPr>
              <a:t>- в 7 </a:t>
            </a:r>
            <a:r>
              <a:rPr sz="1200" b="1" spc="-5" dirty="0">
                <a:latin typeface="Calibri"/>
                <a:cs typeface="Calibri"/>
              </a:rPr>
              <a:t>кл.,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модуля </a:t>
            </a:r>
            <a:r>
              <a:rPr sz="1200" b="1" spc="-10" dirty="0">
                <a:latin typeface="Calibri"/>
                <a:cs typeface="Calibri"/>
              </a:rPr>
              <a:t>«Введение </a:t>
            </a:r>
            <a:r>
              <a:rPr sz="1200" b="1" dirty="0">
                <a:latin typeface="Calibri"/>
                <a:cs typeface="Calibri"/>
              </a:rPr>
              <a:t>в 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новейшую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историю</a:t>
            </a:r>
            <a:endParaRPr sz="1200">
              <a:latin typeface="Calibri"/>
              <a:cs typeface="Calibri"/>
            </a:endParaRPr>
          </a:p>
          <a:p>
            <a:pPr marL="379095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Calibri"/>
                <a:cs typeface="Calibri"/>
              </a:rPr>
              <a:t>России»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9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кл.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495793" y="534162"/>
            <a:ext cx="4528185" cy="6219825"/>
          </a:xfrm>
          <a:custGeom>
            <a:avLst/>
            <a:gdLst/>
            <a:ahLst/>
            <a:cxnLst/>
            <a:rect l="l" t="t" r="r" b="b"/>
            <a:pathLst>
              <a:path w="4528184" h="6219825">
                <a:moveTo>
                  <a:pt x="0" y="161543"/>
                </a:moveTo>
                <a:lnTo>
                  <a:pt x="5766" y="118577"/>
                </a:lnTo>
                <a:lnTo>
                  <a:pt x="22041" y="79981"/>
                </a:lnTo>
                <a:lnTo>
                  <a:pt x="47291" y="47291"/>
                </a:lnTo>
                <a:lnTo>
                  <a:pt x="79981" y="22041"/>
                </a:lnTo>
                <a:lnTo>
                  <a:pt x="118577" y="5766"/>
                </a:lnTo>
                <a:lnTo>
                  <a:pt x="161544" y="0"/>
                </a:lnTo>
                <a:lnTo>
                  <a:pt x="4366259" y="0"/>
                </a:lnTo>
                <a:lnTo>
                  <a:pt x="4409226" y="5766"/>
                </a:lnTo>
                <a:lnTo>
                  <a:pt x="4447822" y="22041"/>
                </a:lnTo>
                <a:lnTo>
                  <a:pt x="4480512" y="47291"/>
                </a:lnTo>
                <a:lnTo>
                  <a:pt x="4505762" y="79981"/>
                </a:lnTo>
                <a:lnTo>
                  <a:pt x="4522037" y="118577"/>
                </a:lnTo>
                <a:lnTo>
                  <a:pt x="4527804" y="161543"/>
                </a:lnTo>
                <a:lnTo>
                  <a:pt x="4527804" y="6057938"/>
                </a:lnTo>
                <a:lnTo>
                  <a:pt x="4522037" y="6100870"/>
                </a:lnTo>
                <a:lnTo>
                  <a:pt x="4505762" y="6139450"/>
                </a:lnTo>
                <a:lnTo>
                  <a:pt x="4480512" y="6172138"/>
                </a:lnTo>
                <a:lnTo>
                  <a:pt x="4447822" y="6197392"/>
                </a:lnTo>
                <a:lnTo>
                  <a:pt x="4409226" y="6213674"/>
                </a:lnTo>
                <a:lnTo>
                  <a:pt x="4366259" y="6219444"/>
                </a:lnTo>
                <a:lnTo>
                  <a:pt x="161544" y="6219444"/>
                </a:lnTo>
                <a:lnTo>
                  <a:pt x="118577" y="6213674"/>
                </a:lnTo>
                <a:lnTo>
                  <a:pt x="79981" y="6197392"/>
                </a:lnTo>
                <a:lnTo>
                  <a:pt x="47291" y="6172138"/>
                </a:lnTo>
                <a:lnTo>
                  <a:pt x="22041" y="6139450"/>
                </a:lnTo>
                <a:lnTo>
                  <a:pt x="5766" y="6100870"/>
                </a:lnTo>
                <a:lnTo>
                  <a:pt x="0" y="6057938"/>
                </a:lnTo>
                <a:lnTo>
                  <a:pt x="0" y="161543"/>
                </a:lnTo>
                <a:close/>
              </a:path>
            </a:pathLst>
          </a:custGeom>
          <a:ln w="28956">
            <a:solidFill>
              <a:srgbClr val="8FAAD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2465832" y="548640"/>
            <a:ext cx="4723130" cy="6248400"/>
            <a:chOff x="2465832" y="548640"/>
            <a:chExt cx="4723130" cy="6248400"/>
          </a:xfrm>
        </p:grpSpPr>
        <p:sp>
          <p:nvSpPr>
            <p:cNvPr id="37" name="object 37"/>
            <p:cNvSpPr/>
            <p:nvPr/>
          </p:nvSpPr>
          <p:spPr>
            <a:xfrm>
              <a:off x="2646426" y="563118"/>
              <a:ext cx="4528185" cy="6219825"/>
            </a:xfrm>
            <a:custGeom>
              <a:avLst/>
              <a:gdLst/>
              <a:ahLst/>
              <a:cxnLst/>
              <a:rect l="l" t="t" r="r" b="b"/>
              <a:pathLst>
                <a:path w="4528184" h="6219825">
                  <a:moveTo>
                    <a:pt x="0" y="161544"/>
                  </a:moveTo>
                  <a:lnTo>
                    <a:pt x="5766" y="118577"/>
                  </a:lnTo>
                  <a:lnTo>
                    <a:pt x="22041" y="79981"/>
                  </a:lnTo>
                  <a:lnTo>
                    <a:pt x="47291" y="47291"/>
                  </a:lnTo>
                  <a:lnTo>
                    <a:pt x="79981" y="22041"/>
                  </a:lnTo>
                  <a:lnTo>
                    <a:pt x="118577" y="5766"/>
                  </a:lnTo>
                  <a:lnTo>
                    <a:pt x="161544" y="0"/>
                  </a:lnTo>
                  <a:lnTo>
                    <a:pt x="4366259" y="0"/>
                  </a:lnTo>
                  <a:lnTo>
                    <a:pt x="4409226" y="5766"/>
                  </a:lnTo>
                  <a:lnTo>
                    <a:pt x="4447822" y="22041"/>
                  </a:lnTo>
                  <a:lnTo>
                    <a:pt x="4480512" y="47291"/>
                  </a:lnTo>
                  <a:lnTo>
                    <a:pt x="4505762" y="79981"/>
                  </a:lnTo>
                  <a:lnTo>
                    <a:pt x="4522037" y="118577"/>
                  </a:lnTo>
                  <a:lnTo>
                    <a:pt x="4527804" y="161544"/>
                  </a:lnTo>
                  <a:lnTo>
                    <a:pt x="4527804" y="6057938"/>
                  </a:lnTo>
                  <a:lnTo>
                    <a:pt x="4522037" y="6100870"/>
                  </a:lnTo>
                  <a:lnTo>
                    <a:pt x="4505762" y="6139450"/>
                  </a:lnTo>
                  <a:lnTo>
                    <a:pt x="4480512" y="6172137"/>
                  </a:lnTo>
                  <a:lnTo>
                    <a:pt x="4447822" y="6197391"/>
                  </a:lnTo>
                  <a:lnTo>
                    <a:pt x="4409226" y="6213673"/>
                  </a:lnTo>
                  <a:lnTo>
                    <a:pt x="4366259" y="6219442"/>
                  </a:lnTo>
                  <a:lnTo>
                    <a:pt x="161544" y="6219442"/>
                  </a:lnTo>
                  <a:lnTo>
                    <a:pt x="118577" y="6213673"/>
                  </a:lnTo>
                  <a:lnTo>
                    <a:pt x="79981" y="6197391"/>
                  </a:lnTo>
                  <a:lnTo>
                    <a:pt x="47291" y="6172137"/>
                  </a:lnTo>
                  <a:lnTo>
                    <a:pt x="22041" y="6139450"/>
                  </a:lnTo>
                  <a:lnTo>
                    <a:pt x="5766" y="6100870"/>
                  </a:lnTo>
                  <a:lnTo>
                    <a:pt x="0" y="6057938"/>
                  </a:lnTo>
                  <a:lnTo>
                    <a:pt x="0" y="161544"/>
                  </a:lnTo>
                  <a:close/>
                </a:path>
              </a:pathLst>
            </a:custGeom>
            <a:ln w="28956">
              <a:solidFill>
                <a:srgbClr val="8FAAD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65832" y="3636263"/>
              <a:ext cx="285115" cy="248920"/>
            </a:xfrm>
            <a:custGeom>
              <a:avLst/>
              <a:gdLst/>
              <a:ahLst/>
              <a:cxnLst/>
              <a:rect l="l" t="t" r="r" b="b"/>
              <a:pathLst>
                <a:path w="285114" h="248920">
                  <a:moveTo>
                    <a:pt x="160781" y="0"/>
                  </a:moveTo>
                  <a:lnTo>
                    <a:pt x="160781" y="62103"/>
                  </a:lnTo>
                  <a:lnTo>
                    <a:pt x="0" y="62103"/>
                  </a:lnTo>
                  <a:lnTo>
                    <a:pt x="0" y="186309"/>
                  </a:lnTo>
                  <a:lnTo>
                    <a:pt x="160781" y="186309"/>
                  </a:lnTo>
                  <a:lnTo>
                    <a:pt x="160781" y="248412"/>
                  </a:lnTo>
                  <a:lnTo>
                    <a:pt x="284988" y="124206"/>
                  </a:lnTo>
                  <a:lnTo>
                    <a:pt x="16078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35686" y="40004"/>
            <a:ext cx="9460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?</a:t>
            </a:r>
            <a:r>
              <a:rPr sz="2400" spc="-20" dirty="0"/>
              <a:t> </a:t>
            </a:r>
            <a:r>
              <a:rPr sz="2400" dirty="0"/>
              <a:t>Как</a:t>
            </a:r>
            <a:r>
              <a:rPr sz="2400" spc="-15" dirty="0"/>
              <a:t> школе</a:t>
            </a:r>
            <a:r>
              <a:rPr sz="2400" spc="-20" dirty="0"/>
              <a:t> </a:t>
            </a:r>
            <a:r>
              <a:rPr sz="2400" spc="-5" dirty="0"/>
              <a:t>разработать</a:t>
            </a:r>
            <a:r>
              <a:rPr sz="2400" dirty="0"/>
              <a:t> </a:t>
            </a:r>
            <a:r>
              <a:rPr sz="2400" spc="-10" dirty="0"/>
              <a:t>единую</a:t>
            </a:r>
            <a:r>
              <a:rPr sz="2400" spc="5" dirty="0"/>
              <a:t> </a:t>
            </a:r>
            <a:r>
              <a:rPr sz="2400" spc="-5" dirty="0"/>
              <a:t>ООП</a:t>
            </a:r>
            <a:r>
              <a:rPr sz="2400" spc="-10" dirty="0"/>
              <a:t> </a:t>
            </a:r>
            <a:r>
              <a:rPr sz="2400" spc="-20" dirty="0"/>
              <a:t>ООО,</a:t>
            </a:r>
            <a:r>
              <a:rPr sz="2400" spc="10" dirty="0"/>
              <a:t> </a:t>
            </a:r>
            <a:r>
              <a:rPr sz="2400" spc="-10" dirty="0"/>
              <a:t>действующую</a:t>
            </a:r>
            <a:r>
              <a:rPr sz="2400" spc="-5" dirty="0"/>
              <a:t> </a:t>
            </a:r>
            <a:r>
              <a:rPr sz="2400" dirty="0"/>
              <a:t>с</a:t>
            </a:r>
            <a:r>
              <a:rPr sz="2400" spc="-15" dirty="0"/>
              <a:t> </a:t>
            </a:r>
            <a:r>
              <a:rPr sz="2400" spc="-5" dirty="0"/>
              <a:t>01.09.2023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323" y="6807"/>
            <a:ext cx="54127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Основное</a:t>
            </a:r>
            <a:r>
              <a:rPr sz="3200" spc="-25" dirty="0"/>
              <a:t> </a:t>
            </a:r>
            <a:r>
              <a:rPr sz="3200" spc="-5" dirty="0"/>
              <a:t>общее</a:t>
            </a:r>
            <a:r>
              <a:rPr sz="3200" spc="-30" dirty="0"/>
              <a:t> </a:t>
            </a:r>
            <a:r>
              <a:rPr sz="3200" dirty="0"/>
              <a:t>образование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024364" y="121158"/>
            <a:ext cx="1619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2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классы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323" y="6644131"/>
            <a:ext cx="72898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* август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2023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г. –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разработка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ИСРО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РАО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федеральных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рабочих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программ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по всем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учебным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предметам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на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базовом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уровне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0055" y="2100579"/>
          <a:ext cx="11842115" cy="4541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9365"/>
                <a:gridCol w="3159760"/>
                <a:gridCol w="3576320"/>
                <a:gridCol w="3836670"/>
              </a:tblGrid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Классы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ФРП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(портал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единого содержания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образования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https://edsoo.ru/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ПРП*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(портал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единого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образования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https://edsoo.ru/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Ранее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разработанные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5-6</a:t>
                      </a:r>
                      <a:r>
                        <a:rPr sz="1800" b="1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классы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524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Утверждение новых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РП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на основе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ФРП по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предметам: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 marR="68580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русский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язык, литература,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история,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обществознание,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география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907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Утверждение новых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РП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(продолжение)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на основе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ПРП*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предметам: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 marR="60007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математика,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иностранный язык,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биология,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ОДНКНР,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ИЗО,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музыка,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технология,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культура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800" b="1" spc="-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классы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6673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Утверждение новых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РП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на основе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ПРП* по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предметам: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 marR="30670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(алгебра,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геометрия,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и </a:t>
                      </a:r>
                      <a:r>
                        <a:rPr sz="1200" b="1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статистика),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физика,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Использование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ранее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разработанных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РП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710" marR="13462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предметам: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русский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язык, литература, иностранный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язык, история, обществознание, география,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биология,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ИЗО,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музыка,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технология,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физическая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культура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800" b="1" spc="-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классы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Утверждение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новой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РП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основе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ФРП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предмету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ОБЖ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Утверждение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новой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РП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основе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ПРП*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предмету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химия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Использование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ранее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разработанных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РП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710" marR="13462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предметам: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русский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язык, литература,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иностранный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язык, история, обществознание, география,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биология,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музыка,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технология,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физическая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культура,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710" marR="768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информатика, физика,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математика (алгебра,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геометрия)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800" b="1" spc="-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классы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Разработка</a:t>
                      </a:r>
                      <a:r>
                        <a:rPr sz="1200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программы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учебного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модуля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«Введение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новейшую историю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России»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(14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часов)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2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2-е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полугодие)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основе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ПРП*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Использование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ранее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разработанных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РП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710" marR="13271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предметам: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русский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язык, литература, иностранный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язык, история, обществознание, география, биология,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технология,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культура,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информатика,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физика,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(алгебра,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геометрия), химия,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ОБЖ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25323" y="1756409"/>
            <a:ext cx="8684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Для</a:t>
            </a:r>
            <a:r>
              <a:rPr sz="18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разработки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РП</a:t>
            </a:r>
            <a:r>
              <a:rPr sz="18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предметам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содержательном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разделе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ООП</a:t>
            </a:r>
            <a:r>
              <a:rPr sz="18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ООО</a:t>
            </a:r>
            <a:r>
              <a:rPr sz="18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используются</a:t>
            </a:r>
            <a:r>
              <a:rPr sz="1800" spc="-1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06780" y="688848"/>
            <a:ext cx="4683760" cy="952500"/>
            <a:chOff x="906780" y="688848"/>
            <a:chExt cx="4683760" cy="952500"/>
          </a:xfrm>
        </p:grpSpPr>
        <p:sp>
          <p:nvSpPr>
            <p:cNvPr id="8" name="object 8"/>
            <p:cNvSpPr/>
            <p:nvPr/>
          </p:nvSpPr>
          <p:spPr>
            <a:xfrm>
              <a:off x="906780" y="688848"/>
              <a:ext cx="4472940" cy="817244"/>
            </a:xfrm>
            <a:custGeom>
              <a:avLst/>
              <a:gdLst/>
              <a:ahLst/>
              <a:cxnLst/>
              <a:rect l="l" t="t" r="r" b="b"/>
              <a:pathLst>
                <a:path w="4472940" h="817244">
                  <a:moveTo>
                    <a:pt x="4336796" y="0"/>
                  </a:moveTo>
                  <a:lnTo>
                    <a:pt x="136144" y="0"/>
                  </a:lnTo>
                  <a:lnTo>
                    <a:pt x="93114" y="6941"/>
                  </a:lnTo>
                  <a:lnTo>
                    <a:pt x="55741" y="26269"/>
                  </a:lnTo>
                  <a:lnTo>
                    <a:pt x="26269" y="55741"/>
                  </a:lnTo>
                  <a:lnTo>
                    <a:pt x="6941" y="93114"/>
                  </a:lnTo>
                  <a:lnTo>
                    <a:pt x="0" y="136143"/>
                  </a:lnTo>
                  <a:lnTo>
                    <a:pt x="0" y="680719"/>
                  </a:lnTo>
                  <a:lnTo>
                    <a:pt x="6941" y="723749"/>
                  </a:lnTo>
                  <a:lnTo>
                    <a:pt x="26269" y="761122"/>
                  </a:lnTo>
                  <a:lnTo>
                    <a:pt x="55741" y="790594"/>
                  </a:lnTo>
                  <a:lnTo>
                    <a:pt x="93114" y="809922"/>
                  </a:lnTo>
                  <a:lnTo>
                    <a:pt x="136144" y="816863"/>
                  </a:lnTo>
                  <a:lnTo>
                    <a:pt x="4336796" y="816863"/>
                  </a:lnTo>
                  <a:lnTo>
                    <a:pt x="4379825" y="809922"/>
                  </a:lnTo>
                  <a:lnTo>
                    <a:pt x="4417198" y="790594"/>
                  </a:lnTo>
                  <a:lnTo>
                    <a:pt x="4446670" y="761122"/>
                  </a:lnTo>
                  <a:lnTo>
                    <a:pt x="4465998" y="723749"/>
                  </a:lnTo>
                  <a:lnTo>
                    <a:pt x="4472940" y="680719"/>
                  </a:lnTo>
                  <a:lnTo>
                    <a:pt x="4472940" y="136143"/>
                  </a:lnTo>
                  <a:lnTo>
                    <a:pt x="4465998" y="93114"/>
                  </a:lnTo>
                  <a:lnTo>
                    <a:pt x="4446670" y="55741"/>
                  </a:lnTo>
                  <a:lnTo>
                    <a:pt x="4417198" y="26269"/>
                  </a:lnTo>
                  <a:lnTo>
                    <a:pt x="4379825" y="6941"/>
                  </a:lnTo>
                  <a:lnTo>
                    <a:pt x="4336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0600" y="777240"/>
              <a:ext cx="4593590" cy="858519"/>
            </a:xfrm>
            <a:custGeom>
              <a:avLst/>
              <a:gdLst/>
              <a:ahLst/>
              <a:cxnLst/>
              <a:rect l="l" t="t" r="r" b="b"/>
              <a:pathLst>
                <a:path w="4593590" h="858519">
                  <a:moveTo>
                    <a:pt x="4450334" y="0"/>
                  </a:moveTo>
                  <a:lnTo>
                    <a:pt x="143002" y="0"/>
                  </a:lnTo>
                  <a:lnTo>
                    <a:pt x="97800" y="7288"/>
                  </a:lnTo>
                  <a:lnTo>
                    <a:pt x="58545" y="27586"/>
                  </a:lnTo>
                  <a:lnTo>
                    <a:pt x="27590" y="58539"/>
                  </a:lnTo>
                  <a:lnTo>
                    <a:pt x="7290" y="97796"/>
                  </a:lnTo>
                  <a:lnTo>
                    <a:pt x="0" y="143001"/>
                  </a:lnTo>
                  <a:lnTo>
                    <a:pt x="0" y="715010"/>
                  </a:lnTo>
                  <a:lnTo>
                    <a:pt x="7290" y="760215"/>
                  </a:lnTo>
                  <a:lnTo>
                    <a:pt x="27590" y="799472"/>
                  </a:lnTo>
                  <a:lnTo>
                    <a:pt x="58545" y="830425"/>
                  </a:lnTo>
                  <a:lnTo>
                    <a:pt x="97800" y="850723"/>
                  </a:lnTo>
                  <a:lnTo>
                    <a:pt x="143002" y="858012"/>
                  </a:lnTo>
                  <a:lnTo>
                    <a:pt x="4450334" y="858012"/>
                  </a:lnTo>
                  <a:lnTo>
                    <a:pt x="4495539" y="850723"/>
                  </a:lnTo>
                  <a:lnTo>
                    <a:pt x="4534796" y="830425"/>
                  </a:lnTo>
                  <a:lnTo>
                    <a:pt x="4565749" y="799472"/>
                  </a:lnTo>
                  <a:lnTo>
                    <a:pt x="4586047" y="760215"/>
                  </a:lnTo>
                  <a:lnTo>
                    <a:pt x="4593336" y="715010"/>
                  </a:lnTo>
                  <a:lnTo>
                    <a:pt x="4593336" y="143001"/>
                  </a:lnTo>
                  <a:lnTo>
                    <a:pt x="4586047" y="97796"/>
                  </a:lnTo>
                  <a:lnTo>
                    <a:pt x="4565749" y="58539"/>
                  </a:lnTo>
                  <a:lnTo>
                    <a:pt x="4534796" y="27586"/>
                  </a:lnTo>
                  <a:lnTo>
                    <a:pt x="4495539" y="7288"/>
                  </a:lnTo>
                  <a:lnTo>
                    <a:pt x="4450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0600" y="777240"/>
              <a:ext cx="4593590" cy="858519"/>
            </a:xfrm>
            <a:custGeom>
              <a:avLst/>
              <a:gdLst/>
              <a:ahLst/>
              <a:cxnLst/>
              <a:rect l="l" t="t" r="r" b="b"/>
              <a:pathLst>
                <a:path w="4593590" h="858519">
                  <a:moveTo>
                    <a:pt x="0" y="143001"/>
                  </a:moveTo>
                  <a:lnTo>
                    <a:pt x="7290" y="97796"/>
                  </a:lnTo>
                  <a:lnTo>
                    <a:pt x="27590" y="58539"/>
                  </a:lnTo>
                  <a:lnTo>
                    <a:pt x="58545" y="27586"/>
                  </a:lnTo>
                  <a:lnTo>
                    <a:pt x="97800" y="7288"/>
                  </a:lnTo>
                  <a:lnTo>
                    <a:pt x="143002" y="0"/>
                  </a:lnTo>
                  <a:lnTo>
                    <a:pt x="4450334" y="0"/>
                  </a:lnTo>
                  <a:lnTo>
                    <a:pt x="4495539" y="7288"/>
                  </a:lnTo>
                  <a:lnTo>
                    <a:pt x="4534796" y="27586"/>
                  </a:lnTo>
                  <a:lnTo>
                    <a:pt x="4565749" y="58539"/>
                  </a:lnTo>
                  <a:lnTo>
                    <a:pt x="4586047" y="97796"/>
                  </a:lnTo>
                  <a:lnTo>
                    <a:pt x="4593336" y="143001"/>
                  </a:lnTo>
                  <a:lnTo>
                    <a:pt x="4593336" y="715010"/>
                  </a:lnTo>
                  <a:lnTo>
                    <a:pt x="4586047" y="760215"/>
                  </a:lnTo>
                  <a:lnTo>
                    <a:pt x="4565749" y="799472"/>
                  </a:lnTo>
                  <a:lnTo>
                    <a:pt x="4534796" y="830425"/>
                  </a:lnTo>
                  <a:lnTo>
                    <a:pt x="4495539" y="850723"/>
                  </a:lnTo>
                  <a:lnTo>
                    <a:pt x="4450334" y="858012"/>
                  </a:lnTo>
                  <a:lnTo>
                    <a:pt x="143002" y="858012"/>
                  </a:lnTo>
                  <a:lnTo>
                    <a:pt x="97800" y="850723"/>
                  </a:lnTo>
                  <a:lnTo>
                    <a:pt x="58545" y="830425"/>
                  </a:lnTo>
                  <a:lnTo>
                    <a:pt x="27590" y="799472"/>
                  </a:lnTo>
                  <a:lnTo>
                    <a:pt x="7290" y="760215"/>
                  </a:lnTo>
                  <a:lnTo>
                    <a:pt x="0" y="715010"/>
                  </a:lnTo>
                  <a:lnTo>
                    <a:pt x="0" y="143001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12011" y="967486"/>
            <a:ext cx="43199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latin typeface="Calibri"/>
                <a:cs typeface="Calibri"/>
              </a:rPr>
              <a:t>Так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как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содержание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предметов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обязательной </a:t>
            </a:r>
            <a:r>
              <a:rPr sz="1400" spc="-5" dirty="0">
                <a:latin typeface="Calibri"/>
                <a:cs typeface="Calibri"/>
              </a:rPr>
              <a:t>части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ФУП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определено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классам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содержательном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разделе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ФОП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050023" y="707136"/>
            <a:ext cx="4697095" cy="1030605"/>
            <a:chOff x="7050023" y="707136"/>
            <a:chExt cx="4697095" cy="1030605"/>
          </a:xfrm>
        </p:grpSpPr>
        <p:sp>
          <p:nvSpPr>
            <p:cNvPr id="13" name="object 13"/>
            <p:cNvSpPr/>
            <p:nvPr/>
          </p:nvSpPr>
          <p:spPr>
            <a:xfrm>
              <a:off x="7050023" y="707136"/>
              <a:ext cx="4474845" cy="908685"/>
            </a:xfrm>
            <a:custGeom>
              <a:avLst/>
              <a:gdLst/>
              <a:ahLst/>
              <a:cxnLst/>
              <a:rect l="l" t="t" r="r" b="b"/>
              <a:pathLst>
                <a:path w="4474845" h="908685">
                  <a:moveTo>
                    <a:pt x="4323080" y="0"/>
                  </a:moveTo>
                  <a:lnTo>
                    <a:pt x="151383" y="0"/>
                  </a:lnTo>
                  <a:lnTo>
                    <a:pt x="103550" y="7721"/>
                  </a:lnTo>
                  <a:lnTo>
                    <a:pt x="61996" y="29220"/>
                  </a:lnTo>
                  <a:lnTo>
                    <a:pt x="29220" y="61996"/>
                  </a:lnTo>
                  <a:lnTo>
                    <a:pt x="7721" y="103550"/>
                  </a:lnTo>
                  <a:lnTo>
                    <a:pt x="0" y="151384"/>
                  </a:lnTo>
                  <a:lnTo>
                    <a:pt x="0" y="756919"/>
                  </a:lnTo>
                  <a:lnTo>
                    <a:pt x="7721" y="804753"/>
                  </a:lnTo>
                  <a:lnTo>
                    <a:pt x="29220" y="846307"/>
                  </a:lnTo>
                  <a:lnTo>
                    <a:pt x="61996" y="879083"/>
                  </a:lnTo>
                  <a:lnTo>
                    <a:pt x="103550" y="900582"/>
                  </a:lnTo>
                  <a:lnTo>
                    <a:pt x="151383" y="908303"/>
                  </a:lnTo>
                  <a:lnTo>
                    <a:pt x="4323080" y="908303"/>
                  </a:lnTo>
                  <a:lnTo>
                    <a:pt x="4370913" y="900582"/>
                  </a:lnTo>
                  <a:lnTo>
                    <a:pt x="4412467" y="879083"/>
                  </a:lnTo>
                  <a:lnTo>
                    <a:pt x="4445243" y="846307"/>
                  </a:lnTo>
                  <a:lnTo>
                    <a:pt x="4466742" y="804753"/>
                  </a:lnTo>
                  <a:lnTo>
                    <a:pt x="4474464" y="756919"/>
                  </a:lnTo>
                  <a:lnTo>
                    <a:pt x="4474464" y="151384"/>
                  </a:lnTo>
                  <a:lnTo>
                    <a:pt x="4466742" y="103550"/>
                  </a:lnTo>
                  <a:lnTo>
                    <a:pt x="4445243" y="61996"/>
                  </a:lnTo>
                  <a:lnTo>
                    <a:pt x="4412467" y="29220"/>
                  </a:lnTo>
                  <a:lnTo>
                    <a:pt x="4370913" y="7721"/>
                  </a:lnTo>
                  <a:lnTo>
                    <a:pt x="4323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47559" y="777240"/>
              <a:ext cx="4593590" cy="954405"/>
            </a:xfrm>
            <a:custGeom>
              <a:avLst/>
              <a:gdLst/>
              <a:ahLst/>
              <a:cxnLst/>
              <a:rect l="l" t="t" r="r" b="b"/>
              <a:pathLst>
                <a:path w="4593590" h="954405">
                  <a:moveTo>
                    <a:pt x="4434332" y="0"/>
                  </a:moveTo>
                  <a:lnTo>
                    <a:pt x="159004" y="0"/>
                  </a:lnTo>
                  <a:lnTo>
                    <a:pt x="108768" y="8111"/>
                  </a:lnTo>
                  <a:lnTo>
                    <a:pt x="65123" y="30695"/>
                  </a:lnTo>
                  <a:lnTo>
                    <a:pt x="30695" y="65123"/>
                  </a:lnTo>
                  <a:lnTo>
                    <a:pt x="8111" y="108768"/>
                  </a:lnTo>
                  <a:lnTo>
                    <a:pt x="0" y="159004"/>
                  </a:lnTo>
                  <a:lnTo>
                    <a:pt x="0" y="795020"/>
                  </a:lnTo>
                  <a:lnTo>
                    <a:pt x="8111" y="845255"/>
                  </a:lnTo>
                  <a:lnTo>
                    <a:pt x="30695" y="888900"/>
                  </a:lnTo>
                  <a:lnTo>
                    <a:pt x="65123" y="923328"/>
                  </a:lnTo>
                  <a:lnTo>
                    <a:pt x="108768" y="945912"/>
                  </a:lnTo>
                  <a:lnTo>
                    <a:pt x="159004" y="954024"/>
                  </a:lnTo>
                  <a:lnTo>
                    <a:pt x="4434332" y="954024"/>
                  </a:lnTo>
                  <a:lnTo>
                    <a:pt x="4484567" y="945912"/>
                  </a:lnTo>
                  <a:lnTo>
                    <a:pt x="4528212" y="923328"/>
                  </a:lnTo>
                  <a:lnTo>
                    <a:pt x="4562640" y="888900"/>
                  </a:lnTo>
                  <a:lnTo>
                    <a:pt x="4585224" y="845255"/>
                  </a:lnTo>
                  <a:lnTo>
                    <a:pt x="4593336" y="795020"/>
                  </a:lnTo>
                  <a:lnTo>
                    <a:pt x="4593336" y="159004"/>
                  </a:lnTo>
                  <a:lnTo>
                    <a:pt x="4585224" y="108768"/>
                  </a:lnTo>
                  <a:lnTo>
                    <a:pt x="4562640" y="65123"/>
                  </a:lnTo>
                  <a:lnTo>
                    <a:pt x="4528212" y="30695"/>
                  </a:lnTo>
                  <a:lnTo>
                    <a:pt x="4484567" y="8111"/>
                  </a:lnTo>
                  <a:lnTo>
                    <a:pt x="44343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47559" y="777240"/>
              <a:ext cx="4593590" cy="954405"/>
            </a:xfrm>
            <a:custGeom>
              <a:avLst/>
              <a:gdLst/>
              <a:ahLst/>
              <a:cxnLst/>
              <a:rect l="l" t="t" r="r" b="b"/>
              <a:pathLst>
                <a:path w="4593590" h="954405">
                  <a:moveTo>
                    <a:pt x="0" y="159004"/>
                  </a:moveTo>
                  <a:lnTo>
                    <a:pt x="8111" y="108768"/>
                  </a:lnTo>
                  <a:lnTo>
                    <a:pt x="30695" y="65123"/>
                  </a:lnTo>
                  <a:lnTo>
                    <a:pt x="65123" y="30695"/>
                  </a:lnTo>
                  <a:lnTo>
                    <a:pt x="108768" y="8111"/>
                  </a:lnTo>
                  <a:lnTo>
                    <a:pt x="159004" y="0"/>
                  </a:lnTo>
                  <a:lnTo>
                    <a:pt x="4434332" y="0"/>
                  </a:lnTo>
                  <a:lnTo>
                    <a:pt x="4484567" y="8111"/>
                  </a:lnTo>
                  <a:lnTo>
                    <a:pt x="4528212" y="30695"/>
                  </a:lnTo>
                  <a:lnTo>
                    <a:pt x="4562640" y="65123"/>
                  </a:lnTo>
                  <a:lnTo>
                    <a:pt x="4585224" y="108768"/>
                  </a:lnTo>
                  <a:lnTo>
                    <a:pt x="4593336" y="159004"/>
                  </a:lnTo>
                  <a:lnTo>
                    <a:pt x="4593336" y="795020"/>
                  </a:lnTo>
                  <a:lnTo>
                    <a:pt x="4585224" y="845255"/>
                  </a:lnTo>
                  <a:lnTo>
                    <a:pt x="4562640" y="888900"/>
                  </a:lnTo>
                  <a:lnTo>
                    <a:pt x="4528212" y="923328"/>
                  </a:lnTo>
                  <a:lnTo>
                    <a:pt x="4484567" y="945912"/>
                  </a:lnTo>
                  <a:lnTo>
                    <a:pt x="4434332" y="954024"/>
                  </a:lnTo>
                  <a:lnTo>
                    <a:pt x="159004" y="954024"/>
                  </a:lnTo>
                  <a:lnTo>
                    <a:pt x="108768" y="945912"/>
                  </a:lnTo>
                  <a:lnTo>
                    <a:pt x="65123" y="923328"/>
                  </a:lnTo>
                  <a:lnTo>
                    <a:pt x="30695" y="888900"/>
                  </a:lnTo>
                  <a:lnTo>
                    <a:pt x="8111" y="845255"/>
                  </a:lnTo>
                  <a:lnTo>
                    <a:pt x="0" y="795020"/>
                  </a:lnTo>
                  <a:lnTo>
                    <a:pt x="0" y="159004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273543" y="802386"/>
            <a:ext cx="430911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Право</a:t>
            </a:r>
            <a:r>
              <a:rPr sz="1400" spc="-10" dirty="0">
                <a:latin typeface="Calibri"/>
                <a:cs typeface="Calibri"/>
              </a:rPr>
              <a:t> учителя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рабочую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программу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предмету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разрабатывать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5" dirty="0">
                <a:latin typeface="Calibri"/>
                <a:cs typeface="Calibri"/>
              </a:rPr>
              <a:t> класс, </a:t>
            </a:r>
            <a:r>
              <a:rPr sz="1400" dirty="0">
                <a:latin typeface="Calibri"/>
                <a:cs typeface="Calibri"/>
              </a:rPr>
              <a:t>а не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 </a:t>
            </a:r>
            <a:r>
              <a:rPr sz="1400" spc="-5" dirty="0">
                <a:latin typeface="Calibri"/>
                <a:cs typeface="Calibri"/>
              </a:rPr>
              <a:t>уровень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(действительно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только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предметов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которым </a:t>
            </a:r>
            <a:r>
              <a:rPr sz="1400" spc="-5" dirty="0">
                <a:latin typeface="Calibri"/>
                <a:cs typeface="Calibri"/>
              </a:rPr>
              <a:t>РП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разработаны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ФРП или </a:t>
            </a:r>
            <a:r>
              <a:rPr sz="1400" dirty="0">
                <a:latin typeface="Calibri"/>
                <a:cs typeface="Calibri"/>
              </a:rPr>
              <a:t>ПРП)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54446" y="1194816"/>
            <a:ext cx="1015365" cy="105410"/>
          </a:xfrm>
          <a:custGeom>
            <a:avLst/>
            <a:gdLst/>
            <a:ahLst/>
            <a:cxnLst/>
            <a:rect l="l" t="t" r="r" b="b"/>
            <a:pathLst>
              <a:path w="1015365" h="105409">
                <a:moveTo>
                  <a:pt x="35051" y="35051"/>
                </a:moveTo>
                <a:lnTo>
                  <a:pt x="0" y="35051"/>
                </a:lnTo>
                <a:lnTo>
                  <a:pt x="0" y="70104"/>
                </a:lnTo>
                <a:lnTo>
                  <a:pt x="35051" y="70104"/>
                </a:lnTo>
                <a:lnTo>
                  <a:pt x="35051" y="35051"/>
                </a:lnTo>
                <a:close/>
              </a:path>
              <a:path w="1015365" h="105409">
                <a:moveTo>
                  <a:pt x="105155" y="35051"/>
                </a:moveTo>
                <a:lnTo>
                  <a:pt x="70103" y="35051"/>
                </a:lnTo>
                <a:lnTo>
                  <a:pt x="70103" y="70104"/>
                </a:lnTo>
                <a:lnTo>
                  <a:pt x="105155" y="70104"/>
                </a:lnTo>
                <a:lnTo>
                  <a:pt x="105155" y="35051"/>
                </a:lnTo>
                <a:close/>
              </a:path>
              <a:path w="1015365" h="105409">
                <a:moveTo>
                  <a:pt x="175259" y="35051"/>
                </a:moveTo>
                <a:lnTo>
                  <a:pt x="140207" y="35051"/>
                </a:lnTo>
                <a:lnTo>
                  <a:pt x="140207" y="70104"/>
                </a:lnTo>
                <a:lnTo>
                  <a:pt x="175259" y="70104"/>
                </a:lnTo>
                <a:lnTo>
                  <a:pt x="175259" y="35051"/>
                </a:lnTo>
                <a:close/>
              </a:path>
              <a:path w="1015365" h="105409">
                <a:moveTo>
                  <a:pt x="245363" y="35051"/>
                </a:moveTo>
                <a:lnTo>
                  <a:pt x="210312" y="35051"/>
                </a:lnTo>
                <a:lnTo>
                  <a:pt x="210312" y="70104"/>
                </a:lnTo>
                <a:lnTo>
                  <a:pt x="245363" y="70104"/>
                </a:lnTo>
                <a:lnTo>
                  <a:pt x="245363" y="35051"/>
                </a:lnTo>
                <a:close/>
              </a:path>
              <a:path w="1015365" h="105409">
                <a:moveTo>
                  <a:pt x="315467" y="35051"/>
                </a:moveTo>
                <a:lnTo>
                  <a:pt x="280415" y="35051"/>
                </a:lnTo>
                <a:lnTo>
                  <a:pt x="280415" y="70104"/>
                </a:lnTo>
                <a:lnTo>
                  <a:pt x="315467" y="70104"/>
                </a:lnTo>
                <a:lnTo>
                  <a:pt x="315467" y="35051"/>
                </a:lnTo>
                <a:close/>
              </a:path>
              <a:path w="1015365" h="105409">
                <a:moveTo>
                  <a:pt x="385571" y="35051"/>
                </a:moveTo>
                <a:lnTo>
                  <a:pt x="350519" y="35051"/>
                </a:lnTo>
                <a:lnTo>
                  <a:pt x="350519" y="70104"/>
                </a:lnTo>
                <a:lnTo>
                  <a:pt x="385571" y="70104"/>
                </a:lnTo>
                <a:lnTo>
                  <a:pt x="385571" y="35051"/>
                </a:lnTo>
                <a:close/>
              </a:path>
              <a:path w="1015365" h="105409">
                <a:moveTo>
                  <a:pt x="455675" y="35051"/>
                </a:moveTo>
                <a:lnTo>
                  <a:pt x="420624" y="35051"/>
                </a:lnTo>
                <a:lnTo>
                  <a:pt x="420624" y="70104"/>
                </a:lnTo>
                <a:lnTo>
                  <a:pt x="455675" y="70104"/>
                </a:lnTo>
                <a:lnTo>
                  <a:pt x="455675" y="35051"/>
                </a:lnTo>
                <a:close/>
              </a:path>
              <a:path w="1015365" h="105409">
                <a:moveTo>
                  <a:pt x="525779" y="35051"/>
                </a:moveTo>
                <a:lnTo>
                  <a:pt x="490727" y="35051"/>
                </a:lnTo>
                <a:lnTo>
                  <a:pt x="490727" y="70104"/>
                </a:lnTo>
                <a:lnTo>
                  <a:pt x="525779" y="70104"/>
                </a:lnTo>
                <a:lnTo>
                  <a:pt x="525779" y="35051"/>
                </a:lnTo>
                <a:close/>
              </a:path>
              <a:path w="1015365" h="105409">
                <a:moveTo>
                  <a:pt x="595883" y="35051"/>
                </a:moveTo>
                <a:lnTo>
                  <a:pt x="560831" y="35051"/>
                </a:lnTo>
                <a:lnTo>
                  <a:pt x="560831" y="70104"/>
                </a:lnTo>
                <a:lnTo>
                  <a:pt x="595883" y="70104"/>
                </a:lnTo>
                <a:lnTo>
                  <a:pt x="595883" y="35051"/>
                </a:lnTo>
                <a:close/>
              </a:path>
              <a:path w="1015365" h="105409">
                <a:moveTo>
                  <a:pt x="665987" y="35051"/>
                </a:moveTo>
                <a:lnTo>
                  <a:pt x="630936" y="35051"/>
                </a:lnTo>
                <a:lnTo>
                  <a:pt x="630936" y="70104"/>
                </a:lnTo>
                <a:lnTo>
                  <a:pt x="665987" y="70104"/>
                </a:lnTo>
                <a:lnTo>
                  <a:pt x="665987" y="35051"/>
                </a:lnTo>
                <a:close/>
              </a:path>
              <a:path w="1015365" h="105409">
                <a:moveTo>
                  <a:pt x="736092" y="35051"/>
                </a:moveTo>
                <a:lnTo>
                  <a:pt x="701039" y="35051"/>
                </a:lnTo>
                <a:lnTo>
                  <a:pt x="701039" y="70104"/>
                </a:lnTo>
                <a:lnTo>
                  <a:pt x="736092" y="70104"/>
                </a:lnTo>
                <a:lnTo>
                  <a:pt x="736092" y="35051"/>
                </a:lnTo>
                <a:close/>
              </a:path>
              <a:path w="1015365" h="105409">
                <a:moveTo>
                  <a:pt x="806196" y="35051"/>
                </a:moveTo>
                <a:lnTo>
                  <a:pt x="771144" y="35051"/>
                </a:lnTo>
                <a:lnTo>
                  <a:pt x="771144" y="70104"/>
                </a:lnTo>
                <a:lnTo>
                  <a:pt x="806196" y="70104"/>
                </a:lnTo>
                <a:lnTo>
                  <a:pt x="806196" y="35051"/>
                </a:lnTo>
                <a:close/>
              </a:path>
              <a:path w="1015365" h="105409">
                <a:moveTo>
                  <a:pt x="876300" y="35051"/>
                </a:moveTo>
                <a:lnTo>
                  <a:pt x="841248" y="35051"/>
                </a:lnTo>
                <a:lnTo>
                  <a:pt x="841248" y="70104"/>
                </a:lnTo>
                <a:lnTo>
                  <a:pt x="876300" y="70104"/>
                </a:lnTo>
                <a:lnTo>
                  <a:pt x="876300" y="35051"/>
                </a:lnTo>
                <a:close/>
              </a:path>
              <a:path w="1015365" h="105409">
                <a:moveTo>
                  <a:pt x="910208" y="0"/>
                </a:moveTo>
                <a:lnTo>
                  <a:pt x="910208" y="105156"/>
                </a:lnTo>
                <a:lnTo>
                  <a:pt x="980312" y="70104"/>
                </a:lnTo>
                <a:lnTo>
                  <a:pt x="911351" y="70104"/>
                </a:lnTo>
                <a:lnTo>
                  <a:pt x="911351" y="35051"/>
                </a:lnTo>
                <a:lnTo>
                  <a:pt x="980312" y="35051"/>
                </a:lnTo>
                <a:lnTo>
                  <a:pt x="910208" y="0"/>
                </a:lnTo>
                <a:close/>
              </a:path>
              <a:path w="1015365" h="105409">
                <a:moveTo>
                  <a:pt x="927734" y="35051"/>
                </a:moveTo>
                <a:lnTo>
                  <a:pt x="911351" y="35051"/>
                </a:lnTo>
                <a:lnTo>
                  <a:pt x="911351" y="70104"/>
                </a:lnTo>
                <a:lnTo>
                  <a:pt x="927734" y="70104"/>
                </a:lnTo>
                <a:lnTo>
                  <a:pt x="927734" y="35051"/>
                </a:lnTo>
                <a:close/>
              </a:path>
              <a:path w="1015365" h="105409">
                <a:moveTo>
                  <a:pt x="980312" y="35051"/>
                </a:moveTo>
                <a:lnTo>
                  <a:pt x="927734" y="35051"/>
                </a:lnTo>
                <a:lnTo>
                  <a:pt x="927734" y="70104"/>
                </a:lnTo>
                <a:lnTo>
                  <a:pt x="980312" y="70104"/>
                </a:lnTo>
                <a:lnTo>
                  <a:pt x="1015364" y="52578"/>
                </a:lnTo>
                <a:lnTo>
                  <a:pt x="980312" y="35051"/>
                </a:lnTo>
                <a:close/>
              </a:path>
            </a:pathLst>
          </a:custGeom>
          <a:solidFill>
            <a:srgbClr val="255AB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115" y="1354836"/>
            <a:ext cx="11206480" cy="3468370"/>
            <a:chOff x="166115" y="1354836"/>
            <a:chExt cx="11206480" cy="3468370"/>
          </a:xfrm>
        </p:grpSpPr>
        <p:sp>
          <p:nvSpPr>
            <p:cNvPr id="3" name="object 3"/>
            <p:cNvSpPr/>
            <p:nvPr/>
          </p:nvSpPr>
          <p:spPr>
            <a:xfrm>
              <a:off x="166116" y="1354835"/>
              <a:ext cx="11206480" cy="3468370"/>
            </a:xfrm>
            <a:custGeom>
              <a:avLst/>
              <a:gdLst/>
              <a:ahLst/>
              <a:cxnLst/>
              <a:rect l="l" t="t" r="r" b="b"/>
              <a:pathLst>
                <a:path w="11206479" h="3468370">
                  <a:moveTo>
                    <a:pt x="3771900" y="1981835"/>
                  </a:moveTo>
                  <a:lnTo>
                    <a:pt x="3028569" y="495300"/>
                  </a:lnTo>
                  <a:lnTo>
                    <a:pt x="743331" y="495300"/>
                  </a:lnTo>
                  <a:lnTo>
                    <a:pt x="0" y="1981835"/>
                  </a:lnTo>
                  <a:lnTo>
                    <a:pt x="743331" y="3468243"/>
                  </a:lnTo>
                  <a:lnTo>
                    <a:pt x="3028569" y="3468243"/>
                  </a:lnTo>
                  <a:lnTo>
                    <a:pt x="3771900" y="1981835"/>
                  </a:lnTo>
                  <a:close/>
                </a:path>
                <a:path w="11206479" h="3468370">
                  <a:moveTo>
                    <a:pt x="7434072" y="1486535"/>
                  </a:moveTo>
                  <a:lnTo>
                    <a:pt x="6690741" y="0"/>
                  </a:lnTo>
                  <a:lnTo>
                    <a:pt x="4405503" y="0"/>
                  </a:lnTo>
                  <a:lnTo>
                    <a:pt x="3662172" y="1486535"/>
                  </a:lnTo>
                  <a:lnTo>
                    <a:pt x="4405503" y="2972943"/>
                  </a:lnTo>
                  <a:lnTo>
                    <a:pt x="6690741" y="2972943"/>
                  </a:lnTo>
                  <a:lnTo>
                    <a:pt x="7434072" y="1486535"/>
                  </a:lnTo>
                  <a:close/>
                </a:path>
                <a:path w="11206479" h="3468370">
                  <a:moveTo>
                    <a:pt x="11205972" y="1981835"/>
                  </a:moveTo>
                  <a:lnTo>
                    <a:pt x="10462641" y="495300"/>
                  </a:lnTo>
                  <a:lnTo>
                    <a:pt x="8177403" y="495300"/>
                  </a:lnTo>
                  <a:lnTo>
                    <a:pt x="7434072" y="1981835"/>
                  </a:lnTo>
                  <a:lnTo>
                    <a:pt x="8177403" y="3468243"/>
                  </a:lnTo>
                  <a:lnTo>
                    <a:pt x="10462641" y="3468243"/>
                  </a:lnTo>
                  <a:lnTo>
                    <a:pt x="11205972" y="1981835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22419" y="1513331"/>
              <a:ext cx="3625850" cy="2903220"/>
            </a:xfrm>
            <a:custGeom>
              <a:avLst/>
              <a:gdLst/>
              <a:ahLst/>
              <a:cxnLst/>
              <a:rect l="l" t="t" r="r" b="b"/>
              <a:pathLst>
                <a:path w="3625850" h="2903220">
                  <a:moveTo>
                    <a:pt x="2957576" y="0"/>
                  </a:moveTo>
                  <a:lnTo>
                    <a:pt x="668019" y="0"/>
                  </a:lnTo>
                  <a:lnTo>
                    <a:pt x="0" y="1451609"/>
                  </a:lnTo>
                  <a:lnTo>
                    <a:pt x="668019" y="2903219"/>
                  </a:lnTo>
                  <a:lnTo>
                    <a:pt x="2957576" y="2903219"/>
                  </a:lnTo>
                  <a:lnTo>
                    <a:pt x="3625596" y="1451609"/>
                  </a:lnTo>
                  <a:lnTo>
                    <a:pt x="2957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22419" y="1513331"/>
              <a:ext cx="3625850" cy="2903220"/>
            </a:xfrm>
            <a:custGeom>
              <a:avLst/>
              <a:gdLst/>
              <a:ahLst/>
              <a:cxnLst/>
              <a:rect l="l" t="t" r="r" b="b"/>
              <a:pathLst>
                <a:path w="3625850" h="2903220">
                  <a:moveTo>
                    <a:pt x="0" y="1451609"/>
                  </a:moveTo>
                  <a:lnTo>
                    <a:pt x="668019" y="0"/>
                  </a:lnTo>
                  <a:lnTo>
                    <a:pt x="2957576" y="0"/>
                  </a:lnTo>
                  <a:lnTo>
                    <a:pt x="3625596" y="1451609"/>
                  </a:lnTo>
                  <a:lnTo>
                    <a:pt x="2957576" y="2903219"/>
                  </a:lnTo>
                  <a:lnTo>
                    <a:pt x="668019" y="2903219"/>
                  </a:lnTo>
                  <a:lnTo>
                    <a:pt x="0" y="1451609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7736" y="213740"/>
            <a:ext cx="79152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ЕДИНОЕ </a:t>
            </a:r>
            <a:r>
              <a:rPr sz="3200" spc="-35" dirty="0"/>
              <a:t>ОБРАЗОВАТЕЛЬНОЕ</a:t>
            </a:r>
            <a:r>
              <a:rPr sz="3200" spc="-25" dirty="0"/>
              <a:t> </a:t>
            </a:r>
            <a:r>
              <a:rPr sz="3200" spc="-15" dirty="0"/>
              <a:t>ПРОСТРАНСТВО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4980813" y="2283307"/>
            <a:ext cx="2101850" cy="1345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84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Единые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стандарты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образовательного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пространства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страны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1894" y="1970277"/>
            <a:ext cx="3784600" cy="2985770"/>
            <a:chOff x="421894" y="1970277"/>
            <a:chExt cx="3784600" cy="2985770"/>
          </a:xfrm>
        </p:grpSpPr>
        <p:sp>
          <p:nvSpPr>
            <p:cNvPr id="9" name="object 9"/>
            <p:cNvSpPr/>
            <p:nvPr/>
          </p:nvSpPr>
          <p:spPr>
            <a:xfrm>
              <a:off x="428244" y="1976627"/>
              <a:ext cx="3771900" cy="2973070"/>
            </a:xfrm>
            <a:custGeom>
              <a:avLst/>
              <a:gdLst/>
              <a:ahLst/>
              <a:cxnLst/>
              <a:rect l="l" t="t" r="r" b="b"/>
              <a:pathLst>
                <a:path w="3771900" h="2973070">
                  <a:moveTo>
                    <a:pt x="3028569" y="0"/>
                  </a:moveTo>
                  <a:lnTo>
                    <a:pt x="743331" y="0"/>
                  </a:lnTo>
                  <a:lnTo>
                    <a:pt x="0" y="1486408"/>
                  </a:lnTo>
                  <a:lnTo>
                    <a:pt x="743331" y="2972943"/>
                  </a:lnTo>
                  <a:lnTo>
                    <a:pt x="3028569" y="2972943"/>
                  </a:lnTo>
                  <a:lnTo>
                    <a:pt x="3771900" y="1486408"/>
                  </a:lnTo>
                  <a:lnTo>
                    <a:pt x="3028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244" y="1976627"/>
              <a:ext cx="3771900" cy="2973070"/>
            </a:xfrm>
            <a:custGeom>
              <a:avLst/>
              <a:gdLst/>
              <a:ahLst/>
              <a:cxnLst/>
              <a:rect l="l" t="t" r="r" b="b"/>
              <a:pathLst>
                <a:path w="3771900" h="2973070">
                  <a:moveTo>
                    <a:pt x="0" y="1486408"/>
                  </a:moveTo>
                  <a:lnTo>
                    <a:pt x="743331" y="0"/>
                  </a:lnTo>
                  <a:lnTo>
                    <a:pt x="3028569" y="0"/>
                  </a:lnTo>
                  <a:lnTo>
                    <a:pt x="3771900" y="1486408"/>
                  </a:lnTo>
                  <a:lnTo>
                    <a:pt x="3028569" y="2972943"/>
                  </a:lnTo>
                  <a:lnTo>
                    <a:pt x="743331" y="2972943"/>
                  </a:lnTo>
                  <a:lnTo>
                    <a:pt x="0" y="1486408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30578" y="2528417"/>
            <a:ext cx="1972310" cy="176148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635" algn="ctr">
              <a:lnSpc>
                <a:spcPct val="116500"/>
              </a:lnSpc>
              <a:spcBef>
                <a:spcPts val="300"/>
              </a:spcBef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Единые 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подходы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формированию </a:t>
            </a:r>
            <a:r>
              <a:rPr sz="2000" b="1" spc="-4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содержания</a:t>
            </a:r>
            <a:endParaRPr sz="2000">
              <a:latin typeface="Calibri"/>
              <a:cs typeface="Calibri"/>
            </a:endParaRPr>
          </a:p>
          <a:p>
            <a:pPr marL="166370" marR="163195" algn="ctr">
              <a:lnSpc>
                <a:spcPts val="2560"/>
              </a:lnSpc>
              <a:spcBef>
                <a:spcPts val="6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20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17866" y="1970277"/>
            <a:ext cx="3760470" cy="2985770"/>
            <a:chOff x="7817866" y="1970277"/>
            <a:chExt cx="3760470" cy="2985770"/>
          </a:xfrm>
        </p:grpSpPr>
        <p:sp>
          <p:nvSpPr>
            <p:cNvPr id="13" name="object 13"/>
            <p:cNvSpPr/>
            <p:nvPr/>
          </p:nvSpPr>
          <p:spPr>
            <a:xfrm>
              <a:off x="7824216" y="1976627"/>
              <a:ext cx="3747770" cy="2973070"/>
            </a:xfrm>
            <a:custGeom>
              <a:avLst/>
              <a:gdLst/>
              <a:ahLst/>
              <a:cxnLst/>
              <a:rect l="l" t="t" r="r" b="b"/>
              <a:pathLst>
                <a:path w="3747770" h="2973070">
                  <a:moveTo>
                    <a:pt x="3049904" y="0"/>
                  </a:moveTo>
                  <a:lnTo>
                    <a:pt x="697610" y="0"/>
                  </a:lnTo>
                  <a:lnTo>
                    <a:pt x="0" y="1486408"/>
                  </a:lnTo>
                  <a:lnTo>
                    <a:pt x="697610" y="2972943"/>
                  </a:lnTo>
                  <a:lnTo>
                    <a:pt x="3049904" y="2972943"/>
                  </a:lnTo>
                  <a:lnTo>
                    <a:pt x="3747515" y="1486408"/>
                  </a:lnTo>
                  <a:lnTo>
                    <a:pt x="3049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24216" y="1976627"/>
              <a:ext cx="3747770" cy="2973070"/>
            </a:xfrm>
            <a:custGeom>
              <a:avLst/>
              <a:gdLst/>
              <a:ahLst/>
              <a:cxnLst/>
              <a:rect l="l" t="t" r="r" b="b"/>
              <a:pathLst>
                <a:path w="3747770" h="2973070">
                  <a:moveTo>
                    <a:pt x="0" y="1486408"/>
                  </a:moveTo>
                  <a:lnTo>
                    <a:pt x="697610" y="0"/>
                  </a:lnTo>
                  <a:lnTo>
                    <a:pt x="3049904" y="0"/>
                  </a:lnTo>
                  <a:lnTo>
                    <a:pt x="3747515" y="1486408"/>
                  </a:lnTo>
                  <a:lnTo>
                    <a:pt x="3049904" y="2972943"/>
                  </a:lnTo>
                  <a:lnTo>
                    <a:pt x="697610" y="2972943"/>
                  </a:lnTo>
                  <a:lnTo>
                    <a:pt x="0" y="1486408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560689" y="2223262"/>
            <a:ext cx="2282825" cy="24606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9875" marR="260985" algn="ctr">
              <a:lnSpc>
                <a:spcPct val="90000"/>
              </a:lnSpc>
              <a:spcBef>
                <a:spcPts val="340"/>
              </a:spcBef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Единая система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мониторинга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эффективности </a:t>
            </a:r>
            <a:r>
              <a:rPr sz="2000" b="1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endParaRPr sz="2000">
              <a:latin typeface="Calibri"/>
              <a:cs typeface="Calibri"/>
            </a:endParaRPr>
          </a:p>
          <a:p>
            <a:pPr marL="166370" marR="160020" algn="ctr">
              <a:lnSpc>
                <a:spcPts val="2590"/>
              </a:lnSpc>
              <a:spcBef>
                <a:spcPts val="1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ов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ат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льных 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организаций,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органов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управления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образованием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1168" y="0"/>
            <a:ext cx="11658600" cy="5949315"/>
            <a:chOff x="201168" y="0"/>
            <a:chExt cx="11658600" cy="594931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0323" y="4742688"/>
              <a:ext cx="803148" cy="6827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168" y="5301996"/>
              <a:ext cx="890016" cy="6416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65179" y="5234940"/>
              <a:ext cx="894587" cy="5989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59585" y="5572505"/>
              <a:ext cx="9538970" cy="0"/>
            </a:xfrm>
            <a:custGeom>
              <a:avLst/>
              <a:gdLst/>
              <a:ahLst/>
              <a:cxnLst/>
              <a:rect l="l" t="t" r="r" b="b"/>
              <a:pathLst>
                <a:path w="9538970">
                  <a:moveTo>
                    <a:pt x="0" y="0"/>
                  </a:moveTo>
                  <a:lnTo>
                    <a:pt x="9538462" y="0"/>
                  </a:lnTo>
                </a:path>
              </a:pathLst>
            </a:custGeom>
            <a:ln w="28956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37988" y="5576315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0" y="0"/>
                  </a:lnTo>
                  <a:lnTo>
                    <a:pt x="774446" y="366903"/>
                  </a:lnTo>
                  <a:lnTo>
                    <a:pt x="1577339" y="0"/>
                  </a:lnTo>
                  <a:close/>
                </a:path>
              </a:pathLst>
            </a:custGeom>
            <a:solidFill>
              <a:srgbClr val="52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37988" y="5576315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774446" y="366903"/>
                  </a:lnTo>
                  <a:lnTo>
                    <a:pt x="0" y="0"/>
                  </a:lnTo>
                  <a:lnTo>
                    <a:pt x="1577339" y="0"/>
                  </a:lnTo>
                  <a:close/>
                </a:path>
              </a:pathLst>
            </a:custGeom>
            <a:ln w="12192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53956" y="0"/>
              <a:ext cx="1793239" cy="1319530"/>
            </a:xfrm>
            <a:custGeom>
              <a:avLst/>
              <a:gdLst/>
              <a:ahLst/>
              <a:cxnLst/>
              <a:rect l="l" t="t" r="r" b="b"/>
              <a:pathLst>
                <a:path w="1793240" h="1319530">
                  <a:moveTo>
                    <a:pt x="1793113" y="0"/>
                  </a:moveTo>
                  <a:lnTo>
                    <a:pt x="0" y="0"/>
                  </a:lnTo>
                  <a:lnTo>
                    <a:pt x="896620" y="1319402"/>
                  </a:lnTo>
                  <a:lnTo>
                    <a:pt x="1793113" y="0"/>
                  </a:lnTo>
                  <a:close/>
                </a:path>
              </a:pathLst>
            </a:custGeom>
            <a:solidFill>
              <a:srgbClr val="52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616202" y="5976315"/>
            <a:ext cx="89065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2F356C"/>
                </a:solidFill>
                <a:latin typeface="Calibri"/>
                <a:cs typeface="Calibri"/>
              </a:rPr>
              <a:t>ГАРАНТИЯ</a:t>
            </a:r>
            <a:r>
              <a:rPr sz="2400" spc="-15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F356C"/>
                </a:solidFill>
                <a:latin typeface="Calibri"/>
                <a:cs typeface="Calibri"/>
              </a:rPr>
              <a:t>РАВЕНСТВА</a:t>
            </a:r>
            <a:r>
              <a:rPr sz="2400" spc="-30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F356C"/>
                </a:solidFill>
                <a:latin typeface="Calibri"/>
                <a:cs typeface="Calibri"/>
              </a:rPr>
              <a:t>РЕСУРСОВ,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-15" dirty="0">
                <a:solidFill>
                  <a:srgbClr val="2F356C"/>
                </a:solidFill>
                <a:latin typeface="Calibri"/>
                <a:cs typeface="Calibri"/>
              </a:rPr>
              <a:t>УСЛОВИЙ,</a:t>
            </a:r>
            <a:r>
              <a:rPr sz="2400" spc="-10" dirty="0">
                <a:solidFill>
                  <a:srgbClr val="2F356C"/>
                </a:solidFill>
                <a:latin typeface="Calibri"/>
                <a:cs typeface="Calibri"/>
              </a:rPr>
              <a:t> ВОЗМОЖНОСТЕЙ</a:t>
            </a:r>
            <a:r>
              <a:rPr sz="2400" spc="5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F356C"/>
                </a:solidFill>
                <a:latin typeface="Calibri"/>
                <a:cs typeface="Calibri"/>
              </a:rPr>
              <a:t>И</a:t>
            </a:r>
            <a:r>
              <a:rPr sz="2400" spc="5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F356C"/>
                </a:solidFill>
                <a:latin typeface="Calibri"/>
                <a:cs typeface="Calibri"/>
              </a:rPr>
              <a:t>ПОВЫШЕНИЯ</a:t>
            </a:r>
            <a:r>
              <a:rPr sz="2400" spc="15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2F356C"/>
                </a:solidFill>
                <a:latin typeface="Calibri"/>
                <a:cs typeface="Calibri"/>
              </a:rPr>
              <a:t>КАЧЕСТВА</a:t>
            </a:r>
            <a:r>
              <a:rPr sz="2400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2400" spc="-70" dirty="0">
                <a:solidFill>
                  <a:srgbClr val="2F356C"/>
                </a:solidFill>
                <a:latin typeface="Calibri"/>
                <a:cs typeface="Calibri"/>
              </a:rPr>
              <a:t>РЕЗУЛЬТАТОВ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407" y="876122"/>
            <a:ext cx="11414760" cy="4671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607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Учебный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период: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01.09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- 20.05,</a:t>
            </a:r>
            <a:r>
              <a:rPr sz="20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34 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недели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alibri"/>
              <a:cs typeface="Calibri"/>
            </a:endParaRPr>
          </a:p>
          <a:p>
            <a:pPr marL="214629" algn="ctr">
              <a:lnSpc>
                <a:spcPts val="2280"/>
              </a:lnSpc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ФЕДЕРАЛЬНЫЙ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УЧЕБНЫЙ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ПЛАН</a:t>
            </a:r>
            <a:endParaRPr sz="2000">
              <a:latin typeface="Calibri"/>
              <a:cs typeface="Calibri"/>
            </a:endParaRPr>
          </a:p>
          <a:p>
            <a:pPr marL="210185" algn="ctr">
              <a:lnSpc>
                <a:spcPts val="2280"/>
              </a:lnSpc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(6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вариантов)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280"/>
              </a:lnSpc>
              <a:spcBef>
                <a:spcPts val="163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вариант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1,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2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для образовательных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организаций,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которых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обучение </a:t>
            </a:r>
            <a:r>
              <a:rPr sz="2000" b="1" spc="-10" dirty="0">
                <a:latin typeface="Calibri"/>
                <a:cs typeface="Calibri"/>
              </a:rPr>
              <a:t>ведется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на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русском</a:t>
            </a:r>
            <a:r>
              <a:rPr sz="2000" b="1" spc="-10" dirty="0">
                <a:latin typeface="Calibri"/>
                <a:cs typeface="Calibri"/>
              </a:rPr>
              <a:t> языке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b="1" spc="-5" dirty="0">
                <a:latin typeface="Calibri"/>
                <a:cs typeface="Calibri"/>
              </a:rPr>
              <a:t>(5-дневная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5" dirty="0">
                <a:latin typeface="Calibri"/>
                <a:cs typeface="Calibri"/>
              </a:rPr>
              <a:t> 6-дневная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учебная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неделя);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280"/>
              </a:lnSpc>
              <a:spcBef>
                <a:spcPts val="9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вариант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3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для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образовательных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организаций,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10" dirty="0">
                <a:latin typeface="Calibri"/>
                <a:cs typeface="Calibri"/>
              </a:rPr>
              <a:t>которых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обучение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ведется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</a:t>
            </a:r>
            <a:r>
              <a:rPr sz="2000" b="1" spc="-15" dirty="0">
                <a:latin typeface="Calibri"/>
                <a:cs typeface="Calibri"/>
              </a:rPr>
              <a:t> русском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языке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b="1" spc="-5" dirty="0">
                <a:latin typeface="Calibri"/>
                <a:cs typeface="Calibri"/>
              </a:rPr>
              <a:t>изучается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второй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иностранный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язык;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280"/>
              </a:lnSpc>
              <a:spcBef>
                <a:spcPts val="9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вариант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4,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5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для образовательных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организаций,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которых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обучение </a:t>
            </a:r>
            <a:r>
              <a:rPr sz="2000" b="1" spc="-10" dirty="0">
                <a:latin typeface="Calibri"/>
                <a:cs typeface="Calibri"/>
              </a:rPr>
              <a:t>ведется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на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русском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или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b="1" spc="-10" dirty="0">
                <a:latin typeface="Calibri"/>
                <a:cs typeface="Calibri"/>
              </a:rPr>
              <a:t>родном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языке,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но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наряду </a:t>
            </a:r>
            <a:r>
              <a:rPr sz="2000" b="1" dirty="0">
                <a:latin typeface="Calibri"/>
                <a:cs typeface="Calibri"/>
              </a:rPr>
              <a:t>с </a:t>
            </a:r>
            <a:r>
              <a:rPr sz="2000" b="1" spc="-5" dirty="0">
                <a:latin typeface="Calibri"/>
                <a:cs typeface="Calibri"/>
              </a:rPr>
              <a:t>ним изучается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один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из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языков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народов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России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(5-дневная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6-дневная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b="1" dirty="0">
                <a:latin typeface="Calibri"/>
                <a:cs typeface="Calibri"/>
              </a:rPr>
              <a:t>учебная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неделя);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280"/>
              </a:lnSpc>
              <a:spcBef>
                <a:spcPts val="9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вариант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6 </a:t>
            </a:r>
            <a:r>
              <a:rPr sz="2000" b="1" dirty="0">
                <a:latin typeface="Calibri"/>
                <a:cs typeface="Calibri"/>
              </a:rPr>
              <a:t>- </a:t>
            </a:r>
            <a:r>
              <a:rPr sz="2000" b="1" spc="-5" dirty="0">
                <a:latin typeface="Calibri"/>
                <a:cs typeface="Calibri"/>
              </a:rPr>
              <a:t>для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образовательных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организаций,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которых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обучение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ведется </a:t>
            </a:r>
            <a:r>
              <a:rPr sz="2000" b="1" spc="-5" dirty="0">
                <a:latin typeface="Calibri"/>
                <a:cs typeface="Calibri"/>
              </a:rPr>
              <a:t>на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родном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(нерусском)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b="1" spc="-10" dirty="0">
                <a:latin typeface="Calibri"/>
                <a:cs typeface="Calibri"/>
              </a:rPr>
              <a:t>языке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(6-дневная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учебная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неделя).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3554" y="250063"/>
            <a:ext cx="10586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Организационный</a:t>
            </a:r>
            <a:r>
              <a:rPr sz="2400" spc="30" dirty="0"/>
              <a:t> </a:t>
            </a:r>
            <a:r>
              <a:rPr sz="2400" spc="-15" dirty="0"/>
              <a:t>раздел</a:t>
            </a:r>
            <a:r>
              <a:rPr sz="2400" spc="5" dirty="0"/>
              <a:t> </a:t>
            </a:r>
            <a:r>
              <a:rPr sz="2400" dirty="0"/>
              <a:t>ФОП</a:t>
            </a:r>
            <a:r>
              <a:rPr sz="2400" spc="-5" dirty="0"/>
              <a:t> основного</a:t>
            </a:r>
            <a:r>
              <a:rPr sz="2400" spc="-30" dirty="0"/>
              <a:t> </a:t>
            </a:r>
            <a:r>
              <a:rPr sz="2400" spc="-10" dirty="0"/>
              <a:t>общего</a:t>
            </a:r>
            <a:r>
              <a:rPr sz="2400" dirty="0"/>
              <a:t> </a:t>
            </a:r>
            <a:r>
              <a:rPr sz="2400" spc="-5" dirty="0"/>
              <a:t>образования.</a:t>
            </a:r>
            <a:r>
              <a:rPr sz="2400" spc="5" dirty="0"/>
              <a:t> </a:t>
            </a:r>
            <a:r>
              <a:rPr sz="2400" spc="-10" dirty="0"/>
              <a:t>Учебный</a:t>
            </a:r>
            <a:r>
              <a:rPr sz="2400" spc="15" dirty="0"/>
              <a:t> </a:t>
            </a:r>
            <a:r>
              <a:rPr sz="2400" spc="-5" dirty="0"/>
              <a:t>план.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61378" y="565658"/>
          <a:ext cx="6182357" cy="61575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1305"/>
                <a:gridCol w="1719580"/>
                <a:gridCol w="1931669"/>
                <a:gridCol w="485139"/>
                <a:gridCol w="494664"/>
              </a:tblGrid>
              <a:tr h="48590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ред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метные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бласти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0543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196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модули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115" algn="ctr">
                        <a:lnSpc>
                          <a:spcPts val="124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Классы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5400" marR="18415" indent="1270"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(количество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неделю)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58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V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ts val="120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VI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815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50" b="1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яз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ател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05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сть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8722">
                <a:tc rowSpan="2">
                  <a:txBody>
                    <a:bodyPr/>
                    <a:lstStyle/>
                    <a:p>
                      <a:pPr marL="402590" marR="393065" indent="-3175">
                        <a:lnSpc>
                          <a:spcPct val="101000"/>
                        </a:lnSpc>
                        <a:spcBef>
                          <a:spcPts val="160"/>
                        </a:spcBef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ус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язык  и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терат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ура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887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Иностранные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языки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859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8620" marR="367665" indent="-15240">
                        <a:lnSpc>
                          <a:spcPct val="101000"/>
                        </a:lnSpc>
                        <a:spcBef>
                          <a:spcPts val="68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ате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атика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  инф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мат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ик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819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Алгебра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Геометрия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941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43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статистика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307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2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3234" marR="113664" indent="-36322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Обществ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енн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-нау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ные  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История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России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2170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Всеобщая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история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География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8859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83234" marR="177800" indent="-299085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Естественнонаучные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Физика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Химия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Биология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87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ОДНКНР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ОДНКНР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7109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9212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Искусство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Изобразительное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искусство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Музыка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87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8722">
                <a:tc rowSpan="2">
                  <a:txBody>
                    <a:bodyPr/>
                    <a:lstStyle/>
                    <a:p>
                      <a:pPr marL="160020" marR="118745" indent="-35560" algn="just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изическая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ку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льт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ура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  основы безопасности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жизнедеятельности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культура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971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ОБЖ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785">
                <a:tc gridSpan="3">
                  <a:txBody>
                    <a:bodyPr/>
                    <a:lstStyle/>
                    <a:p>
                      <a:pPr marL="635" algn="ctr">
                        <a:lnSpc>
                          <a:spcPts val="1200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050" b="1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обязательная</a:t>
                      </a:r>
                      <a:r>
                        <a:rPr sz="1050" b="1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часть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0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27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ts val="1200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81559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5836">
                <a:tc gridSpan="3">
                  <a:txBody>
                    <a:bodyPr/>
                    <a:lstStyle/>
                    <a:p>
                      <a:pPr marL="29209" algn="ctr">
                        <a:lnSpc>
                          <a:spcPts val="1190"/>
                        </a:lnSpc>
                        <a:spcBef>
                          <a:spcPts val="15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формируемая</a:t>
                      </a:r>
                      <a:r>
                        <a:rPr sz="105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10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05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отношений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20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836">
                <a:tc gridSpan="3"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Bef>
                          <a:spcPts val="15"/>
                        </a:spcBef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050" b="1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нагрузка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050" b="1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5-дневной</a:t>
                      </a:r>
                      <a:r>
                        <a:rPr sz="1050" b="1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050" b="1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неделе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10007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7085">
                <a:tc gridSpan="3">
                  <a:txBody>
                    <a:bodyPr/>
                    <a:lstStyle/>
                    <a:p>
                      <a:pPr marL="821055" marR="522605" indent="-29273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нагрузка,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предусмотренная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Гигиеническими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нормативами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100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Санитарно-эпидемиологическими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требованиями,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более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741" y="48260"/>
            <a:ext cx="11298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uFill>
                  <a:solidFill>
                    <a:srgbClr val="003399"/>
                  </a:solidFill>
                </a:uFill>
              </a:rPr>
              <a:t>Федеральный</a:t>
            </a:r>
            <a:r>
              <a:rPr spc="445" dirty="0"/>
              <a:t> </a:t>
            </a:r>
            <a:r>
              <a:rPr dirty="0"/>
              <a:t>учебный</a:t>
            </a:r>
            <a:r>
              <a:rPr spc="-25" dirty="0"/>
              <a:t> </a:t>
            </a:r>
            <a:r>
              <a:rPr spc="-5" dirty="0"/>
              <a:t>план (выдержка)</a:t>
            </a:r>
            <a:r>
              <a:rPr spc="-25" dirty="0"/>
              <a:t> </a:t>
            </a:r>
            <a:r>
              <a:rPr spc="-5" dirty="0"/>
              <a:t>основного</a:t>
            </a:r>
            <a:r>
              <a:rPr spc="-35" dirty="0"/>
              <a:t> </a:t>
            </a:r>
            <a:r>
              <a:rPr spc="-5" dirty="0"/>
              <a:t>общего</a:t>
            </a:r>
            <a:r>
              <a:rPr spc="-20" dirty="0"/>
              <a:t> </a:t>
            </a:r>
            <a:r>
              <a:rPr dirty="0"/>
              <a:t>образования,</a:t>
            </a:r>
            <a:r>
              <a:rPr spc="430" dirty="0"/>
              <a:t> </a:t>
            </a:r>
            <a:r>
              <a:rPr i="1" spc="-5" dirty="0">
                <a:latin typeface="Calibri"/>
                <a:cs typeface="Calibri"/>
              </a:rPr>
              <a:t>5-дневная</a:t>
            </a:r>
            <a:r>
              <a:rPr i="1" spc="-25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учебная</a:t>
            </a:r>
            <a:r>
              <a:rPr i="1" spc="-3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неделя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70064" y="3683508"/>
            <a:ext cx="4640580" cy="104711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8001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630"/>
              </a:spcBef>
            </a:pP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Часть, 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формируемую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участниками</a:t>
            </a:r>
            <a:endParaRPr sz="160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</a:pP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образовательных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отношений,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 которая</a:t>
            </a:r>
            <a:r>
              <a:rPr sz="16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позволяет:</a:t>
            </a:r>
            <a:endParaRPr sz="1600">
              <a:latin typeface="Calibri"/>
              <a:cs typeface="Calibri"/>
            </a:endParaRPr>
          </a:p>
          <a:p>
            <a:pPr marL="360680" marR="358140" indent="-31432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333375" algn="l"/>
                <a:tab pos="334010" algn="l"/>
              </a:tabLst>
            </a:pPr>
            <a:r>
              <a:rPr sz="1200" b="1" spc="-5" dirty="0">
                <a:latin typeface="Calibri"/>
                <a:cs typeface="Calibri"/>
              </a:rPr>
              <a:t>обеспечить реализацию стандарта по физической </a:t>
            </a:r>
            <a:r>
              <a:rPr sz="1200" b="1" spc="-15" dirty="0">
                <a:latin typeface="Calibri"/>
                <a:cs typeface="Calibri"/>
              </a:rPr>
              <a:t>культуре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5-6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классах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полном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объеме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(3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часа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10" dirty="0">
                <a:latin typeface="Calibri"/>
                <a:cs typeface="Calibri"/>
              </a:rPr>
              <a:t> неделю)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65492" y="5122164"/>
            <a:ext cx="4653280" cy="923925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НОО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и ФОП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позволяют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реализовать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углублённое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изучение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предметов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при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5-дневной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учебной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неделе!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62443" y="1740407"/>
            <a:ext cx="4655820" cy="156972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762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600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Обязательную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часть:</a:t>
            </a:r>
            <a:endParaRPr sz="1800">
              <a:latin typeface="Calibri"/>
              <a:cs typeface="Calibri"/>
            </a:endParaRPr>
          </a:p>
          <a:p>
            <a:pPr marL="332740" marR="628650" indent="-287020">
              <a:lnSpc>
                <a:spcPct val="100000"/>
              </a:lnSpc>
              <a:spcBef>
                <a:spcPts val="45"/>
              </a:spcBef>
              <a:buFont typeface="Arial MT"/>
              <a:buChar char="•"/>
              <a:tabLst>
                <a:tab pos="332740" algn="l"/>
                <a:tab pos="333375" algn="l"/>
              </a:tabLst>
            </a:pP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количество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часов по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каждому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предмету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не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может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быть </a:t>
            </a:r>
            <a:r>
              <a:rPr sz="1200" b="1" spc="-2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меньше,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 чем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предусмотрено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ФРП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ПРП</a:t>
            </a:r>
            <a:endParaRPr sz="1200">
              <a:latin typeface="Calibri"/>
              <a:cs typeface="Calibri"/>
            </a:endParaRPr>
          </a:p>
          <a:p>
            <a:pPr marL="332740" marR="9906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32740" algn="l"/>
                <a:tab pos="333375" algn="l"/>
              </a:tabLst>
            </a:pPr>
            <a:r>
              <a:rPr sz="1200" b="1" spc="-5" dirty="0">
                <a:latin typeface="Calibri"/>
                <a:cs typeface="Calibri"/>
              </a:rPr>
              <a:t>Изучение </a:t>
            </a:r>
            <a:r>
              <a:rPr sz="1200" b="1" spc="-10" dirty="0">
                <a:latin typeface="Calibri"/>
                <a:cs typeface="Calibri"/>
              </a:rPr>
              <a:t>родного языка 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-5" dirty="0">
                <a:latin typeface="Calibri"/>
                <a:cs typeface="Calibri"/>
              </a:rPr>
              <a:t>родной литературы </a:t>
            </a:r>
            <a:r>
              <a:rPr sz="1200" b="1" dirty="0">
                <a:latin typeface="Calibri"/>
                <a:cs typeface="Calibri"/>
              </a:rPr>
              <a:t>из </a:t>
            </a:r>
            <a:r>
              <a:rPr sz="1200" b="1" spc="-5" dirty="0">
                <a:latin typeface="Calibri"/>
                <a:cs typeface="Calibri"/>
              </a:rPr>
              <a:t>числа </a:t>
            </a:r>
            <a:r>
              <a:rPr sz="1200" b="1" spc="-10" dirty="0">
                <a:latin typeface="Calibri"/>
                <a:cs typeface="Calibri"/>
              </a:rPr>
              <a:t>языков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народов </a:t>
            </a:r>
            <a:r>
              <a:rPr sz="1200" b="1" spc="-5" dirty="0">
                <a:latin typeface="Calibri"/>
                <a:cs typeface="Calibri"/>
              </a:rPr>
              <a:t>РФ </a:t>
            </a:r>
            <a:r>
              <a:rPr sz="1200" b="1" spc="-10" dirty="0">
                <a:latin typeface="Calibri"/>
                <a:cs typeface="Calibri"/>
              </a:rPr>
              <a:t>осуществляется </a:t>
            </a:r>
            <a:r>
              <a:rPr sz="1200" b="1" spc="-5" dirty="0">
                <a:latin typeface="Calibri"/>
                <a:cs typeface="Calibri"/>
              </a:rPr>
              <a:t>при наличии возможностей </a:t>
            </a:r>
            <a:r>
              <a:rPr sz="1200" b="1" spc="-10" dirty="0">
                <a:latin typeface="Calibri"/>
                <a:cs typeface="Calibri"/>
              </a:rPr>
              <a:t>ОУ 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по заявлению </a:t>
            </a:r>
            <a:r>
              <a:rPr sz="1200" b="1" spc="-10" dirty="0">
                <a:latin typeface="Calibri"/>
                <a:cs typeface="Calibri"/>
              </a:rPr>
              <a:t>родителей </a:t>
            </a:r>
            <a:r>
              <a:rPr sz="1200" b="1" spc="-5" dirty="0">
                <a:latin typeface="Calibri"/>
                <a:cs typeface="Calibri"/>
              </a:rPr>
              <a:t>(законных </a:t>
            </a:r>
            <a:r>
              <a:rPr sz="1200" b="1" spc="-10" dirty="0">
                <a:latin typeface="Calibri"/>
                <a:cs typeface="Calibri"/>
              </a:rPr>
              <a:t>представителей) </a:t>
            </a:r>
            <a:r>
              <a:rPr sz="1200" b="1" spc="-5" dirty="0">
                <a:latin typeface="Calibri"/>
                <a:cs typeface="Calibri"/>
              </a:rPr>
              <a:t> несовершеннолетних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обучающихся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(см.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вариант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4 </a:t>
            </a:r>
            <a:r>
              <a:rPr sz="1200" b="1" spc="-15" dirty="0">
                <a:latin typeface="Calibri"/>
                <a:cs typeface="Calibri"/>
              </a:rPr>
              <a:t>ФУП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ООО).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2566" y="358279"/>
            <a:ext cx="4754880" cy="138874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78860">
              <a:lnSpc>
                <a:spcPct val="100000"/>
              </a:lnSpc>
              <a:spcBef>
                <a:spcPts val="550"/>
              </a:spcBef>
            </a:pP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Вариант</a:t>
            </a:r>
            <a:r>
              <a:rPr sz="20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5-6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классы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2023-2024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учебный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год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73025">
              <a:lnSpc>
                <a:spcPct val="100000"/>
              </a:lnSpc>
              <a:spcBef>
                <a:spcPts val="1440"/>
              </a:spcBef>
            </a:pPr>
            <a:r>
              <a:rPr sz="1400" b="1" dirty="0">
                <a:latin typeface="Calibri"/>
                <a:cs typeface="Calibri"/>
              </a:rPr>
              <a:t>При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разработке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учебного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плана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ОУ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обращаем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внимание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на: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50480" y="6237732"/>
            <a:ext cx="1788160" cy="498475"/>
          </a:xfrm>
          <a:custGeom>
            <a:avLst/>
            <a:gdLst/>
            <a:ahLst/>
            <a:cxnLst/>
            <a:rect l="l" t="t" r="r" b="b"/>
            <a:pathLst>
              <a:path w="1788159" h="498475">
                <a:moveTo>
                  <a:pt x="1787652" y="0"/>
                </a:moveTo>
                <a:lnTo>
                  <a:pt x="0" y="0"/>
                </a:lnTo>
                <a:lnTo>
                  <a:pt x="0" y="498348"/>
                </a:lnTo>
                <a:lnTo>
                  <a:pt x="1787652" y="498348"/>
                </a:lnTo>
                <a:lnTo>
                  <a:pt x="1787652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45043" y="6265875"/>
            <a:ext cx="1398905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ФРП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41635" y="6245352"/>
            <a:ext cx="1828800" cy="498475"/>
          </a:xfrm>
          <a:custGeom>
            <a:avLst/>
            <a:gdLst/>
            <a:ahLst/>
            <a:cxnLst/>
            <a:rect l="l" t="t" r="r" b="b"/>
            <a:pathLst>
              <a:path w="1828800" h="498475">
                <a:moveTo>
                  <a:pt x="1828800" y="0"/>
                </a:moveTo>
                <a:lnTo>
                  <a:pt x="0" y="0"/>
                </a:lnTo>
                <a:lnTo>
                  <a:pt x="0" y="498348"/>
                </a:lnTo>
                <a:lnTo>
                  <a:pt x="1828800" y="498348"/>
                </a:lnTo>
                <a:lnTo>
                  <a:pt x="18288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66044" y="6272580"/>
            <a:ext cx="1381760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ПРП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9163" y="589026"/>
          <a:ext cx="6269354" cy="61704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895"/>
                <a:gridCol w="1839595"/>
                <a:gridCol w="1863089"/>
                <a:gridCol w="492125"/>
                <a:gridCol w="501650"/>
              </a:tblGrid>
              <a:tr h="48590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843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ред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метные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бласти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6449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8309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модули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53035" marR="144145" indent="154940">
                        <a:lnSpc>
                          <a:spcPts val="1260"/>
                        </a:lnSpc>
                        <a:spcBef>
                          <a:spcPts val="2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Классы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(коли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ество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32384">
                        <a:lnSpc>
                          <a:spcPts val="1185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неделю)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58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20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V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ts val="120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VI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862">
                <a:tc gridSpan="5"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050" b="1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яз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ател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05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сть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8595">
                <a:tc rowSpan="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8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язык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887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Иностранные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языки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язык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8722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99415" marR="378460" indent="-15240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ате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атика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  инф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мат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ик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1244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Алгебра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Геометрия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85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статистика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2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Общественно-научные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История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России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Всеобщая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история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887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География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8872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95300" marR="167640" indent="-320040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Естественно-научные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Физика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Химия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Биология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87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ОДНКНР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8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ОДНКНР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714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04190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Искусство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0710" marR="330835" indent="-264160">
                        <a:lnSpc>
                          <a:spcPts val="144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Изо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бра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ное 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искусство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Музыка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87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8722">
                <a:tc rowSpan="2">
                  <a:txBody>
                    <a:bodyPr/>
                    <a:lstStyle/>
                    <a:p>
                      <a:pPr marL="170815" marR="130175" indent="-35560" algn="just">
                        <a:lnSpc>
                          <a:spcPct val="100000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еск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кул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ьтур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  основы безопасности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жизнедеятельности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культура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971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ОБЖ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811">
                <a:tc gridSpan="3">
                  <a:txBody>
                    <a:bodyPr/>
                    <a:lstStyle/>
                    <a:p>
                      <a:pPr marL="635" algn="ct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050" b="1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обязательная</a:t>
                      </a:r>
                      <a:r>
                        <a:rPr sz="1050" b="1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часть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28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165836">
                <a:tc gridSpan="5"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 формируемая</a:t>
                      </a:r>
                      <a:r>
                        <a:rPr sz="10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10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отношений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8696">
                <a:tc gridSpan="3"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6-дневной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неделе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863">
                <a:tc gridSpan="3"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30"/>
                        </a:spcBef>
                      </a:pPr>
                      <a:r>
                        <a:rPr sz="1100" b="1" i="1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10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100" b="1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нагрузка</a:t>
                      </a:r>
                      <a:r>
                        <a:rPr sz="110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10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6-дневной</a:t>
                      </a:r>
                      <a:r>
                        <a:rPr sz="1100" b="1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10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неделе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ts val="1295"/>
                        </a:lnSpc>
                        <a:spcBef>
                          <a:spcPts val="5"/>
                        </a:spcBef>
                      </a:pPr>
                      <a:r>
                        <a:rPr sz="1100" b="1" i="1" dirty="0">
                          <a:latin typeface="Calibri"/>
                          <a:cs typeface="Calibri"/>
                        </a:rPr>
                        <a:t>32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70815" algn="r">
                        <a:lnSpc>
                          <a:spcPts val="1295"/>
                        </a:lnSpc>
                        <a:spcBef>
                          <a:spcPts val="5"/>
                        </a:spcBef>
                      </a:pPr>
                      <a:r>
                        <a:rPr sz="1100" b="1" i="1" dirty="0">
                          <a:latin typeface="Calibri"/>
                          <a:cs typeface="Calibri"/>
                        </a:rPr>
                        <a:t>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13522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412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нагрузка,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предусмотренная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Гигиеническими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нормативами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Санитарно-эпидемиологическими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требованиями,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более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007352" y="1792223"/>
            <a:ext cx="4672965" cy="413512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755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595"/>
              </a:spcBef>
            </a:pP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Обязательную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часть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33375" marR="448309" indent="-28702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333375" algn="l"/>
                <a:tab pos="334010" algn="l"/>
              </a:tabLst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количество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каждому</a:t>
            </a:r>
            <a:r>
              <a:rPr sz="1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предмету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может </a:t>
            </a:r>
            <a:r>
              <a:rPr sz="1400" b="1" spc="-3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быть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меньше,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чем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предусмотрено</a:t>
            </a:r>
            <a:r>
              <a:rPr sz="1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ФРП и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ПРП</a:t>
            </a:r>
            <a:endParaRPr sz="1400">
              <a:latin typeface="Calibri"/>
              <a:cs typeface="Calibri"/>
            </a:endParaRPr>
          </a:p>
          <a:p>
            <a:pPr marL="333375" indent="-287020">
              <a:lnSpc>
                <a:spcPct val="100000"/>
              </a:lnSpc>
              <a:buFont typeface="Arial MT"/>
              <a:buChar char="•"/>
              <a:tabLst>
                <a:tab pos="333375" algn="l"/>
                <a:tab pos="334010" algn="l"/>
              </a:tabLst>
            </a:pPr>
            <a:r>
              <a:rPr sz="1400" b="1" spc="-5" dirty="0">
                <a:latin typeface="Calibri"/>
                <a:cs typeface="Calibri"/>
              </a:rPr>
              <a:t>Изучение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родного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языка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родной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литературы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из</a:t>
            </a:r>
            <a:endParaRPr sz="1400">
              <a:latin typeface="Calibri"/>
              <a:cs typeface="Calibri"/>
            </a:endParaRPr>
          </a:p>
          <a:p>
            <a:pPr marL="333375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числа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языков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народов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РФ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осуществляется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при</a:t>
            </a:r>
            <a:endParaRPr sz="1400">
              <a:latin typeface="Calibri"/>
              <a:cs typeface="Calibri"/>
            </a:endParaRPr>
          </a:p>
          <a:p>
            <a:pPr marL="333375" marR="120014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наличии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возможностей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ОУ 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по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заявлению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родителей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(законных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представителей)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несовершеннолетних</a:t>
            </a:r>
            <a:endParaRPr sz="1400">
              <a:latin typeface="Calibri"/>
              <a:cs typeface="Calibri"/>
            </a:endParaRPr>
          </a:p>
          <a:p>
            <a:pPr marL="333375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обучающихся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(см.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вариант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5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ФУП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ООО)</a:t>
            </a:r>
            <a:endParaRPr sz="140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700"/>
              </a:spcBef>
            </a:pP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Часть, 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формируемую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участниками</a:t>
            </a:r>
            <a:endParaRPr sz="160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</a:pP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образовательных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отношений,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 которая</a:t>
            </a:r>
            <a:r>
              <a:rPr sz="16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позволяет:</a:t>
            </a:r>
            <a:endParaRPr sz="1600">
              <a:latin typeface="Calibri"/>
              <a:cs typeface="Calibri"/>
            </a:endParaRPr>
          </a:p>
          <a:p>
            <a:pPr marL="333375" marR="40005" indent="-28702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34010" algn="l"/>
              </a:tabLst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увеличить</a:t>
            </a:r>
            <a:r>
              <a:rPr sz="1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количество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для</a:t>
            </a:r>
            <a:r>
              <a:rPr sz="1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реализации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программ </a:t>
            </a:r>
            <a:r>
              <a:rPr sz="1400" b="1" spc="-3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углублённого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изучения предметов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(ПРП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размещены на </a:t>
            </a:r>
            <a:r>
              <a:rPr sz="1400" b="1" spc="-3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портале)</a:t>
            </a:r>
            <a:r>
              <a:rPr sz="1400" b="1" spc="-3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https://edsoo.ru/Primernie_rabochie_progra.htm</a:t>
            </a:r>
            <a:endParaRPr sz="1200">
              <a:latin typeface="Calibri"/>
              <a:cs typeface="Calibri"/>
            </a:endParaRPr>
          </a:p>
          <a:p>
            <a:pPr marL="333375" marR="445134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33375" algn="l"/>
                <a:tab pos="334010" algn="l"/>
              </a:tabLst>
            </a:pPr>
            <a:r>
              <a:rPr sz="1400" b="1" dirty="0">
                <a:latin typeface="Calibri"/>
                <a:cs typeface="Calibri"/>
              </a:rPr>
              <a:t>обеспечить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реализацию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стандарта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по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физической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культуре </a:t>
            </a:r>
            <a:r>
              <a:rPr sz="1400" b="1" dirty="0">
                <a:latin typeface="Calibri"/>
                <a:cs typeface="Calibri"/>
              </a:rPr>
              <a:t>в 5-6 </a:t>
            </a:r>
            <a:r>
              <a:rPr sz="1400" b="1" spc="-5" dirty="0">
                <a:latin typeface="Calibri"/>
                <a:cs typeface="Calibri"/>
              </a:rPr>
              <a:t>классах </a:t>
            </a:r>
            <a:r>
              <a:rPr sz="1400" b="1" dirty="0">
                <a:latin typeface="Calibri"/>
                <a:cs typeface="Calibri"/>
              </a:rPr>
              <a:t>в </a:t>
            </a:r>
            <a:r>
              <a:rPr sz="1400" b="1" spc="-5" dirty="0">
                <a:latin typeface="Calibri"/>
                <a:cs typeface="Calibri"/>
              </a:rPr>
              <a:t>полном объеме (3 часа </a:t>
            </a:r>
            <a:r>
              <a:rPr sz="1400" b="1" dirty="0">
                <a:latin typeface="Calibri"/>
                <a:cs typeface="Calibri"/>
              </a:rPr>
              <a:t>в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неделю</a:t>
            </a:r>
            <a:r>
              <a:rPr sz="1600" b="1" spc="-10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741" y="48260"/>
            <a:ext cx="112407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uFill>
                  <a:solidFill>
                    <a:srgbClr val="003399"/>
                  </a:solidFill>
                </a:uFill>
              </a:rPr>
              <a:t>Федеральный</a:t>
            </a:r>
            <a:r>
              <a:rPr spc="-20" dirty="0"/>
              <a:t> </a:t>
            </a:r>
            <a:r>
              <a:rPr dirty="0"/>
              <a:t>учебный</a:t>
            </a:r>
            <a:r>
              <a:rPr spc="-10" dirty="0"/>
              <a:t> </a:t>
            </a:r>
            <a:r>
              <a:rPr spc="-5" dirty="0"/>
              <a:t>план</a:t>
            </a:r>
            <a:r>
              <a:rPr spc="-15" dirty="0"/>
              <a:t> </a:t>
            </a:r>
            <a:r>
              <a:rPr spc="-5" dirty="0"/>
              <a:t>(выдержка)</a:t>
            </a:r>
            <a:r>
              <a:rPr spc="-20" dirty="0"/>
              <a:t> </a:t>
            </a:r>
            <a:r>
              <a:rPr spc="-5" dirty="0"/>
              <a:t>основного</a:t>
            </a:r>
            <a:r>
              <a:rPr spc="-30" dirty="0"/>
              <a:t> </a:t>
            </a:r>
            <a:r>
              <a:rPr spc="-5" dirty="0"/>
              <a:t>общего</a:t>
            </a:r>
            <a:r>
              <a:rPr spc="-10" dirty="0"/>
              <a:t> </a:t>
            </a:r>
            <a:r>
              <a:rPr dirty="0"/>
              <a:t>образования,</a:t>
            </a:r>
            <a:r>
              <a:rPr spc="430" dirty="0"/>
              <a:t> </a:t>
            </a:r>
            <a:r>
              <a:rPr i="1" spc="-5" dirty="0">
                <a:latin typeface="Calibri"/>
                <a:cs typeface="Calibri"/>
              </a:rPr>
              <a:t>6-дневная</a:t>
            </a:r>
            <a:r>
              <a:rPr i="1" spc="-3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учебная</a:t>
            </a:r>
            <a:r>
              <a:rPr i="1" spc="-3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неделя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73569" y="263459"/>
            <a:ext cx="4808220" cy="144018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3700779">
              <a:lnSpc>
                <a:spcPct val="100000"/>
              </a:lnSpc>
              <a:spcBef>
                <a:spcPts val="1030"/>
              </a:spcBef>
            </a:pP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Вариант</a:t>
            </a:r>
            <a:r>
              <a:rPr sz="2000" b="1" spc="-9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  <a:p>
            <a:pPr marL="126364">
              <a:lnSpc>
                <a:spcPct val="100000"/>
              </a:lnSpc>
              <a:spcBef>
                <a:spcPts val="830"/>
              </a:spcBef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5-6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классы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2023-2024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учебный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год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При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разработке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учебного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плана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ОУ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обращаем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внимание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на: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50480" y="6237732"/>
            <a:ext cx="1788160" cy="498475"/>
          </a:xfrm>
          <a:custGeom>
            <a:avLst/>
            <a:gdLst/>
            <a:ahLst/>
            <a:cxnLst/>
            <a:rect l="l" t="t" r="r" b="b"/>
            <a:pathLst>
              <a:path w="1788159" h="498475">
                <a:moveTo>
                  <a:pt x="1787652" y="0"/>
                </a:moveTo>
                <a:lnTo>
                  <a:pt x="0" y="0"/>
                </a:lnTo>
                <a:lnTo>
                  <a:pt x="0" y="498348"/>
                </a:lnTo>
                <a:lnTo>
                  <a:pt x="1787652" y="498348"/>
                </a:lnTo>
                <a:lnTo>
                  <a:pt x="1787652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45043" y="6265875"/>
            <a:ext cx="1398905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ФРП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https://edsoo.ru/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41635" y="6245352"/>
            <a:ext cx="1828800" cy="498475"/>
          </a:xfrm>
          <a:custGeom>
            <a:avLst/>
            <a:gdLst/>
            <a:ahLst/>
            <a:cxnLst/>
            <a:rect l="l" t="t" r="r" b="b"/>
            <a:pathLst>
              <a:path w="1828800" h="498475">
                <a:moveTo>
                  <a:pt x="1828800" y="0"/>
                </a:moveTo>
                <a:lnTo>
                  <a:pt x="0" y="0"/>
                </a:lnTo>
                <a:lnTo>
                  <a:pt x="0" y="498348"/>
                </a:lnTo>
                <a:lnTo>
                  <a:pt x="1828800" y="498348"/>
                </a:lnTo>
                <a:lnTo>
                  <a:pt x="18288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266044" y="6272580"/>
            <a:ext cx="1381760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ПРП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https://edsoo.ru/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3784" y="361950"/>
          <a:ext cx="6233159" cy="64775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725"/>
                <a:gridCol w="1643380"/>
                <a:gridCol w="1846580"/>
                <a:gridCol w="393700"/>
                <a:gridCol w="394335"/>
                <a:gridCol w="472439"/>
              </a:tblGrid>
              <a:tr h="41147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ред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метные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бласти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6670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модули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67640" marR="158750" indent="514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Классы (кол-во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неделю)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58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1205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VII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205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VIII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5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IX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816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50" b="1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яз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ател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05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сть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8721">
                <a:tc rowSpan="2">
                  <a:txBody>
                    <a:bodyPr/>
                    <a:lstStyle/>
                    <a:p>
                      <a:pPr marL="421005" marR="308610" indent="-105410">
                        <a:lnSpc>
                          <a:spcPct val="101000"/>
                        </a:lnSpc>
                        <a:spcBef>
                          <a:spcPts val="16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0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050" spc="-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Иностранные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языки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2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4965" marR="332740" indent="-15240">
                        <a:lnSpc>
                          <a:spcPct val="101000"/>
                        </a:lnSpc>
                        <a:spcBef>
                          <a:spcPts val="68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ате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атика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  инф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мат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ик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3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Алгебра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Геометрия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1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43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статистика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4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07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1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49580" marR="78740" indent="-363220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Обществ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енн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-нау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ные  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История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России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i="1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70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Всеобщая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история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6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42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Введение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новейшую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350">
                        <a:lnSpc>
                          <a:spcPts val="140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историю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России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География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Естественнонаучные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Физика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Химия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Биология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ОДНКНР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ОДНКНР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22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Искусство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780" marR="279400" indent="-2393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бр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ел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е  искусство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Музыка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1">
                <a:tc rowSpan="2">
                  <a:txBody>
                    <a:bodyPr/>
                    <a:lstStyle/>
                    <a:p>
                      <a:pPr marL="126364" marR="83820" indent="-35560" algn="just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изическая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ку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льт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ура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  основы безопасности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жизнедеятельности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культура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3*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3*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ОБЖ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836">
                <a:tc gridSpan="3"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050" b="1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обязательная</a:t>
                      </a:r>
                      <a:r>
                        <a:rPr sz="1050" b="1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часть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31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32,5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81572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8696">
                <a:tc gridSpan="3"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 формируемая</a:t>
                      </a:r>
                      <a:r>
                        <a:rPr sz="10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отношений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1385"/>
                        </a:lnSpc>
                      </a:pPr>
                      <a:r>
                        <a:rPr sz="1200" i="1" dirty="0">
                          <a:latin typeface="Times New Roman"/>
                          <a:cs typeface="Times New Roman"/>
                        </a:rPr>
                        <a:t>0,5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836">
                <a:tc gridSpan="3"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Bef>
                          <a:spcPts val="15"/>
                        </a:spcBef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050" b="1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нагрузка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050" b="1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5-дневной</a:t>
                      </a:r>
                      <a:r>
                        <a:rPr sz="1050" b="1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050" b="1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неделе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10007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7086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нагрузка,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предусмотренная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Гигиеническими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нормативами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Санитарно-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эпидемиологическими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требованиями,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более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8425" algn="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Учебный</a:t>
            </a:r>
            <a:r>
              <a:rPr dirty="0"/>
              <a:t> </a:t>
            </a:r>
            <a:r>
              <a:rPr spc="-5" dirty="0"/>
              <a:t>план</a:t>
            </a:r>
            <a:r>
              <a:rPr spc="-15" dirty="0"/>
              <a:t> </a:t>
            </a:r>
            <a:r>
              <a:rPr spc="-5" dirty="0"/>
              <a:t>основного</a:t>
            </a:r>
            <a:r>
              <a:rPr spc="-25" dirty="0"/>
              <a:t> </a:t>
            </a:r>
            <a:r>
              <a:rPr spc="-5" dirty="0"/>
              <a:t>общего</a:t>
            </a:r>
            <a:r>
              <a:rPr spc="-10" dirty="0"/>
              <a:t> </a:t>
            </a:r>
            <a:r>
              <a:rPr dirty="0"/>
              <a:t>образования,</a:t>
            </a:r>
            <a:r>
              <a:rPr spc="-20" dirty="0"/>
              <a:t> </a:t>
            </a:r>
            <a:r>
              <a:rPr i="1" spc="-5" dirty="0">
                <a:latin typeface="Calibri"/>
                <a:cs typeface="Calibri"/>
              </a:rPr>
              <a:t>5-дневная</a:t>
            </a:r>
            <a:r>
              <a:rPr i="1" spc="-2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учебная</a:t>
            </a:r>
            <a:r>
              <a:rPr i="1" spc="-2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неделя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33259" y="3683508"/>
            <a:ext cx="4639310" cy="104711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8001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630"/>
              </a:spcBef>
            </a:pP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Часть, 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формируемую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участниками</a:t>
            </a:r>
            <a:endParaRPr sz="16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</a:pP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образовательных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отношений,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 которая</a:t>
            </a:r>
            <a:r>
              <a:rPr sz="16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позволяет:</a:t>
            </a:r>
            <a:endParaRPr sz="1600">
              <a:latin typeface="Calibri"/>
              <a:cs typeface="Calibri"/>
            </a:endParaRPr>
          </a:p>
          <a:p>
            <a:pPr marL="359410" marR="358140" indent="-31432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332105" algn="l"/>
                <a:tab pos="332740" algn="l"/>
              </a:tabLst>
            </a:pPr>
            <a:r>
              <a:rPr sz="1200" b="1" spc="-5" dirty="0">
                <a:latin typeface="Calibri"/>
                <a:cs typeface="Calibri"/>
              </a:rPr>
              <a:t>обеспечить реализацию стандарта по физической </a:t>
            </a:r>
            <a:r>
              <a:rPr sz="1200" b="1" spc="-15" dirty="0">
                <a:latin typeface="Calibri"/>
                <a:cs typeface="Calibri"/>
              </a:rPr>
              <a:t>культуре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7-9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классах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полном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объеме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(3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часа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10" dirty="0">
                <a:latin typeface="Calibri"/>
                <a:cs typeface="Calibri"/>
              </a:rPr>
              <a:t> неделю)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66806" y="249174"/>
            <a:ext cx="11201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Вариант</a:t>
            </a:r>
            <a:r>
              <a:rPr sz="2000" b="1" spc="-9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9543" y="4899659"/>
            <a:ext cx="4653280" cy="923925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 marR="111125">
              <a:lnSpc>
                <a:spcPct val="100000"/>
              </a:lnSpc>
              <a:spcBef>
                <a:spcPts val="250"/>
              </a:spcBef>
            </a:pP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ФГОС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НОО и ФОП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не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позволяют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реализовать </a:t>
            </a:r>
            <a:r>
              <a:rPr sz="1800" b="1" spc="-3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углублённое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изучение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предметов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при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5-дневной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учебной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неделе!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33259" y="1574291"/>
            <a:ext cx="4655820" cy="194056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7747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610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Обязательную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часть:</a:t>
            </a:r>
            <a:endParaRPr sz="1800">
              <a:latin typeface="Calibri"/>
              <a:cs typeface="Calibri"/>
            </a:endParaRPr>
          </a:p>
          <a:p>
            <a:pPr marL="332105" marR="629285" indent="-287020">
              <a:lnSpc>
                <a:spcPct val="100000"/>
              </a:lnSpc>
              <a:spcBef>
                <a:spcPts val="45"/>
              </a:spcBef>
              <a:buFont typeface="Arial MT"/>
              <a:buChar char="•"/>
              <a:tabLst>
                <a:tab pos="332105" algn="l"/>
                <a:tab pos="332740" algn="l"/>
              </a:tabLst>
            </a:pP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количество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часов по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каждому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предмету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не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может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быть </a:t>
            </a:r>
            <a:r>
              <a:rPr sz="1200" b="1" spc="-2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меньше,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 чем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предусмотрено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ФРП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ПРП</a:t>
            </a:r>
            <a:endParaRPr sz="1200">
              <a:latin typeface="Calibri"/>
              <a:cs typeface="Calibri"/>
            </a:endParaRPr>
          </a:p>
          <a:p>
            <a:pPr marL="332105" marR="97155" indent="-287020">
              <a:lnSpc>
                <a:spcPct val="100000"/>
              </a:lnSpc>
              <a:buFont typeface="Arial MT"/>
              <a:buChar char="•"/>
              <a:tabLst>
                <a:tab pos="332105" algn="l"/>
                <a:tab pos="332740" algn="l"/>
              </a:tabLst>
            </a:pPr>
            <a:r>
              <a:rPr sz="1200" b="1" spc="-5" dirty="0">
                <a:latin typeface="Calibri"/>
                <a:cs typeface="Calibri"/>
              </a:rPr>
              <a:t>Изучение </a:t>
            </a:r>
            <a:r>
              <a:rPr sz="1200" b="1" spc="-10" dirty="0">
                <a:latin typeface="Calibri"/>
                <a:cs typeface="Calibri"/>
              </a:rPr>
              <a:t>родного </a:t>
            </a:r>
            <a:r>
              <a:rPr sz="1200" b="1" spc="-5" dirty="0">
                <a:latin typeface="Calibri"/>
                <a:cs typeface="Calibri"/>
              </a:rPr>
              <a:t>языка 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-5" dirty="0">
                <a:latin typeface="Calibri"/>
                <a:cs typeface="Calibri"/>
              </a:rPr>
              <a:t>родной литературы </a:t>
            </a:r>
            <a:r>
              <a:rPr sz="1200" b="1" dirty="0">
                <a:latin typeface="Calibri"/>
                <a:cs typeface="Calibri"/>
              </a:rPr>
              <a:t>из </a:t>
            </a:r>
            <a:r>
              <a:rPr sz="1200" b="1" spc="-5" dirty="0">
                <a:latin typeface="Calibri"/>
                <a:cs typeface="Calibri"/>
              </a:rPr>
              <a:t>числа </a:t>
            </a:r>
            <a:r>
              <a:rPr sz="1200" b="1" spc="-10" dirty="0">
                <a:latin typeface="Calibri"/>
                <a:cs typeface="Calibri"/>
              </a:rPr>
              <a:t>языков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народов </a:t>
            </a:r>
            <a:r>
              <a:rPr sz="1200" b="1" spc="-5" dirty="0">
                <a:latin typeface="Calibri"/>
                <a:cs typeface="Calibri"/>
              </a:rPr>
              <a:t>РФ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осуществляется </a:t>
            </a:r>
            <a:r>
              <a:rPr sz="1200" b="1" spc="-5" dirty="0">
                <a:latin typeface="Calibri"/>
                <a:cs typeface="Calibri"/>
              </a:rPr>
              <a:t>при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наличии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возможностей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ОУ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по заявлению </a:t>
            </a:r>
            <a:r>
              <a:rPr sz="1200" b="1" spc="-10" dirty="0">
                <a:latin typeface="Calibri"/>
                <a:cs typeface="Calibri"/>
              </a:rPr>
              <a:t>родителей </a:t>
            </a:r>
            <a:r>
              <a:rPr sz="1200" b="1" spc="-5" dirty="0">
                <a:latin typeface="Calibri"/>
                <a:cs typeface="Calibri"/>
              </a:rPr>
              <a:t>(законных </a:t>
            </a:r>
            <a:r>
              <a:rPr sz="1200" b="1" spc="-10" dirty="0">
                <a:latin typeface="Calibri"/>
                <a:cs typeface="Calibri"/>
              </a:rPr>
              <a:t>представителей) </a:t>
            </a:r>
            <a:r>
              <a:rPr sz="1200" b="1" spc="-5" dirty="0">
                <a:latin typeface="Calibri"/>
                <a:cs typeface="Calibri"/>
              </a:rPr>
              <a:t> несовершеннолетних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обучающихся.</a:t>
            </a:r>
            <a:endParaRPr sz="1200">
              <a:latin typeface="Calibri"/>
              <a:cs typeface="Calibri"/>
            </a:endParaRPr>
          </a:p>
          <a:p>
            <a:pPr marL="33210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32105" algn="l"/>
                <a:tab pos="332740" algn="l"/>
              </a:tabLst>
            </a:pPr>
            <a:r>
              <a:rPr sz="1200" b="1" spc="-10" dirty="0">
                <a:latin typeface="Calibri"/>
                <a:cs typeface="Calibri"/>
              </a:rPr>
              <a:t>Учебный </a:t>
            </a:r>
            <a:r>
              <a:rPr sz="1200" b="1" spc="-15" dirty="0">
                <a:latin typeface="Calibri"/>
                <a:cs typeface="Calibri"/>
              </a:rPr>
              <a:t>модуль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«Введение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 новейшую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историю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России»</a:t>
            </a:r>
            <a:endParaRPr sz="1200">
              <a:latin typeface="Calibri"/>
              <a:cs typeface="Calibri"/>
            </a:endParaRPr>
          </a:p>
          <a:p>
            <a:pPr marL="332105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(min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14 </a:t>
            </a:r>
            <a:r>
              <a:rPr sz="1200" b="1" spc="-5" dirty="0">
                <a:latin typeface="Calibri"/>
                <a:cs typeface="Calibri"/>
              </a:rPr>
              <a:t>часов)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9 </a:t>
            </a:r>
            <a:r>
              <a:rPr sz="1200" b="1" spc="-10" dirty="0">
                <a:latin typeface="Calibri"/>
                <a:cs typeface="Calibri"/>
              </a:rPr>
              <a:t>классе</a:t>
            </a:r>
            <a:r>
              <a:rPr sz="1200" b="1" dirty="0">
                <a:latin typeface="Calibri"/>
                <a:cs typeface="Calibri"/>
              </a:rPr>
              <a:t> (1 или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2-е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полугодие)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6540" y="6179820"/>
            <a:ext cx="1788160" cy="497205"/>
          </a:xfrm>
          <a:prstGeom prst="rect">
            <a:avLst/>
          </a:prstGeom>
          <a:solidFill>
            <a:srgbClr val="C5DFB4"/>
          </a:solidFill>
          <a:ln w="12192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ФРП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46007" y="6170676"/>
            <a:ext cx="1828800" cy="498475"/>
          </a:xfrm>
          <a:prstGeom prst="rect">
            <a:avLst/>
          </a:prstGeom>
          <a:solidFill>
            <a:srgbClr val="FFFF99"/>
          </a:solidFill>
          <a:ln w="12192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459"/>
              </a:spcBef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ПРП</a:t>
            </a:r>
            <a:endParaRPr sz="12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1980" y="776732"/>
            <a:ext cx="469392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7-9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классы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2023-2024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учебный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год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При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разработке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учебного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плана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ОУ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обращаем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внимание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на: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28147" y="6170676"/>
            <a:ext cx="1828800" cy="49847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312420" marR="191770" indent="-110489">
              <a:lnSpc>
                <a:spcPct val="100000"/>
              </a:lnSpc>
              <a:spcBef>
                <a:spcPts val="459"/>
              </a:spcBef>
            </a:pPr>
            <a:r>
              <a:rPr sz="1200" spc="-5" dirty="0">
                <a:latin typeface="Calibri"/>
                <a:cs typeface="Calibri"/>
              </a:rPr>
              <a:t>Использование </a:t>
            </a:r>
            <a:r>
              <a:rPr sz="1200" dirty="0">
                <a:latin typeface="Calibri"/>
                <a:cs typeface="Calibri"/>
              </a:rPr>
              <a:t>ранее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разработанных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РП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3784" y="361950"/>
          <a:ext cx="6233159" cy="64775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725"/>
                <a:gridCol w="1643380"/>
                <a:gridCol w="1846580"/>
                <a:gridCol w="393700"/>
                <a:gridCol w="394335"/>
                <a:gridCol w="472439"/>
              </a:tblGrid>
              <a:tr h="41147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ред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метные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бласти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6670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модули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67640" marR="158750" indent="514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Классы (кол-во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неделю)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58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1205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VII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205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VIII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5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IX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816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50" b="1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яз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ател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05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сть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8721">
                <a:tc rowSpan="2">
                  <a:txBody>
                    <a:bodyPr/>
                    <a:lstStyle/>
                    <a:p>
                      <a:pPr marL="421005" marR="308610" indent="-105410">
                        <a:lnSpc>
                          <a:spcPct val="101000"/>
                        </a:lnSpc>
                        <a:spcBef>
                          <a:spcPts val="16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0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050" spc="-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Иностранные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языки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2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4965" marR="332740" indent="-15240">
                        <a:lnSpc>
                          <a:spcPct val="101000"/>
                        </a:lnSpc>
                        <a:spcBef>
                          <a:spcPts val="68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ате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атика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  инф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мат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ик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3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Алгебра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Геометрия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1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43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статистика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4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07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1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49580" marR="78740" indent="-363220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Обществ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енн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-нау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ные  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История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России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i="1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70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Всеобщая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история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6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42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Введение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новейшую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350">
                        <a:lnSpc>
                          <a:spcPts val="140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историю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России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География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Естественнонаучные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предметы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Физика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Химия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Биология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ОДНКНР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ОДНКНР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22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Искусство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780" marR="279400" indent="-2393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бр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ел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е  искусство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Музыка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21">
                <a:tc rowSpan="2">
                  <a:txBody>
                    <a:bodyPr/>
                    <a:lstStyle/>
                    <a:p>
                      <a:pPr marL="126364" marR="83820" indent="-35560" algn="just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изическая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ку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льт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ура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  основы безопасности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жизнедеятельности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культура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ОБЖ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836">
                <a:tc gridSpan="3"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050" b="1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обязательная</a:t>
                      </a:r>
                      <a:r>
                        <a:rPr sz="1050" b="1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часть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31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33,5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81572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8696">
                <a:tc gridSpan="3"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 формируемая</a:t>
                      </a:r>
                      <a:r>
                        <a:rPr sz="10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отношений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836">
                <a:tc gridSpan="3"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Bef>
                          <a:spcPts val="15"/>
                        </a:spcBef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ИТОГО,</a:t>
                      </a:r>
                      <a:r>
                        <a:rPr sz="1050" b="1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нагрузка</a:t>
                      </a:r>
                      <a:r>
                        <a:rPr sz="105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050" b="1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dirty="0">
                          <a:latin typeface="Calibri"/>
                          <a:cs typeface="Calibri"/>
                        </a:rPr>
                        <a:t>6-дневной</a:t>
                      </a:r>
                      <a:r>
                        <a:rPr sz="1050" b="1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050" b="1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5" dirty="0">
                          <a:latin typeface="Calibri"/>
                          <a:cs typeface="Calibri"/>
                        </a:rPr>
                        <a:t>неделе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35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36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libri"/>
                          <a:cs typeface="Calibri"/>
                        </a:rPr>
                        <a:t>36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10007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7086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Учебная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нагрузка,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предусмотренная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Гигиеническими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нормативами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Санитарно-эпидемиологическими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требованиями,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более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8425" algn="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Учебный</a:t>
            </a:r>
            <a:r>
              <a:rPr dirty="0"/>
              <a:t> </a:t>
            </a:r>
            <a:r>
              <a:rPr spc="-5" dirty="0"/>
              <a:t>план</a:t>
            </a:r>
            <a:r>
              <a:rPr spc="-15" dirty="0"/>
              <a:t> </a:t>
            </a:r>
            <a:r>
              <a:rPr spc="-5" dirty="0"/>
              <a:t>основного</a:t>
            </a:r>
            <a:r>
              <a:rPr spc="-25" dirty="0"/>
              <a:t> </a:t>
            </a:r>
            <a:r>
              <a:rPr spc="-5" dirty="0"/>
              <a:t>общего</a:t>
            </a:r>
            <a:r>
              <a:rPr spc="-10" dirty="0"/>
              <a:t> </a:t>
            </a:r>
            <a:r>
              <a:rPr dirty="0"/>
              <a:t>образования,</a:t>
            </a:r>
            <a:r>
              <a:rPr spc="-20" dirty="0"/>
              <a:t> </a:t>
            </a:r>
            <a:r>
              <a:rPr i="1" spc="-5" dirty="0">
                <a:latin typeface="Calibri"/>
                <a:cs typeface="Calibri"/>
              </a:rPr>
              <a:t>6-дневная</a:t>
            </a:r>
            <a:r>
              <a:rPr i="1" spc="-2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учебная</a:t>
            </a:r>
            <a:r>
              <a:rPr i="1" spc="-2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неделя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33259" y="4171188"/>
            <a:ext cx="4639310" cy="1045844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7937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Часть, 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формируемую</a:t>
            </a:r>
            <a:r>
              <a:rPr sz="16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участниками</a:t>
            </a:r>
            <a:endParaRPr sz="16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</a:pP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образовательных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отношений,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 которая</a:t>
            </a:r>
            <a:r>
              <a:rPr sz="16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позволяет:</a:t>
            </a:r>
            <a:endParaRPr sz="1600">
              <a:latin typeface="Calibri"/>
              <a:cs typeface="Calibri"/>
            </a:endParaRPr>
          </a:p>
          <a:p>
            <a:pPr marL="217804" marR="742315" indent="-17272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18440" algn="l"/>
              </a:tabLst>
            </a:pPr>
            <a:r>
              <a:rPr sz="1200" b="1" spc="-10" dirty="0">
                <a:latin typeface="Calibri"/>
                <a:cs typeface="Calibri"/>
              </a:rPr>
              <a:t>увеличить количество </a:t>
            </a:r>
            <a:r>
              <a:rPr sz="1200" b="1" spc="-5" dirty="0">
                <a:latin typeface="Calibri"/>
                <a:cs typeface="Calibri"/>
              </a:rPr>
              <a:t>часов </a:t>
            </a:r>
            <a:r>
              <a:rPr sz="1200" b="1" dirty="0">
                <a:latin typeface="Calibri"/>
                <a:cs typeface="Calibri"/>
              </a:rPr>
              <a:t>для </a:t>
            </a:r>
            <a:r>
              <a:rPr sz="1200" b="1" spc="-5" dirty="0">
                <a:latin typeface="Calibri"/>
                <a:cs typeface="Calibri"/>
              </a:rPr>
              <a:t>реализации программ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углублённого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изучения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предметов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66806" y="249174"/>
            <a:ext cx="11201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Вариант</a:t>
            </a:r>
            <a:r>
              <a:rPr sz="2000" b="1" spc="-9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4116" y="1987295"/>
            <a:ext cx="4655820" cy="194056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7683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605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Обязательную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часть:</a:t>
            </a:r>
            <a:endParaRPr sz="1800">
              <a:latin typeface="Calibri"/>
              <a:cs typeface="Calibri"/>
            </a:endParaRPr>
          </a:p>
          <a:p>
            <a:pPr marL="333375" marR="628650" indent="-287020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333375" algn="l"/>
                <a:tab pos="334010" algn="l"/>
              </a:tabLst>
            </a:pP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количество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часов по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каждому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предмету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не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может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быть </a:t>
            </a:r>
            <a:r>
              <a:rPr sz="1200" b="1" spc="-2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меньше,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 чем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предусмотрено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ФРП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ПРП</a:t>
            </a:r>
            <a:endParaRPr sz="1200">
              <a:latin typeface="Calibri"/>
              <a:cs typeface="Calibri"/>
            </a:endParaRPr>
          </a:p>
          <a:p>
            <a:pPr marL="333375" marR="95885" indent="-287020">
              <a:lnSpc>
                <a:spcPct val="100000"/>
              </a:lnSpc>
              <a:buFont typeface="Arial MT"/>
              <a:buChar char="•"/>
              <a:tabLst>
                <a:tab pos="333375" algn="l"/>
                <a:tab pos="334010" algn="l"/>
              </a:tabLst>
            </a:pPr>
            <a:r>
              <a:rPr sz="1200" b="1" spc="-5" dirty="0">
                <a:latin typeface="Calibri"/>
                <a:cs typeface="Calibri"/>
              </a:rPr>
              <a:t>Изучение </a:t>
            </a:r>
            <a:r>
              <a:rPr sz="1200" b="1" spc="-10" dirty="0">
                <a:latin typeface="Calibri"/>
                <a:cs typeface="Calibri"/>
              </a:rPr>
              <a:t>родного </a:t>
            </a:r>
            <a:r>
              <a:rPr sz="1200" b="1" spc="-5" dirty="0">
                <a:latin typeface="Calibri"/>
                <a:cs typeface="Calibri"/>
              </a:rPr>
              <a:t>языка 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-5" dirty="0">
                <a:latin typeface="Calibri"/>
                <a:cs typeface="Calibri"/>
              </a:rPr>
              <a:t>родной литературы </a:t>
            </a:r>
            <a:r>
              <a:rPr sz="1200" b="1" dirty="0">
                <a:latin typeface="Calibri"/>
                <a:cs typeface="Calibri"/>
              </a:rPr>
              <a:t>из </a:t>
            </a:r>
            <a:r>
              <a:rPr sz="1200" b="1" spc="-5" dirty="0">
                <a:latin typeface="Calibri"/>
                <a:cs typeface="Calibri"/>
              </a:rPr>
              <a:t>числа </a:t>
            </a:r>
            <a:r>
              <a:rPr sz="1200" b="1" spc="-10" dirty="0">
                <a:latin typeface="Calibri"/>
                <a:cs typeface="Calibri"/>
              </a:rPr>
              <a:t>языков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народов </a:t>
            </a:r>
            <a:r>
              <a:rPr sz="1200" b="1" spc="-5" dirty="0">
                <a:latin typeface="Calibri"/>
                <a:cs typeface="Calibri"/>
              </a:rPr>
              <a:t>РФ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осуществляется </a:t>
            </a:r>
            <a:r>
              <a:rPr sz="1200" b="1" spc="-5" dirty="0">
                <a:latin typeface="Calibri"/>
                <a:cs typeface="Calibri"/>
              </a:rPr>
              <a:t>при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наличии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возможностей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ОУ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по заявлению </a:t>
            </a:r>
            <a:r>
              <a:rPr sz="1200" b="1" spc="-10" dirty="0">
                <a:latin typeface="Calibri"/>
                <a:cs typeface="Calibri"/>
              </a:rPr>
              <a:t>родителей </a:t>
            </a:r>
            <a:r>
              <a:rPr sz="1200" b="1" spc="-5" dirty="0">
                <a:latin typeface="Calibri"/>
                <a:cs typeface="Calibri"/>
              </a:rPr>
              <a:t>(законных </a:t>
            </a:r>
            <a:r>
              <a:rPr sz="1200" b="1" spc="-10" dirty="0">
                <a:latin typeface="Calibri"/>
                <a:cs typeface="Calibri"/>
              </a:rPr>
              <a:t>представителей) </a:t>
            </a:r>
            <a:r>
              <a:rPr sz="1200" b="1" spc="-5" dirty="0">
                <a:latin typeface="Calibri"/>
                <a:cs typeface="Calibri"/>
              </a:rPr>
              <a:t> несовершеннолетних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обучающихся.</a:t>
            </a:r>
            <a:endParaRPr sz="1200">
              <a:latin typeface="Calibri"/>
              <a:cs typeface="Calibri"/>
            </a:endParaRPr>
          </a:p>
          <a:p>
            <a:pPr marL="333375" marR="146685" indent="-287020">
              <a:lnSpc>
                <a:spcPct val="100000"/>
              </a:lnSpc>
              <a:buFont typeface="Arial MT"/>
              <a:buChar char="•"/>
              <a:tabLst>
                <a:tab pos="333375" algn="l"/>
                <a:tab pos="334010" algn="l"/>
              </a:tabLst>
            </a:pPr>
            <a:r>
              <a:rPr sz="1200" b="1" spc="-10" dirty="0">
                <a:latin typeface="Calibri"/>
                <a:cs typeface="Calibri"/>
              </a:rPr>
              <a:t>Учебный </a:t>
            </a:r>
            <a:r>
              <a:rPr sz="1200" b="1" spc="-15" dirty="0">
                <a:latin typeface="Calibri"/>
                <a:cs typeface="Calibri"/>
              </a:rPr>
              <a:t>модуль </a:t>
            </a:r>
            <a:r>
              <a:rPr sz="1200" b="1" spc="-10" dirty="0">
                <a:latin typeface="Calibri"/>
                <a:cs typeface="Calibri"/>
              </a:rPr>
              <a:t>«Введение </a:t>
            </a:r>
            <a:r>
              <a:rPr sz="1200" b="1" dirty="0">
                <a:latin typeface="Calibri"/>
                <a:cs typeface="Calibri"/>
              </a:rPr>
              <a:t>в </a:t>
            </a:r>
            <a:r>
              <a:rPr sz="1200" b="1" spc="-5" dirty="0">
                <a:latin typeface="Calibri"/>
                <a:cs typeface="Calibri"/>
              </a:rPr>
              <a:t>новейшую историю России»</a:t>
            </a:r>
            <a:r>
              <a:rPr sz="1200" b="1" dirty="0">
                <a:latin typeface="Calibri"/>
                <a:cs typeface="Calibri"/>
              </a:rPr>
              <a:t> (14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часов) </a:t>
            </a:r>
            <a:r>
              <a:rPr sz="1200" b="1" dirty="0">
                <a:latin typeface="Calibri"/>
                <a:cs typeface="Calibri"/>
              </a:rPr>
              <a:t>в 9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классе  </a:t>
            </a:r>
            <a:r>
              <a:rPr sz="1200" b="1" dirty="0">
                <a:latin typeface="Calibri"/>
                <a:cs typeface="Calibri"/>
              </a:rPr>
              <a:t>(1 или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2-е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полугодие)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6540" y="6179820"/>
            <a:ext cx="1788160" cy="497205"/>
          </a:xfrm>
          <a:prstGeom prst="rect">
            <a:avLst/>
          </a:prstGeom>
          <a:solidFill>
            <a:srgbClr val="C5DFB4"/>
          </a:solidFill>
          <a:ln w="12192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ФРП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6007" y="6170676"/>
            <a:ext cx="1828800" cy="498475"/>
          </a:xfrm>
          <a:prstGeom prst="rect">
            <a:avLst/>
          </a:prstGeom>
          <a:solidFill>
            <a:srgbClr val="FFFF99"/>
          </a:solidFill>
          <a:ln w="12192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20"/>
              </a:spcBef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ПРП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8471" y="1006855"/>
            <a:ext cx="4694555" cy="902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7-9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классы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2023-2024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учебный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год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При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разработке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учебного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плана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ОУ </a:t>
            </a:r>
            <a:r>
              <a:rPr sz="1400" b="1" dirty="0">
                <a:latin typeface="Calibri"/>
                <a:cs typeface="Calibri"/>
              </a:rPr>
              <a:t>обращаем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внимание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на: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28147" y="6170676"/>
            <a:ext cx="1828800" cy="49847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312420" marR="191770" indent="-110489">
              <a:lnSpc>
                <a:spcPct val="100000"/>
              </a:lnSpc>
              <a:spcBef>
                <a:spcPts val="459"/>
              </a:spcBef>
            </a:pPr>
            <a:r>
              <a:rPr sz="1200" spc="-5" dirty="0">
                <a:latin typeface="Calibri"/>
                <a:cs typeface="Calibri"/>
              </a:rPr>
              <a:t>Использование </a:t>
            </a:r>
            <a:r>
              <a:rPr sz="1200" dirty="0">
                <a:latin typeface="Calibri"/>
                <a:cs typeface="Calibri"/>
              </a:rPr>
              <a:t>ранее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разработанных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РП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0240" y="542290"/>
          <a:ext cx="11809725" cy="6194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375"/>
                <a:gridCol w="1071245"/>
                <a:gridCol w="446405"/>
                <a:gridCol w="446404"/>
                <a:gridCol w="446404"/>
                <a:gridCol w="446404"/>
                <a:gridCol w="446404"/>
                <a:gridCol w="7157084"/>
              </a:tblGrid>
              <a:tr h="341122">
                <a:tc rowSpan="2">
                  <a:txBody>
                    <a:bodyPr/>
                    <a:lstStyle/>
                    <a:p>
                      <a:pPr marL="360045" marR="354965" indent="4572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Учебные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дм</a:t>
                      </a: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97180" marR="258445" indent="-3048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Учеб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е  модули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876935" marR="247015" indent="-591820">
                        <a:lnSpc>
                          <a:spcPts val="1320"/>
                        </a:lnSpc>
                      </a:pP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Классы</a:t>
                      </a:r>
                      <a:r>
                        <a:rPr sz="1100" b="1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/количество</a:t>
                      </a:r>
                      <a:r>
                        <a:rPr sz="1100" b="1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b="1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100" b="1" spc="-2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073400" marR="574675" indent="-249047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Количество </a:t>
                      </a: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часов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неделю (год, уровень)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 соответствии с </a:t>
                      </a: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примерными рабочими программами </a:t>
                      </a:r>
                      <a:r>
                        <a:rPr sz="1100" b="1" spc="-2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базового</a:t>
                      </a:r>
                      <a:r>
                        <a:rPr sz="11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уровня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VII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VIII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86055" marR="514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714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часов: в 5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классе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— 170 часов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(5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 в неделю), в 6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классе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— 204 часа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(6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 в неделю), в 7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классе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136 </a:t>
                      </a:r>
                      <a:r>
                        <a:rPr sz="1100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(4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неделю),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—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102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(3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неделю),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9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— 102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(3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228853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442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часа: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5, 6,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 часа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неделю,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7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-2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228981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язык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510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5-9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классах,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5610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Математика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Алгебра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 marR="13760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Математика: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5-6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классы,</a:t>
                      </a:r>
                      <a:r>
                        <a:rPr sz="11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340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часов,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 в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течение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каждого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обучения </a:t>
                      </a:r>
                      <a:r>
                        <a:rPr sz="1100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Алгебра: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7-9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классы,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306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часов,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 часа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неделю в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течение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каждого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обучения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289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Геометрия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Геометрия: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7-9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классы,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204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часа,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течение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каждого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обучения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411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12090" marR="95250" indent="-108585">
                        <a:lnSpc>
                          <a:spcPts val="132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ть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  статистика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статистика: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7-9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классы,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часа,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 час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неделю в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течение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каждого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обучения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76987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Всего: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 по 1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часу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неделю в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7,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соответственно.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879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История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России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Всего: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340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5-9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классах,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неделю.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Учебный модуль</a:t>
                      </a:r>
                      <a:r>
                        <a:rPr sz="11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«Введение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новейшую</a:t>
                      </a:r>
                      <a:r>
                        <a:rPr sz="11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историю</a:t>
                      </a:r>
                      <a:r>
                        <a:rPr sz="11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России»</a:t>
                      </a:r>
                      <a:r>
                        <a:rPr sz="1100" spc="2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(min</a:t>
                      </a:r>
                      <a:r>
                        <a:rPr sz="11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11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часов)</a:t>
                      </a:r>
                      <a:r>
                        <a:rPr sz="11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классе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может реализовываться: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86055" indent="-134620">
                        <a:lnSpc>
                          <a:spcPct val="100000"/>
                        </a:lnSpc>
                        <a:buAutoNum type="arabicParenR"/>
                        <a:tabLst>
                          <a:tab pos="186690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как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самостоятельный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курс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счёт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учебного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плана,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формируемой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отношений;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86055" marR="603250" indent="-134620">
                        <a:lnSpc>
                          <a:spcPct val="100000"/>
                        </a:lnSpc>
                        <a:buAutoNum type="arabicParenR"/>
                        <a:tabLst>
                          <a:tab pos="186690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рамках курса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«История России», при этом количество часов увеличивается за счёт части учебного плана, </a:t>
                      </a:r>
                      <a:r>
                        <a:rPr sz="1100" spc="-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формируемой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отношений.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4892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91465" marR="223520" indent="-596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я  история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228981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136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часов: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6-9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классы,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 часу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228854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География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272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часа: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 одному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часу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неделю в 5 и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классах,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 2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7, 8 и</a:t>
                      </a:r>
                      <a:r>
                        <a:rPr sz="11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228853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Физика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238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часов: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 часа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неделю, в 9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классе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 в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28981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Химия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Всего: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136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 ч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8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соответственно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28854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Биология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Всего: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238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часов: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 5 по 7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неделю,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8-9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 часа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28853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ОДНКНР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Всего: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 ч в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 в 5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соответственно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41134">
                <a:tc>
                  <a:txBody>
                    <a:bodyPr/>
                    <a:lstStyle/>
                    <a:p>
                      <a:pPr marL="150495" marR="120650">
                        <a:lnSpc>
                          <a:spcPts val="132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бр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ит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ел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е  искусство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(три инвариантных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модуля):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5–7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классы,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19176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Музыка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6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6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136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5–8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классах,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26568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675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1675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272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часа: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5—7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неделю, в 8—9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классах</a:t>
                      </a:r>
                      <a:r>
                        <a:rPr sz="1100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— 1 час.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41096">
                <a:tc>
                  <a:txBody>
                    <a:bodyPr/>
                    <a:lstStyle/>
                    <a:p>
                      <a:pPr marL="150495" marR="467359">
                        <a:lnSpc>
                          <a:spcPts val="132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Фи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ич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я  культура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510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(три часа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неделю в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каждом классе)???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73493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ОБЖ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класс,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каждом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классе,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 1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часу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неделю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290" y="105867"/>
            <a:ext cx="101612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91AAB"/>
                </a:solidFill>
              </a:rPr>
              <a:t>Количество</a:t>
            </a:r>
            <a:r>
              <a:rPr spc="-45" dirty="0">
                <a:solidFill>
                  <a:srgbClr val="091AAB"/>
                </a:solidFill>
              </a:rPr>
              <a:t> </a:t>
            </a:r>
            <a:r>
              <a:rPr spc="-5" dirty="0">
                <a:solidFill>
                  <a:srgbClr val="091AAB"/>
                </a:solidFill>
              </a:rPr>
              <a:t>часов</a:t>
            </a:r>
            <a:r>
              <a:rPr spc="-25" dirty="0">
                <a:solidFill>
                  <a:srgbClr val="091AAB"/>
                </a:solidFill>
              </a:rPr>
              <a:t> </a:t>
            </a:r>
            <a:r>
              <a:rPr dirty="0">
                <a:solidFill>
                  <a:srgbClr val="091AAB"/>
                </a:solidFill>
              </a:rPr>
              <a:t>в </a:t>
            </a:r>
            <a:r>
              <a:rPr spc="-5" dirty="0">
                <a:solidFill>
                  <a:srgbClr val="091AAB"/>
                </a:solidFill>
              </a:rPr>
              <a:t>соответствии</a:t>
            </a:r>
            <a:r>
              <a:rPr spc="-50" dirty="0">
                <a:solidFill>
                  <a:srgbClr val="091AAB"/>
                </a:solidFill>
              </a:rPr>
              <a:t> </a:t>
            </a:r>
            <a:r>
              <a:rPr dirty="0">
                <a:solidFill>
                  <a:srgbClr val="091AAB"/>
                </a:solidFill>
              </a:rPr>
              <a:t>с </a:t>
            </a:r>
            <a:r>
              <a:rPr spc="-5" dirty="0">
                <a:solidFill>
                  <a:srgbClr val="091AAB"/>
                </a:solidFill>
              </a:rPr>
              <a:t>федеральными</a:t>
            </a:r>
            <a:r>
              <a:rPr spc="-45" dirty="0">
                <a:solidFill>
                  <a:srgbClr val="091AAB"/>
                </a:solidFill>
              </a:rPr>
              <a:t> </a:t>
            </a:r>
            <a:r>
              <a:rPr dirty="0">
                <a:solidFill>
                  <a:srgbClr val="091AAB"/>
                </a:solidFill>
              </a:rPr>
              <a:t>и</a:t>
            </a:r>
            <a:r>
              <a:rPr spc="-10" dirty="0">
                <a:solidFill>
                  <a:srgbClr val="091AAB"/>
                </a:solidFill>
              </a:rPr>
              <a:t> </a:t>
            </a:r>
            <a:r>
              <a:rPr dirty="0">
                <a:solidFill>
                  <a:srgbClr val="091AAB"/>
                </a:solidFill>
              </a:rPr>
              <a:t>примерными</a:t>
            </a:r>
            <a:r>
              <a:rPr spc="-30" dirty="0">
                <a:solidFill>
                  <a:srgbClr val="091AAB"/>
                </a:solidFill>
              </a:rPr>
              <a:t> </a:t>
            </a:r>
            <a:r>
              <a:rPr dirty="0">
                <a:solidFill>
                  <a:srgbClr val="091AAB"/>
                </a:solidFill>
              </a:rPr>
              <a:t>рабочими</a:t>
            </a:r>
            <a:r>
              <a:rPr spc="-35" dirty="0">
                <a:solidFill>
                  <a:srgbClr val="091AAB"/>
                </a:solidFill>
              </a:rPr>
              <a:t> </a:t>
            </a:r>
            <a:r>
              <a:rPr spc="-5" dirty="0">
                <a:solidFill>
                  <a:srgbClr val="091AAB"/>
                </a:solidFill>
              </a:rPr>
              <a:t>программами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6913" y="4476549"/>
            <a:ext cx="371064" cy="118140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5323" y="924814"/>
            <a:ext cx="10253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Разработка</a:t>
            </a:r>
            <a:r>
              <a:rPr sz="24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ООП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каждой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школе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на основе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ФОП и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ФГОС</a:t>
            </a:r>
            <a:r>
              <a:rPr sz="24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СОО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срок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до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31.08.2023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5323" y="89153"/>
            <a:ext cx="51777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Среднее</a:t>
            </a:r>
            <a:r>
              <a:rPr sz="3200" spc="-15" dirty="0"/>
              <a:t> </a:t>
            </a:r>
            <a:r>
              <a:rPr sz="3200" spc="-5" dirty="0"/>
              <a:t>общее</a:t>
            </a:r>
            <a:r>
              <a:rPr sz="3200" spc="-40" dirty="0"/>
              <a:t> </a:t>
            </a:r>
            <a:r>
              <a:rPr sz="3200" dirty="0"/>
              <a:t>образование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0024364" y="121158"/>
            <a:ext cx="1732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10-11</a:t>
            </a:r>
            <a:r>
              <a:rPr sz="2400" b="1" spc="-1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классы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98035" y="2292095"/>
            <a:ext cx="7937500" cy="1722120"/>
            <a:chOff x="4098035" y="2292095"/>
            <a:chExt cx="7937500" cy="1722120"/>
          </a:xfrm>
        </p:grpSpPr>
        <p:sp>
          <p:nvSpPr>
            <p:cNvPr id="7" name="object 7"/>
            <p:cNvSpPr/>
            <p:nvPr/>
          </p:nvSpPr>
          <p:spPr>
            <a:xfrm>
              <a:off x="4098036" y="2292095"/>
              <a:ext cx="7724140" cy="1722120"/>
            </a:xfrm>
            <a:custGeom>
              <a:avLst/>
              <a:gdLst/>
              <a:ahLst/>
              <a:cxnLst/>
              <a:rect l="l" t="t" r="r" b="b"/>
              <a:pathLst>
                <a:path w="7724140" h="1722120">
                  <a:moveTo>
                    <a:pt x="7723632" y="374904"/>
                  </a:moveTo>
                  <a:lnTo>
                    <a:pt x="7718196" y="327723"/>
                  </a:lnTo>
                  <a:lnTo>
                    <a:pt x="7702715" y="284416"/>
                  </a:lnTo>
                  <a:lnTo>
                    <a:pt x="7678433" y="246214"/>
                  </a:lnTo>
                  <a:lnTo>
                    <a:pt x="7646581" y="214363"/>
                  </a:lnTo>
                  <a:lnTo>
                    <a:pt x="7608379" y="190080"/>
                  </a:lnTo>
                  <a:lnTo>
                    <a:pt x="7565072" y="174599"/>
                  </a:lnTo>
                  <a:lnTo>
                    <a:pt x="7517892" y="169164"/>
                  </a:lnTo>
                  <a:lnTo>
                    <a:pt x="4352544" y="169164"/>
                  </a:lnTo>
                  <a:lnTo>
                    <a:pt x="4305351" y="174599"/>
                  </a:lnTo>
                  <a:lnTo>
                    <a:pt x="4262044" y="190080"/>
                  </a:lnTo>
                  <a:lnTo>
                    <a:pt x="4223842" y="214363"/>
                  </a:lnTo>
                  <a:lnTo>
                    <a:pt x="4191990" y="246214"/>
                  </a:lnTo>
                  <a:lnTo>
                    <a:pt x="4167708" y="284416"/>
                  </a:lnTo>
                  <a:lnTo>
                    <a:pt x="4152227" y="327723"/>
                  </a:lnTo>
                  <a:lnTo>
                    <a:pt x="4146804" y="374904"/>
                  </a:lnTo>
                  <a:lnTo>
                    <a:pt x="4146804" y="789584"/>
                  </a:lnTo>
                  <a:lnTo>
                    <a:pt x="3035808" y="0"/>
                  </a:lnTo>
                  <a:lnTo>
                    <a:pt x="3035808" y="182880"/>
                  </a:lnTo>
                  <a:lnTo>
                    <a:pt x="191770" y="182880"/>
                  </a:lnTo>
                  <a:lnTo>
                    <a:pt x="147789" y="187947"/>
                  </a:lnTo>
                  <a:lnTo>
                    <a:pt x="107429" y="202374"/>
                  </a:lnTo>
                  <a:lnTo>
                    <a:pt x="71818" y="225018"/>
                  </a:lnTo>
                  <a:lnTo>
                    <a:pt x="42125" y="254711"/>
                  </a:lnTo>
                  <a:lnTo>
                    <a:pt x="19481" y="290322"/>
                  </a:lnTo>
                  <a:lnTo>
                    <a:pt x="5054" y="330682"/>
                  </a:lnTo>
                  <a:lnTo>
                    <a:pt x="0" y="374650"/>
                  </a:lnTo>
                  <a:lnTo>
                    <a:pt x="0" y="1141730"/>
                  </a:lnTo>
                  <a:lnTo>
                    <a:pt x="5054" y="1185710"/>
                  </a:lnTo>
                  <a:lnTo>
                    <a:pt x="19481" y="1226070"/>
                  </a:lnTo>
                  <a:lnTo>
                    <a:pt x="42125" y="1261681"/>
                  </a:lnTo>
                  <a:lnTo>
                    <a:pt x="71818" y="1291374"/>
                  </a:lnTo>
                  <a:lnTo>
                    <a:pt x="107429" y="1314018"/>
                  </a:lnTo>
                  <a:lnTo>
                    <a:pt x="147789" y="1328445"/>
                  </a:lnTo>
                  <a:lnTo>
                    <a:pt x="191770" y="1333500"/>
                  </a:lnTo>
                  <a:lnTo>
                    <a:pt x="3035808" y="1333500"/>
                  </a:lnTo>
                  <a:lnTo>
                    <a:pt x="3035808" y="1722120"/>
                  </a:lnTo>
                  <a:lnTo>
                    <a:pt x="4146804" y="932548"/>
                  </a:lnTo>
                  <a:lnTo>
                    <a:pt x="4146804" y="1197864"/>
                  </a:lnTo>
                  <a:lnTo>
                    <a:pt x="4152227" y="1245057"/>
                  </a:lnTo>
                  <a:lnTo>
                    <a:pt x="4167708" y="1288364"/>
                  </a:lnTo>
                  <a:lnTo>
                    <a:pt x="4191990" y="1326565"/>
                  </a:lnTo>
                  <a:lnTo>
                    <a:pt x="4223842" y="1358417"/>
                  </a:lnTo>
                  <a:lnTo>
                    <a:pt x="4262044" y="1382699"/>
                  </a:lnTo>
                  <a:lnTo>
                    <a:pt x="4305351" y="1398181"/>
                  </a:lnTo>
                  <a:lnTo>
                    <a:pt x="4352544" y="1403604"/>
                  </a:lnTo>
                  <a:lnTo>
                    <a:pt x="7517892" y="1403604"/>
                  </a:lnTo>
                  <a:lnTo>
                    <a:pt x="7565072" y="1398181"/>
                  </a:lnTo>
                  <a:lnTo>
                    <a:pt x="7608379" y="1382699"/>
                  </a:lnTo>
                  <a:lnTo>
                    <a:pt x="7646581" y="1358417"/>
                  </a:lnTo>
                  <a:lnTo>
                    <a:pt x="7678433" y="1326565"/>
                  </a:lnTo>
                  <a:lnTo>
                    <a:pt x="7702715" y="1288364"/>
                  </a:lnTo>
                  <a:lnTo>
                    <a:pt x="7718196" y="1245057"/>
                  </a:lnTo>
                  <a:lnTo>
                    <a:pt x="7723632" y="1197864"/>
                  </a:lnTo>
                  <a:lnTo>
                    <a:pt x="7723632" y="37490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43900" y="2622803"/>
              <a:ext cx="3685540" cy="1333500"/>
            </a:xfrm>
            <a:custGeom>
              <a:avLst/>
              <a:gdLst/>
              <a:ahLst/>
              <a:cxnLst/>
              <a:rect l="l" t="t" r="r" b="b"/>
              <a:pathLst>
                <a:path w="3685540" h="1333500">
                  <a:moveTo>
                    <a:pt x="3462781" y="0"/>
                  </a:moveTo>
                  <a:lnTo>
                    <a:pt x="222250" y="0"/>
                  </a:lnTo>
                  <a:lnTo>
                    <a:pt x="177477" y="4517"/>
                  </a:lnTo>
                  <a:lnTo>
                    <a:pt x="135766" y="17474"/>
                  </a:lnTo>
                  <a:lnTo>
                    <a:pt x="98015" y="37973"/>
                  </a:lnTo>
                  <a:lnTo>
                    <a:pt x="65119" y="65119"/>
                  </a:lnTo>
                  <a:lnTo>
                    <a:pt x="37973" y="98015"/>
                  </a:lnTo>
                  <a:lnTo>
                    <a:pt x="17474" y="135766"/>
                  </a:lnTo>
                  <a:lnTo>
                    <a:pt x="4517" y="177477"/>
                  </a:lnTo>
                  <a:lnTo>
                    <a:pt x="0" y="222250"/>
                  </a:lnTo>
                  <a:lnTo>
                    <a:pt x="0" y="1111250"/>
                  </a:lnTo>
                  <a:lnTo>
                    <a:pt x="4517" y="1156022"/>
                  </a:lnTo>
                  <a:lnTo>
                    <a:pt x="17474" y="1197733"/>
                  </a:lnTo>
                  <a:lnTo>
                    <a:pt x="37973" y="1235484"/>
                  </a:lnTo>
                  <a:lnTo>
                    <a:pt x="65119" y="1268380"/>
                  </a:lnTo>
                  <a:lnTo>
                    <a:pt x="98015" y="1295526"/>
                  </a:lnTo>
                  <a:lnTo>
                    <a:pt x="135766" y="1316025"/>
                  </a:lnTo>
                  <a:lnTo>
                    <a:pt x="177477" y="1328982"/>
                  </a:lnTo>
                  <a:lnTo>
                    <a:pt x="222250" y="1333500"/>
                  </a:lnTo>
                  <a:lnTo>
                    <a:pt x="3462781" y="1333500"/>
                  </a:lnTo>
                  <a:lnTo>
                    <a:pt x="3507554" y="1328982"/>
                  </a:lnTo>
                  <a:lnTo>
                    <a:pt x="3549265" y="1316025"/>
                  </a:lnTo>
                  <a:lnTo>
                    <a:pt x="3587016" y="1295526"/>
                  </a:lnTo>
                  <a:lnTo>
                    <a:pt x="3619912" y="1268380"/>
                  </a:lnTo>
                  <a:lnTo>
                    <a:pt x="3647058" y="1235484"/>
                  </a:lnTo>
                  <a:lnTo>
                    <a:pt x="3667557" y="1197733"/>
                  </a:lnTo>
                  <a:lnTo>
                    <a:pt x="3680514" y="1156022"/>
                  </a:lnTo>
                  <a:lnTo>
                    <a:pt x="3685031" y="1111250"/>
                  </a:lnTo>
                  <a:lnTo>
                    <a:pt x="3685031" y="222250"/>
                  </a:lnTo>
                  <a:lnTo>
                    <a:pt x="3680514" y="177477"/>
                  </a:lnTo>
                  <a:lnTo>
                    <a:pt x="3667557" y="135766"/>
                  </a:lnTo>
                  <a:lnTo>
                    <a:pt x="3647058" y="98015"/>
                  </a:lnTo>
                  <a:lnTo>
                    <a:pt x="3619912" y="65119"/>
                  </a:lnTo>
                  <a:lnTo>
                    <a:pt x="3587016" y="37973"/>
                  </a:lnTo>
                  <a:lnTo>
                    <a:pt x="3549265" y="17474"/>
                  </a:lnTo>
                  <a:lnTo>
                    <a:pt x="3507554" y="4517"/>
                  </a:lnTo>
                  <a:lnTo>
                    <a:pt x="3462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43900" y="2622803"/>
              <a:ext cx="3685540" cy="1333500"/>
            </a:xfrm>
            <a:custGeom>
              <a:avLst/>
              <a:gdLst/>
              <a:ahLst/>
              <a:cxnLst/>
              <a:rect l="l" t="t" r="r" b="b"/>
              <a:pathLst>
                <a:path w="3685540" h="1333500">
                  <a:moveTo>
                    <a:pt x="0" y="222250"/>
                  </a:moveTo>
                  <a:lnTo>
                    <a:pt x="4517" y="177477"/>
                  </a:lnTo>
                  <a:lnTo>
                    <a:pt x="17474" y="135766"/>
                  </a:lnTo>
                  <a:lnTo>
                    <a:pt x="37973" y="98015"/>
                  </a:lnTo>
                  <a:lnTo>
                    <a:pt x="65119" y="65119"/>
                  </a:lnTo>
                  <a:lnTo>
                    <a:pt x="98015" y="37973"/>
                  </a:lnTo>
                  <a:lnTo>
                    <a:pt x="135766" y="17474"/>
                  </a:lnTo>
                  <a:lnTo>
                    <a:pt x="177477" y="4517"/>
                  </a:lnTo>
                  <a:lnTo>
                    <a:pt x="222250" y="0"/>
                  </a:lnTo>
                  <a:lnTo>
                    <a:pt x="3462781" y="0"/>
                  </a:lnTo>
                  <a:lnTo>
                    <a:pt x="3507554" y="4517"/>
                  </a:lnTo>
                  <a:lnTo>
                    <a:pt x="3549265" y="17474"/>
                  </a:lnTo>
                  <a:lnTo>
                    <a:pt x="3587016" y="37973"/>
                  </a:lnTo>
                  <a:lnTo>
                    <a:pt x="3619912" y="65119"/>
                  </a:lnTo>
                  <a:lnTo>
                    <a:pt x="3647058" y="98015"/>
                  </a:lnTo>
                  <a:lnTo>
                    <a:pt x="3667557" y="135766"/>
                  </a:lnTo>
                  <a:lnTo>
                    <a:pt x="3680514" y="177477"/>
                  </a:lnTo>
                  <a:lnTo>
                    <a:pt x="3685031" y="222250"/>
                  </a:lnTo>
                  <a:lnTo>
                    <a:pt x="3685031" y="1111250"/>
                  </a:lnTo>
                  <a:lnTo>
                    <a:pt x="3680514" y="1156022"/>
                  </a:lnTo>
                  <a:lnTo>
                    <a:pt x="3667557" y="1197733"/>
                  </a:lnTo>
                  <a:lnTo>
                    <a:pt x="3647058" y="1235484"/>
                  </a:lnTo>
                  <a:lnTo>
                    <a:pt x="3619912" y="1268380"/>
                  </a:lnTo>
                  <a:lnTo>
                    <a:pt x="3587016" y="1295526"/>
                  </a:lnTo>
                  <a:lnTo>
                    <a:pt x="3549265" y="1316025"/>
                  </a:lnTo>
                  <a:lnTo>
                    <a:pt x="3507554" y="1328982"/>
                  </a:lnTo>
                  <a:lnTo>
                    <a:pt x="3462781" y="1333500"/>
                  </a:lnTo>
                  <a:lnTo>
                    <a:pt x="222250" y="1333500"/>
                  </a:lnTo>
                  <a:lnTo>
                    <a:pt x="177477" y="1328982"/>
                  </a:lnTo>
                  <a:lnTo>
                    <a:pt x="135766" y="1316025"/>
                  </a:lnTo>
                  <a:lnTo>
                    <a:pt x="98015" y="1295526"/>
                  </a:lnTo>
                  <a:lnTo>
                    <a:pt x="65119" y="1268380"/>
                  </a:lnTo>
                  <a:lnTo>
                    <a:pt x="37973" y="1235484"/>
                  </a:lnTo>
                  <a:lnTo>
                    <a:pt x="17474" y="1197733"/>
                  </a:lnTo>
                  <a:lnTo>
                    <a:pt x="4517" y="1156022"/>
                  </a:lnTo>
                  <a:lnTo>
                    <a:pt x="0" y="1111250"/>
                  </a:lnTo>
                  <a:lnTo>
                    <a:pt x="0" y="222250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67284" y="2459735"/>
            <a:ext cx="3225165" cy="1324610"/>
            <a:chOff x="367284" y="2459735"/>
            <a:chExt cx="3225165" cy="1324610"/>
          </a:xfrm>
        </p:grpSpPr>
        <p:sp>
          <p:nvSpPr>
            <p:cNvPr id="11" name="object 11"/>
            <p:cNvSpPr/>
            <p:nvPr/>
          </p:nvSpPr>
          <p:spPr>
            <a:xfrm>
              <a:off x="367284" y="2459735"/>
              <a:ext cx="3030220" cy="1170940"/>
            </a:xfrm>
            <a:custGeom>
              <a:avLst/>
              <a:gdLst/>
              <a:ahLst/>
              <a:cxnLst/>
              <a:rect l="l" t="t" r="r" b="b"/>
              <a:pathLst>
                <a:path w="3030220" h="1170939">
                  <a:moveTo>
                    <a:pt x="2834640" y="0"/>
                  </a:moveTo>
                  <a:lnTo>
                    <a:pt x="195072" y="0"/>
                  </a:lnTo>
                  <a:lnTo>
                    <a:pt x="150344" y="5154"/>
                  </a:lnTo>
                  <a:lnTo>
                    <a:pt x="109284" y="19834"/>
                  </a:lnTo>
                  <a:lnTo>
                    <a:pt x="73064" y="42867"/>
                  </a:lnTo>
                  <a:lnTo>
                    <a:pt x="42855" y="73080"/>
                  </a:lnTo>
                  <a:lnTo>
                    <a:pt x="19827" y="109301"/>
                  </a:lnTo>
                  <a:lnTo>
                    <a:pt x="5152" y="150356"/>
                  </a:lnTo>
                  <a:lnTo>
                    <a:pt x="0" y="195072"/>
                  </a:lnTo>
                  <a:lnTo>
                    <a:pt x="0" y="975360"/>
                  </a:lnTo>
                  <a:lnTo>
                    <a:pt x="5152" y="1020075"/>
                  </a:lnTo>
                  <a:lnTo>
                    <a:pt x="19827" y="1061130"/>
                  </a:lnTo>
                  <a:lnTo>
                    <a:pt x="42855" y="1097351"/>
                  </a:lnTo>
                  <a:lnTo>
                    <a:pt x="73064" y="1127564"/>
                  </a:lnTo>
                  <a:lnTo>
                    <a:pt x="109284" y="1150597"/>
                  </a:lnTo>
                  <a:lnTo>
                    <a:pt x="150344" y="1165277"/>
                  </a:lnTo>
                  <a:lnTo>
                    <a:pt x="195072" y="1170432"/>
                  </a:lnTo>
                  <a:lnTo>
                    <a:pt x="2834640" y="1170432"/>
                  </a:lnTo>
                  <a:lnTo>
                    <a:pt x="2879355" y="1165277"/>
                  </a:lnTo>
                  <a:lnTo>
                    <a:pt x="2920410" y="1150597"/>
                  </a:lnTo>
                  <a:lnTo>
                    <a:pt x="2956631" y="1127564"/>
                  </a:lnTo>
                  <a:lnTo>
                    <a:pt x="2986844" y="1097351"/>
                  </a:lnTo>
                  <a:lnTo>
                    <a:pt x="3009877" y="1061130"/>
                  </a:lnTo>
                  <a:lnTo>
                    <a:pt x="3024557" y="1020075"/>
                  </a:lnTo>
                  <a:lnTo>
                    <a:pt x="3029712" y="975360"/>
                  </a:lnTo>
                  <a:lnTo>
                    <a:pt x="3029712" y="195072"/>
                  </a:lnTo>
                  <a:lnTo>
                    <a:pt x="3024557" y="150356"/>
                  </a:lnTo>
                  <a:lnTo>
                    <a:pt x="3009877" y="109301"/>
                  </a:lnTo>
                  <a:lnTo>
                    <a:pt x="2986844" y="73080"/>
                  </a:lnTo>
                  <a:lnTo>
                    <a:pt x="2956631" y="42867"/>
                  </a:lnTo>
                  <a:lnTo>
                    <a:pt x="2920410" y="19834"/>
                  </a:lnTo>
                  <a:lnTo>
                    <a:pt x="2879355" y="5154"/>
                  </a:lnTo>
                  <a:lnTo>
                    <a:pt x="28346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4923" y="2624327"/>
              <a:ext cx="3051175" cy="1153795"/>
            </a:xfrm>
            <a:custGeom>
              <a:avLst/>
              <a:gdLst/>
              <a:ahLst/>
              <a:cxnLst/>
              <a:rect l="l" t="t" r="r" b="b"/>
              <a:pathLst>
                <a:path w="3051175" h="1153795">
                  <a:moveTo>
                    <a:pt x="2858770" y="0"/>
                  </a:moveTo>
                  <a:lnTo>
                    <a:pt x="192278" y="0"/>
                  </a:lnTo>
                  <a:lnTo>
                    <a:pt x="148192" y="5079"/>
                  </a:lnTo>
                  <a:lnTo>
                    <a:pt x="107722" y="19546"/>
                  </a:lnTo>
                  <a:lnTo>
                    <a:pt x="72021" y="42247"/>
                  </a:lnTo>
                  <a:lnTo>
                    <a:pt x="42243" y="72026"/>
                  </a:lnTo>
                  <a:lnTo>
                    <a:pt x="19544" y="107727"/>
                  </a:lnTo>
                  <a:lnTo>
                    <a:pt x="5078" y="148196"/>
                  </a:lnTo>
                  <a:lnTo>
                    <a:pt x="0" y="192277"/>
                  </a:lnTo>
                  <a:lnTo>
                    <a:pt x="0" y="961389"/>
                  </a:lnTo>
                  <a:lnTo>
                    <a:pt x="5078" y="1005471"/>
                  </a:lnTo>
                  <a:lnTo>
                    <a:pt x="19544" y="1045940"/>
                  </a:lnTo>
                  <a:lnTo>
                    <a:pt x="42243" y="1081641"/>
                  </a:lnTo>
                  <a:lnTo>
                    <a:pt x="72021" y="1111420"/>
                  </a:lnTo>
                  <a:lnTo>
                    <a:pt x="107722" y="1134121"/>
                  </a:lnTo>
                  <a:lnTo>
                    <a:pt x="148192" y="1148588"/>
                  </a:lnTo>
                  <a:lnTo>
                    <a:pt x="192278" y="1153668"/>
                  </a:lnTo>
                  <a:lnTo>
                    <a:pt x="2858770" y="1153668"/>
                  </a:lnTo>
                  <a:lnTo>
                    <a:pt x="2902851" y="1148588"/>
                  </a:lnTo>
                  <a:lnTo>
                    <a:pt x="2943320" y="1134121"/>
                  </a:lnTo>
                  <a:lnTo>
                    <a:pt x="2979021" y="1111420"/>
                  </a:lnTo>
                  <a:lnTo>
                    <a:pt x="3008800" y="1081641"/>
                  </a:lnTo>
                  <a:lnTo>
                    <a:pt x="3031501" y="1045940"/>
                  </a:lnTo>
                  <a:lnTo>
                    <a:pt x="3045968" y="1005471"/>
                  </a:lnTo>
                  <a:lnTo>
                    <a:pt x="3051048" y="961389"/>
                  </a:lnTo>
                  <a:lnTo>
                    <a:pt x="3051048" y="192277"/>
                  </a:lnTo>
                  <a:lnTo>
                    <a:pt x="3045968" y="148196"/>
                  </a:lnTo>
                  <a:lnTo>
                    <a:pt x="3031501" y="107727"/>
                  </a:lnTo>
                  <a:lnTo>
                    <a:pt x="3008800" y="72026"/>
                  </a:lnTo>
                  <a:lnTo>
                    <a:pt x="2979021" y="42247"/>
                  </a:lnTo>
                  <a:lnTo>
                    <a:pt x="2943320" y="19546"/>
                  </a:lnTo>
                  <a:lnTo>
                    <a:pt x="2902851" y="5079"/>
                  </a:lnTo>
                  <a:lnTo>
                    <a:pt x="28587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4923" y="2624327"/>
              <a:ext cx="3051175" cy="1153795"/>
            </a:xfrm>
            <a:custGeom>
              <a:avLst/>
              <a:gdLst/>
              <a:ahLst/>
              <a:cxnLst/>
              <a:rect l="l" t="t" r="r" b="b"/>
              <a:pathLst>
                <a:path w="3051175" h="1153795">
                  <a:moveTo>
                    <a:pt x="0" y="192277"/>
                  </a:moveTo>
                  <a:lnTo>
                    <a:pt x="5078" y="148196"/>
                  </a:lnTo>
                  <a:lnTo>
                    <a:pt x="19544" y="107727"/>
                  </a:lnTo>
                  <a:lnTo>
                    <a:pt x="42243" y="72026"/>
                  </a:lnTo>
                  <a:lnTo>
                    <a:pt x="72021" y="42247"/>
                  </a:lnTo>
                  <a:lnTo>
                    <a:pt x="107722" y="19546"/>
                  </a:lnTo>
                  <a:lnTo>
                    <a:pt x="148192" y="5079"/>
                  </a:lnTo>
                  <a:lnTo>
                    <a:pt x="192278" y="0"/>
                  </a:lnTo>
                  <a:lnTo>
                    <a:pt x="2858770" y="0"/>
                  </a:lnTo>
                  <a:lnTo>
                    <a:pt x="2902851" y="5079"/>
                  </a:lnTo>
                  <a:lnTo>
                    <a:pt x="2943320" y="19546"/>
                  </a:lnTo>
                  <a:lnTo>
                    <a:pt x="2979021" y="42247"/>
                  </a:lnTo>
                  <a:lnTo>
                    <a:pt x="3008800" y="72026"/>
                  </a:lnTo>
                  <a:lnTo>
                    <a:pt x="3031501" y="107727"/>
                  </a:lnTo>
                  <a:lnTo>
                    <a:pt x="3045968" y="148196"/>
                  </a:lnTo>
                  <a:lnTo>
                    <a:pt x="3051048" y="192277"/>
                  </a:lnTo>
                  <a:lnTo>
                    <a:pt x="3051048" y="961389"/>
                  </a:lnTo>
                  <a:lnTo>
                    <a:pt x="3045968" y="1005471"/>
                  </a:lnTo>
                  <a:lnTo>
                    <a:pt x="3031501" y="1045940"/>
                  </a:lnTo>
                  <a:lnTo>
                    <a:pt x="3008800" y="1081641"/>
                  </a:lnTo>
                  <a:lnTo>
                    <a:pt x="2979021" y="1111420"/>
                  </a:lnTo>
                  <a:lnTo>
                    <a:pt x="2943320" y="1134121"/>
                  </a:lnTo>
                  <a:lnTo>
                    <a:pt x="2902851" y="1148588"/>
                  </a:lnTo>
                  <a:lnTo>
                    <a:pt x="2858770" y="1153668"/>
                  </a:lnTo>
                  <a:lnTo>
                    <a:pt x="192278" y="1153668"/>
                  </a:lnTo>
                  <a:lnTo>
                    <a:pt x="148192" y="1148588"/>
                  </a:lnTo>
                  <a:lnTo>
                    <a:pt x="107722" y="1134121"/>
                  </a:lnTo>
                  <a:lnTo>
                    <a:pt x="72021" y="1111420"/>
                  </a:lnTo>
                  <a:lnTo>
                    <a:pt x="42243" y="1081641"/>
                  </a:lnTo>
                  <a:lnTo>
                    <a:pt x="19544" y="1045940"/>
                  </a:lnTo>
                  <a:lnTo>
                    <a:pt x="5078" y="1005471"/>
                  </a:lnTo>
                  <a:lnTo>
                    <a:pt x="0" y="961389"/>
                  </a:lnTo>
                  <a:lnTo>
                    <a:pt x="0" y="192277"/>
                  </a:lnTo>
                  <a:close/>
                </a:path>
              </a:pathLst>
            </a:custGeom>
            <a:ln w="12191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488426" y="2651251"/>
            <a:ext cx="284353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Принятие на </a:t>
            </a:r>
            <a:r>
              <a:rPr sz="2000" spc="-10" dirty="0">
                <a:latin typeface="Calibri"/>
                <a:cs typeface="Calibri"/>
              </a:rPr>
              <a:t>педсовете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утверждение </a:t>
            </a:r>
            <a:r>
              <a:rPr sz="2000" spc="-10" dirty="0">
                <a:latin typeface="Calibri"/>
                <a:cs typeface="Calibri"/>
              </a:rPr>
              <a:t>директором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школы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ООП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(не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позднее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31.08.2023)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86428" y="2616707"/>
            <a:ext cx="3698875" cy="1165860"/>
            <a:chOff x="4186428" y="2616707"/>
            <a:chExt cx="3698875" cy="1165860"/>
          </a:xfrm>
        </p:grpSpPr>
        <p:sp>
          <p:nvSpPr>
            <p:cNvPr id="16" name="object 16"/>
            <p:cNvSpPr/>
            <p:nvPr/>
          </p:nvSpPr>
          <p:spPr>
            <a:xfrm>
              <a:off x="4192524" y="2622803"/>
              <a:ext cx="3686810" cy="1153795"/>
            </a:xfrm>
            <a:custGeom>
              <a:avLst/>
              <a:gdLst/>
              <a:ahLst/>
              <a:cxnLst/>
              <a:rect l="l" t="t" r="r" b="b"/>
              <a:pathLst>
                <a:path w="3686809" h="1153795">
                  <a:moveTo>
                    <a:pt x="3494278" y="0"/>
                  </a:moveTo>
                  <a:lnTo>
                    <a:pt x="192277" y="0"/>
                  </a:lnTo>
                  <a:lnTo>
                    <a:pt x="148196" y="5079"/>
                  </a:lnTo>
                  <a:lnTo>
                    <a:pt x="107727" y="19546"/>
                  </a:lnTo>
                  <a:lnTo>
                    <a:pt x="72026" y="42247"/>
                  </a:lnTo>
                  <a:lnTo>
                    <a:pt x="42247" y="72026"/>
                  </a:lnTo>
                  <a:lnTo>
                    <a:pt x="19546" y="107727"/>
                  </a:lnTo>
                  <a:lnTo>
                    <a:pt x="5079" y="148196"/>
                  </a:lnTo>
                  <a:lnTo>
                    <a:pt x="0" y="192278"/>
                  </a:lnTo>
                  <a:lnTo>
                    <a:pt x="0" y="961390"/>
                  </a:lnTo>
                  <a:lnTo>
                    <a:pt x="5079" y="1005471"/>
                  </a:lnTo>
                  <a:lnTo>
                    <a:pt x="19546" y="1045940"/>
                  </a:lnTo>
                  <a:lnTo>
                    <a:pt x="42247" y="1081641"/>
                  </a:lnTo>
                  <a:lnTo>
                    <a:pt x="72026" y="1111420"/>
                  </a:lnTo>
                  <a:lnTo>
                    <a:pt x="107727" y="1134121"/>
                  </a:lnTo>
                  <a:lnTo>
                    <a:pt x="148196" y="1148588"/>
                  </a:lnTo>
                  <a:lnTo>
                    <a:pt x="192277" y="1153668"/>
                  </a:lnTo>
                  <a:lnTo>
                    <a:pt x="3494278" y="1153668"/>
                  </a:lnTo>
                  <a:lnTo>
                    <a:pt x="3538359" y="1148588"/>
                  </a:lnTo>
                  <a:lnTo>
                    <a:pt x="3578828" y="1134121"/>
                  </a:lnTo>
                  <a:lnTo>
                    <a:pt x="3614529" y="1111420"/>
                  </a:lnTo>
                  <a:lnTo>
                    <a:pt x="3644308" y="1081641"/>
                  </a:lnTo>
                  <a:lnTo>
                    <a:pt x="3667009" y="1045940"/>
                  </a:lnTo>
                  <a:lnTo>
                    <a:pt x="3681476" y="1005471"/>
                  </a:lnTo>
                  <a:lnTo>
                    <a:pt x="3686555" y="961390"/>
                  </a:lnTo>
                  <a:lnTo>
                    <a:pt x="3686555" y="192278"/>
                  </a:lnTo>
                  <a:lnTo>
                    <a:pt x="3681476" y="148196"/>
                  </a:lnTo>
                  <a:lnTo>
                    <a:pt x="3667009" y="107727"/>
                  </a:lnTo>
                  <a:lnTo>
                    <a:pt x="3644308" y="72026"/>
                  </a:lnTo>
                  <a:lnTo>
                    <a:pt x="3614529" y="42247"/>
                  </a:lnTo>
                  <a:lnTo>
                    <a:pt x="3578828" y="19546"/>
                  </a:lnTo>
                  <a:lnTo>
                    <a:pt x="3538359" y="5079"/>
                  </a:lnTo>
                  <a:lnTo>
                    <a:pt x="3494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92524" y="2622803"/>
              <a:ext cx="3686810" cy="1153795"/>
            </a:xfrm>
            <a:custGeom>
              <a:avLst/>
              <a:gdLst/>
              <a:ahLst/>
              <a:cxnLst/>
              <a:rect l="l" t="t" r="r" b="b"/>
              <a:pathLst>
                <a:path w="3686809" h="1153795">
                  <a:moveTo>
                    <a:pt x="0" y="192278"/>
                  </a:moveTo>
                  <a:lnTo>
                    <a:pt x="5079" y="148196"/>
                  </a:lnTo>
                  <a:lnTo>
                    <a:pt x="19546" y="107727"/>
                  </a:lnTo>
                  <a:lnTo>
                    <a:pt x="42247" y="72026"/>
                  </a:lnTo>
                  <a:lnTo>
                    <a:pt x="72026" y="42247"/>
                  </a:lnTo>
                  <a:lnTo>
                    <a:pt x="107727" y="19546"/>
                  </a:lnTo>
                  <a:lnTo>
                    <a:pt x="148196" y="5079"/>
                  </a:lnTo>
                  <a:lnTo>
                    <a:pt x="192277" y="0"/>
                  </a:lnTo>
                  <a:lnTo>
                    <a:pt x="3494278" y="0"/>
                  </a:lnTo>
                  <a:lnTo>
                    <a:pt x="3538359" y="5079"/>
                  </a:lnTo>
                  <a:lnTo>
                    <a:pt x="3578828" y="19546"/>
                  </a:lnTo>
                  <a:lnTo>
                    <a:pt x="3614529" y="42247"/>
                  </a:lnTo>
                  <a:lnTo>
                    <a:pt x="3644308" y="72026"/>
                  </a:lnTo>
                  <a:lnTo>
                    <a:pt x="3667009" y="107727"/>
                  </a:lnTo>
                  <a:lnTo>
                    <a:pt x="3681476" y="148196"/>
                  </a:lnTo>
                  <a:lnTo>
                    <a:pt x="3686555" y="192278"/>
                  </a:lnTo>
                  <a:lnTo>
                    <a:pt x="3686555" y="961390"/>
                  </a:lnTo>
                  <a:lnTo>
                    <a:pt x="3681476" y="1005471"/>
                  </a:lnTo>
                  <a:lnTo>
                    <a:pt x="3667009" y="1045940"/>
                  </a:lnTo>
                  <a:lnTo>
                    <a:pt x="3644308" y="1081641"/>
                  </a:lnTo>
                  <a:lnTo>
                    <a:pt x="3614529" y="1111420"/>
                  </a:lnTo>
                  <a:lnTo>
                    <a:pt x="3578828" y="1134121"/>
                  </a:lnTo>
                  <a:lnTo>
                    <a:pt x="3538359" y="1148588"/>
                  </a:lnTo>
                  <a:lnTo>
                    <a:pt x="3494278" y="1153668"/>
                  </a:lnTo>
                  <a:lnTo>
                    <a:pt x="192277" y="1153668"/>
                  </a:lnTo>
                  <a:lnTo>
                    <a:pt x="148196" y="1148588"/>
                  </a:lnTo>
                  <a:lnTo>
                    <a:pt x="107727" y="1134121"/>
                  </a:lnTo>
                  <a:lnTo>
                    <a:pt x="72026" y="1111420"/>
                  </a:lnTo>
                  <a:lnTo>
                    <a:pt x="42247" y="1081641"/>
                  </a:lnTo>
                  <a:lnTo>
                    <a:pt x="19546" y="1045940"/>
                  </a:lnTo>
                  <a:lnTo>
                    <a:pt x="5079" y="1005471"/>
                  </a:lnTo>
                  <a:lnTo>
                    <a:pt x="0" y="961390"/>
                  </a:lnTo>
                  <a:lnTo>
                    <a:pt x="0" y="192278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28921" y="2897885"/>
            <a:ext cx="2994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libri"/>
                <a:cs typeface="Calibri"/>
              </a:rPr>
              <a:t>Разработка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школой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ООП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СОО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5" dirty="0">
                <a:latin typeface="Calibri"/>
                <a:cs typeface="Calibri"/>
              </a:rPr>
              <a:t>на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основе ФОП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СОО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0966" y="2739898"/>
            <a:ext cx="18357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latin typeface="Calibri"/>
                <a:cs typeface="Calibri"/>
              </a:rPr>
              <a:t>ФГОС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СОО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+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ФОП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6633" y="4947030"/>
            <a:ext cx="8298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Одна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ООП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уровень</a:t>
            </a:r>
            <a:r>
              <a:rPr sz="2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CОО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2023-2024</a:t>
            </a:r>
            <a:r>
              <a:rPr sz="2800" b="1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учебного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года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30611" y="1411224"/>
            <a:ext cx="1559560" cy="1353820"/>
          </a:xfrm>
          <a:custGeom>
            <a:avLst/>
            <a:gdLst/>
            <a:ahLst/>
            <a:cxnLst/>
            <a:rect l="l" t="t" r="r" b="b"/>
            <a:pathLst>
              <a:path w="1559559" h="1353820">
                <a:moveTo>
                  <a:pt x="1333500" y="0"/>
                </a:moveTo>
                <a:lnTo>
                  <a:pt x="225552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1"/>
                </a:lnTo>
                <a:lnTo>
                  <a:pt x="0" y="1127760"/>
                </a:lnTo>
                <a:lnTo>
                  <a:pt x="4581" y="1173221"/>
                </a:lnTo>
                <a:lnTo>
                  <a:pt x="17722" y="1215562"/>
                </a:lnTo>
                <a:lnTo>
                  <a:pt x="38515" y="1253876"/>
                </a:lnTo>
                <a:lnTo>
                  <a:pt x="66055" y="1287256"/>
                </a:lnTo>
                <a:lnTo>
                  <a:pt x="99435" y="1314796"/>
                </a:lnTo>
                <a:lnTo>
                  <a:pt x="137749" y="1335589"/>
                </a:lnTo>
                <a:lnTo>
                  <a:pt x="180090" y="1348730"/>
                </a:lnTo>
                <a:lnTo>
                  <a:pt x="225552" y="1353312"/>
                </a:lnTo>
                <a:lnTo>
                  <a:pt x="1333500" y="1353312"/>
                </a:lnTo>
                <a:lnTo>
                  <a:pt x="1378961" y="1348730"/>
                </a:lnTo>
                <a:lnTo>
                  <a:pt x="1421302" y="1335589"/>
                </a:lnTo>
                <a:lnTo>
                  <a:pt x="1459616" y="1314796"/>
                </a:lnTo>
                <a:lnTo>
                  <a:pt x="1492996" y="1287256"/>
                </a:lnTo>
                <a:lnTo>
                  <a:pt x="1520536" y="1253876"/>
                </a:lnTo>
                <a:lnTo>
                  <a:pt x="1541329" y="1215562"/>
                </a:lnTo>
                <a:lnTo>
                  <a:pt x="1554470" y="1173221"/>
                </a:lnTo>
                <a:lnTo>
                  <a:pt x="1559052" y="1127760"/>
                </a:lnTo>
                <a:lnTo>
                  <a:pt x="1559052" y="225551"/>
                </a:lnTo>
                <a:lnTo>
                  <a:pt x="1554470" y="180090"/>
                </a:lnTo>
                <a:lnTo>
                  <a:pt x="1541329" y="137749"/>
                </a:lnTo>
                <a:lnTo>
                  <a:pt x="1520536" y="99435"/>
                </a:lnTo>
                <a:lnTo>
                  <a:pt x="1492996" y="66055"/>
                </a:lnTo>
                <a:lnTo>
                  <a:pt x="1459616" y="38515"/>
                </a:lnTo>
                <a:lnTo>
                  <a:pt x="1421302" y="17722"/>
                </a:lnTo>
                <a:lnTo>
                  <a:pt x="1378961" y="4581"/>
                </a:lnTo>
                <a:lnTo>
                  <a:pt x="13335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57743" y="1402080"/>
            <a:ext cx="1559560" cy="1353820"/>
          </a:xfrm>
          <a:custGeom>
            <a:avLst/>
            <a:gdLst/>
            <a:ahLst/>
            <a:cxnLst/>
            <a:rect l="l" t="t" r="r" b="b"/>
            <a:pathLst>
              <a:path w="1559559" h="1353820">
                <a:moveTo>
                  <a:pt x="1333500" y="0"/>
                </a:moveTo>
                <a:lnTo>
                  <a:pt x="225551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2"/>
                </a:lnTo>
                <a:lnTo>
                  <a:pt x="0" y="1127760"/>
                </a:lnTo>
                <a:lnTo>
                  <a:pt x="4581" y="1173221"/>
                </a:lnTo>
                <a:lnTo>
                  <a:pt x="17722" y="1215562"/>
                </a:lnTo>
                <a:lnTo>
                  <a:pt x="38515" y="1253876"/>
                </a:lnTo>
                <a:lnTo>
                  <a:pt x="66055" y="1287256"/>
                </a:lnTo>
                <a:lnTo>
                  <a:pt x="99435" y="1314796"/>
                </a:lnTo>
                <a:lnTo>
                  <a:pt x="137749" y="1335589"/>
                </a:lnTo>
                <a:lnTo>
                  <a:pt x="180090" y="1348730"/>
                </a:lnTo>
                <a:lnTo>
                  <a:pt x="225551" y="1353312"/>
                </a:lnTo>
                <a:lnTo>
                  <a:pt x="1333500" y="1353312"/>
                </a:lnTo>
                <a:lnTo>
                  <a:pt x="1378961" y="1348730"/>
                </a:lnTo>
                <a:lnTo>
                  <a:pt x="1421302" y="1335589"/>
                </a:lnTo>
                <a:lnTo>
                  <a:pt x="1459616" y="1314796"/>
                </a:lnTo>
                <a:lnTo>
                  <a:pt x="1492996" y="1287256"/>
                </a:lnTo>
                <a:lnTo>
                  <a:pt x="1520536" y="1253876"/>
                </a:lnTo>
                <a:lnTo>
                  <a:pt x="1541329" y="1215562"/>
                </a:lnTo>
                <a:lnTo>
                  <a:pt x="1554470" y="1173221"/>
                </a:lnTo>
                <a:lnTo>
                  <a:pt x="1559052" y="1127760"/>
                </a:lnTo>
                <a:lnTo>
                  <a:pt x="1559052" y="225552"/>
                </a:lnTo>
                <a:lnTo>
                  <a:pt x="1554470" y="180090"/>
                </a:lnTo>
                <a:lnTo>
                  <a:pt x="1541329" y="137749"/>
                </a:lnTo>
                <a:lnTo>
                  <a:pt x="1520536" y="99435"/>
                </a:lnTo>
                <a:lnTo>
                  <a:pt x="1492996" y="66055"/>
                </a:lnTo>
                <a:lnTo>
                  <a:pt x="1459616" y="38515"/>
                </a:lnTo>
                <a:lnTo>
                  <a:pt x="1421302" y="17722"/>
                </a:lnTo>
                <a:lnTo>
                  <a:pt x="1378961" y="4581"/>
                </a:lnTo>
                <a:lnTo>
                  <a:pt x="13335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6276" y="1418844"/>
            <a:ext cx="1559560" cy="1353820"/>
          </a:xfrm>
          <a:custGeom>
            <a:avLst/>
            <a:gdLst/>
            <a:ahLst/>
            <a:cxnLst/>
            <a:rect l="l" t="t" r="r" b="b"/>
            <a:pathLst>
              <a:path w="1559559" h="1353820">
                <a:moveTo>
                  <a:pt x="1333500" y="0"/>
                </a:moveTo>
                <a:lnTo>
                  <a:pt x="225551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1"/>
                </a:lnTo>
                <a:lnTo>
                  <a:pt x="0" y="1127759"/>
                </a:lnTo>
                <a:lnTo>
                  <a:pt x="4581" y="1173221"/>
                </a:lnTo>
                <a:lnTo>
                  <a:pt x="17722" y="1215562"/>
                </a:lnTo>
                <a:lnTo>
                  <a:pt x="38515" y="1253876"/>
                </a:lnTo>
                <a:lnTo>
                  <a:pt x="66055" y="1287256"/>
                </a:lnTo>
                <a:lnTo>
                  <a:pt x="99435" y="1314796"/>
                </a:lnTo>
                <a:lnTo>
                  <a:pt x="137749" y="1335589"/>
                </a:lnTo>
                <a:lnTo>
                  <a:pt x="180090" y="1348730"/>
                </a:lnTo>
                <a:lnTo>
                  <a:pt x="225551" y="1353311"/>
                </a:lnTo>
                <a:lnTo>
                  <a:pt x="1333500" y="1353311"/>
                </a:lnTo>
                <a:lnTo>
                  <a:pt x="1378961" y="1348730"/>
                </a:lnTo>
                <a:lnTo>
                  <a:pt x="1421302" y="1335589"/>
                </a:lnTo>
                <a:lnTo>
                  <a:pt x="1459616" y="1314796"/>
                </a:lnTo>
                <a:lnTo>
                  <a:pt x="1492996" y="1287256"/>
                </a:lnTo>
                <a:lnTo>
                  <a:pt x="1520536" y="1253876"/>
                </a:lnTo>
                <a:lnTo>
                  <a:pt x="1541329" y="1215562"/>
                </a:lnTo>
                <a:lnTo>
                  <a:pt x="1554470" y="1173221"/>
                </a:lnTo>
                <a:lnTo>
                  <a:pt x="1559052" y="1127759"/>
                </a:lnTo>
                <a:lnTo>
                  <a:pt x="1559052" y="225551"/>
                </a:lnTo>
                <a:lnTo>
                  <a:pt x="1554470" y="180090"/>
                </a:lnTo>
                <a:lnTo>
                  <a:pt x="1541329" y="137749"/>
                </a:lnTo>
                <a:lnTo>
                  <a:pt x="1520536" y="99435"/>
                </a:lnTo>
                <a:lnTo>
                  <a:pt x="1492996" y="66055"/>
                </a:lnTo>
                <a:lnTo>
                  <a:pt x="1459616" y="38515"/>
                </a:lnTo>
                <a:lnTo>
                  <a:pt x="1421302" y="17722"/>
                </a:lnTo>
                <a:lnTo>
                  <a:pt x="1378961" y="4581"/>
                </a:lnTo>
                <a:lnTo>
                  <a:pt x="13335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72739" y="1411224"/>
            <a:ext cx="1559560" cy="1353820"/>
          </a:xfrm>
          <a:custGeom>
            <a:avLst/>
            <a:gdLst/>
            <a:ahLst/>
            <a:cxnLst/>
            <a:rect l="l" t="t" r="r" b="b"/>
            <a:pathLst>
              <a:path w="1559560" h="1353820">
                <a:moveTo>
                  <a:pt x="1333500" y="0"/>
                </a:moveTo>
                <a:lnTo>
                  <a:pt x="225552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1"/>
                </a:lnTo>
                <a:lnTo>
                  <a:pt x="0" y="1127760"/>
                </a:lnTo>
                <a:lnTo>
                  <a:pt x="4581" y="1173221"/>
                </a:lnTo>
                <a:lnTo>
                  <a:pt x="17722" y="1215562"/>
                </a:lnTo>
                <a:lnTo>
                  <a:pt x="38515" y="1253876"/>
                </a:lnTo>
                <a:lnTo>
                  <a:pt x="66055" y="1287256"/>
                </a:lnTo>
                <a:lnTo>
                  <a:pt x="99435" y="1314796"/>
                </a:lnTo>
                <a:lnTo>
                  <a:pt x="137749" y="1335589"/>
                </a:lnTo>
                <a:lnTo>
                  <a:pt x="180090" y="1348730"/>
                </a:lnTo>
                <a:lnTo>
                  <a:pt x="225552" y="1353312"/>
                </a:lnTo>
                <a:lnTo>
                  <a:pt x="1333500" y="1353312"/>
                </a:lnTo>
                <a:lnTo>
                  <a:pt x="1378961" y="1348730"/>
                </a:lnTo>
                <a:lnTo>
                  <a:pt x="1421302" y="1335589"/>
                </a:lnTo>
                <a:lnTo>
                  <a:pt x="1459616" y="1314796"/>
                </a:lnTo>
                <a:lnTo>
                  <a:pt x="1492996" y="1287256"/>
                </a:lnTo>
                <a:lnTo>
                  <a:pt x="1520536" y="1253876"/>
                </a:lnTo>
                <a:lnTo>
                  <a:pt x="1541329" y="1215562"/>
                </a:lnTo>
                <a:lnTo>
                  <a:pt x="1554470" y="1173221"/>
                </a:lnTo>
                <a:lnTo>
                  <a:pt x="1559052" y="1127760"/>
                </a:lnTo>
                <a:lnTo>
                  <a:pt x="1559052" y="225551"/>
                </a:lnTo>
                <a:lnTo>
                  <a:pt x="1554470" y="180090"/>
                </a:lnTo>
                <a:lnTo>
                  <a:pt x="1541329" y="137749"/>
                </a:lnTo>
                <a:lnTo>
                  <a:pt x="1520536" y="99435"/>
                </a:lnTo>
                <a:lnTo>
                  <a:pt x="1492996" y="66055"/>
                </a:lnTo>
                <a:lnTo>
                  <a:pt x="1459616" y="38515"/>
                </a:lnTo>
                <a:lnTo>
                  <a:pt x="1421302" y="17722"/>
                </a:lnTo>
                <a:lnTo>
                  <a:pt x="1378961" y="4581"/>
                </a:lnTo>
                <a:lnTo>
                  <a:pt x="13335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4488" y="3470147"/>
            <a:ext cx="2385060" cy="1546860"/>
            <a:chOff x="94488" y="3470147"/>
            <a:chExt cx="2385060" cy="1546860"/>
          </a:xfrm>
        </p:grpSpPr>
        <p:sp>
          <p:nvSpPr>
            <p:cNvPr id="7" name="object 7"/>
            <p:cNvSpPr/>
            <p:nvPr/>
          </p:nvSpPr>
          <p:spPr>
            <a:xfrm>
              <a:off x="94488" y="3470147"/>
              <a:ext cx="2269490" cy="1325880"/>
            </a:xfrm>
            <a:custGeom>
              <a:avLst/>
              <a:gdLst/>
              <a:ahLst/>
              <a:cxnLst/>
              <a:rect l="l" t="t" r="r" b="b"/>
              <a:pathLst>
                <a:path w="2269490" h="1325879">
                  <a:moveTo>
                    <a:pt x="2048256" y="0"/>
                  </a:moveTo>
                  <a:lnTo>
                    <a:pt x="220979" y="0"/>
                  </a:lnTo>
                  <a:lnTo>
                    <a:pt x="176443" y="4489"/>
                  </a:lnTo>
                  <a:lnTo>
                    <a:pt x="134963" y="17365"/>
                  </a:lnTo>
                  <a:lnTo>
                    <a:pt x="97426" y="37739"/>
                  </a:lnTo>
                  <a:lnTo>
                    <a:pt x="64722" y="64722"/>
                  </a:lnTo>
                  <a:lnTo>
                    <a:pt x="37739" y="97426"/>
                  </a:lnTo>
                  <a:lnTo>
                    <a:pt x="17365" y="134963"/>
                  </a:lnTo>
                  <a:lnTo>
                    <a:pt x="4489" y="176443"/>
                  </a:lnTo>
                  <a:lnTo>
                    <a:pt x="0" y="220979"/>
                  </a:lnTo>
                  <a:lnTo>
                    <a:pt x="0" y="1104900"/>
                  </a:lnTo>
                  <a:lnTo>
                    <a:pt x="4489" y="1149436"/>
                  </a:lnTo>
                  <a:lnTo>
                    <a:pt x="17365" y="1190916"/>
                  </a:lnTo>
                  <a:lnTo>
                    <a:pt x="37739" y="1228453"/>
                  </a:lnTo>
                  <a:lnTo>
                    <a:pt x="64722" y="1261157"/>
                  </a:lnTo>
                  <a:lnTo>
                    <a:pt x="97426" y="1288140"/>
                  </a:lnTo>
                  <a:lnTo>
                    <a:pt x="134963" y="1308514"/>
                  </a:lnTo>
                  <a:lnTo>
                    <a:pt x="176443" y="1321390"/>
                  </a:lnTo>
                  <a:lnTo>
                    <a:pt x="220979" y="1325879"/>
                  </a:lnTo>
                  <a:lnTo>
                    <a:pt x="2048256" y="1325879"/>
                  </a:lnTo>
                  <a:lnTo>
                    <a:pt x="2092792" y="1321390"/>
                  </a:lnTo>
                  <a:lnTo>
                    <a:pt x="2134272" y="1308514"/>
                  </a:lnTo>
                  <a:lnTo>
                    <a:pt x="2171809" y="1288140"/>
                  </a:lnTo>
                  <a:lnTo>
                    <a:pt x="2204513" y="1261157"/>
                  </a:lnTo>
                  <a:lnTo>
                    <a:pt x="2231496" y="1228453"/>
                  </a:lnTo>
                  <a:lnTo>
                    <a:pt x="2251870" y="1190916"/>
                  </a:lnTo>
                  <a:lnTo>
                    <a:pt x="2264746" y="1149436"/>
                  </a:lnTo>
                  <a:lnTo>
                    <a:pt x="2269236" y="1104900"/>
                  </a:lnTo>
                  <a:lnTo>
                    <a:pt x="2269236" y="220979"/>
                  </a:lnTo>
                  <a:lnTo>
                    <a:pt x="2264746" y="176443"/>
                  </a:lnTo>
                  <a:lnTo>
                    <a:pt x="2251870" y="134963"/>
                  </a:lnTo>
                  <a:lnTo>
                    <a:pt x="2231496" y="97426"/>
                  </a:lnTo>
                  <a:lnTo>
                    <a:pt x="2204513" y="64722"/>
                  </a:lnTo>
                  <a:lnTo>
                    <a:pt x="2171809" y="37739"/>
                  </a:lnTo>
                  <a:lnTo>
                    <a:pt x="2134272" y="17365"/>
                  </a:lnTo>
                  <a:lnTo>
                    <a:pt x="2092792" y="4489"/>
                  </a:lnTo>
                  <a:lnTo>
                    <a:pt x="2048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9831" y="3617975"/>
              <a:ext cx="2293620" cy="1393190"/>
            </a:xfrm>
            <a:custGeom>
              <a:avLst/>
              <a:gdLst/>
              <a:ahLst/>
              <a:cxnLst/>
              <a:rect l="l" t="t" r="r" b="b"/>
              <a:pathLst>
                <a:path w="2293620" h="1393189">
                  <a:moveTo>
                    <a:pt x="2061464" y="0"/>
                  </a:moveTo>
                  <a:lnTo>
                    <a:pt x="232155" y="0"/>
                  </a:lnTo>
                  <a:lnTo>
                    <a:pt x="185367" y="4714"/>
                  </a:lnTo>
                  <a:lnTo>
                    <a:pt x="141789" y="18236"/>
                  </a:lnTo>
                  <a:lnTo>
                    <a:pt x="102354" y="39634"/>
                  </a:lnTo>
                  <a:lnTo>
                    <a:pt x="67995" y="67976"/>
                  </a:lnTo>
                  <a:lnTo>
                    <a:pt x="39647" y="102331"/>
                  </a:lnTo>
                  <a:lnTo>
                    <a:pt x="18243" y="141767"/>
                  </a:lnTo>
                  <a:lnTo>
                    <a:pt x="4716" y="185353"/>
                  </a:lnTo>
                  <a:lnTo>
                    <a:pt x="0" y="232156"/>
                  </a:lnTo>
                  <a:lnTo>
                    <a:pt x="0" y="1160780"/>
                  </a:lnTo>
                  <a:lnTo>
                    <a:pt x="4716" y="1207582"/>
                  </a:lnTo>
                  <a:lnTo>
                    <a:pt x="18243" y="1251168"/>
                  </a:lnTo>
                  <a:lnTo>
                    <a:pt x="39647" y="1290604"/>
                  </a:lnTo>
                  <a:lnTo>
                    <a:pt x="67995" y="1324959"/>
                  </a:lnTo>
                  <a:lnTo>
                    <a:pt x="102354" y="1353301"/>
                  </a:lnTo>
                  <a:lnTo>
                    <a:pt x="141789" y="1374699"/>
                  </a:lnTo>
                  <a:lnTo>
                    <a:pt x="185367" y="1388221"/>
                  </a:lnTo>
                  <a:lnTo>
                    <a:pt x="232155" y="1392936"/>
                  </a:lnTo>
                  <a:lnTo>
                    <a:pt x="2061464" y="1392936"/>
                  </a:lnTo>
                  <a:lnTo>
                    <a:pt x="2108266" y="1388221"/>
                  </a:lnTo>
                  <a:lnTo>
                    <a:pt x="2151852" y="1374699"/>
                  </a:lnTo>
                  <a:lnTo>
                    <a:pt x="2191288" y="1353301"/>
                  </a:lnTo>
                  <a:lnTo>
                    <a:pt x="2225643" y="1324959"/>
                  </a:lnTo>
                  <a:lnTo>
                    <a:pt x="2253985" y="1290604"/>
                  </a:lnTo>
                  <a:lnTo>
                    <a:pt x="2275383" y="1251168"/>
                  </a:lnTo>
                  <a:lnTo>
                    <a:pt x="2288905" y="1207582"/>
                  </a:lnTo>
                  <a:lnTo>
                    <a:pt x="2293620" y="1160780"/>
                  </a:lnTo>
                  <a:lnTo>
                    <a:pt x="2293620" y="232156"/>
                  </a:lnTo>
                  <a:lnTo>
                    <a:pt x="2288905" y="185353"/>
                  </a:lnTo>
                  <a:lnTo>
                    <a:pt x="2275383" y="141767"/>
                  </a:lnTo>
                  <a:lnTo>
                    <a:pt x="2253985" y="102331"/>
                  </a:lnTo>
                  <a:lnTo>
                    <a:pt x="2225643" y="67976"/>
                  </a:lnTo>
                  <a:lnTo>
                    <a:pt x="2191288" y="39634"/>
                  </a:lnTo>
                  <a:lnTo>
                    <a:pt x="2151852" y="18236"/>
                  </a:lnTo>
                  <a:lnTo>
                    <a:pt x="2108266" y="4714"/>
                  </a:lnTo>
                  <a:lnTo>
                    <a:pt x="2061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831" y="3617975"/>
              <a:ext cx="2293620" cy="1393190"/>
            </a:xfrm>
            <a:custGeom>
              <a:avLst/>
              <a:gdLst/>
              <a:ahLst/>
              <a:cxnLst/>
              <a:rect l="l" t="t" r="r" b="b"/>
              <a:pathLst>
                <a:path w="2293620" h="1393189">
                  <a:moveTo>
                    <a:pt x="0" y="232156"/>
                  </a:moveTo>
                  <a:lnTo>
                    <a:pt x="4716" y="185353"/>
                  </a:lnTo>
                  <a:lnTo>
                    <a:pt x="18243" y="141767"/>
                  </a:lnTo>
                  <a:lnTo>
                    <a:pt x="39647" y="102331"/>
                  </a:lnTo>
                  <a:lnTo>
                    <a:pt x="67995" y="67976"/>
                  </a:lnTo>
                  <a:lnTo>
                    <a:pt x="102354" y="39634"/>
                  </a:lnTo>
                  <a:lnTo>
                    <a:pt x="141789" y="18236"/>
                  </a:lnTo>
                  <a:lnTo>
                    <a:pt x="185367" y="4714"/>
                  </a:lnTo>
                  <a:lnTo>
                    <a:pt x="232155" y="0"/>
                  </a:lnTo>
                  <a:lnTo>
                    <a:pt x="2061464" y="0"/>
                  </a:lnTo>
                  <a:lnTo>
                    <a:pt x="2108266" y="4714"/>
                  </a:lnTo>
                  <a:lnTo>
                    <a:pt x="2151852" y="18236"/>
                  </a:lnTo>
                  <a:lnTo>
                    <a:pt x="2191288" y="39634"/>
                  </a:lnTo>
                  <a:lnTo>
                    <a:pt x="2225643" y="67976"/>
                  </a:lnTo>
                  <a:lnTo>
                    <a:pt x="2253985" y="102331"/>
                  </a:lnTo>
                  <a:lnTo>
                    <a:pt x="2275383" y="141767"/>
                  </a:lnTo>
                  <a:lnTo>
                    <a:pt x="2288905" y="185353"/>
                  </a:lnTo>
                  <a:lnTo>
                    <a:pt x="2293620" y="232156"/>
                  </a:lnTo>
                  <a:lnTo>
                    <a:pt x="2293620" y="1160780"/>
                  </a:lnTo>
                  <a:lnTo>
                    <a:pt x="2288905" y="1207582"/>
                  </a:lnTo>
                  <a:lnTo>
                    <a:pt x="2275383" y="1251168"/>
                  </a:lnTo>
                  <a:lnTo>
                    <a:pt x="2253985" y="1290604"/>
                  </a:lnTo>
                  <a:lnTo>
                    <a:pt x="2225643" y="1324959"/>
                  </a:lnTo>
                  <a:lnTo>
                    <a:pt x="2191288" y="1353301"/>
                  </a:lnTo>
                  <a:lnTo>
                    <a:pt x="2151852" y="1374699"/>
                  </a:lnTo>
                  <a:lnTo>
                    <a:pt x="2108266" y="1388221"/>
                  </a:lnTo>
                  <a:lnTo>
                    <a:pt x="2061464" y="1392936"/>
                  </a:lnTo>
                  <a:lnTo>
                    <a:pt x="232155" y="1392936"/>
                  </a:lnTo>
                  <a:lnTo>
                    <a:pt x="185367" y="1388221"/>
                  </a:lnTo>
                  <a:lnTo>
                    <a:pt x="141789" y="1374699"/>
                  </a:lnTo>
                  <a:lnTo>
                    <a:pt x="102354" y="1353301"/>
                  </a:lnTo>
                  <a:lnTo>
                    <a:pt x="67995" y="1324959"/>
                  </a:lnTo>
                  <a:lnTo>
                    <a:pt x="39647" y="1290604"/>
                  </a:lnTo>
                  <a:lnTo>
                    <a:pt x="18243" y="1251168"/>
                  </a:lnTo>
                  <a:lnTo>
                    <a:pt x="4716" y="1207582"/>
                  </a:lnTo>
                  <a:lnTo>
                    <a:pt x="0" y="1160780"/>
                  </a:lnTo>
                  <a:lnTo>
                    <a:pt x="0" y="232156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3001" y="3881120"/>
            <a:ext cx="1965960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ООП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СОО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2000" spc="-15" dirty="0">
                <a:latin typeface="Calibri"/>
                <a:cs typeface="Calibri"/>
              </a:rPr>
              <a:t>(одна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уровень)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15908" y="1077848"/>
            <a:ext cx="2622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Организационный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раздел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64660" y="1077848"/>
            <a:ext cx="2501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Содержательный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раздел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06598" y="1511553"/>
            <a:ext cx="1572260" cy="1405890"/>
            <a:chOff x="3006598" y="1511553"/>
            <a:chExt cx="1572260" cy="1405890"/>
          </a:xfrm>
        </p:grpSpPr>
        <p:sp>
          <p:nvSpPr>
            <p:cNvPr id="14" name="object 14"/>
            <p:cNvSpPr/>
            <p:nvPr/>
          </p:nvSpPr>
          <p:spPr>
            <a:xfrm>
              <a:off x="3012948" y="1517903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60" h="1393189">
                  <a:moveTo>
                    <a:pt x="1326896" y="0"/>
                  </a:moveTo>
                  <a:lnTo>
                    <a:pt x="232156" y="0"/>
                  </a:lnTo>
                  <a:lnTo>
                    <a:pt x="185353" y="4714"/>
                  </a:lnTo>
                  <a:lnTo>
                    <a:pt x="141767" y="18236"/>
                  </a:lnTo>
                  <a:lnTo>
                    <a:pt x="102331" y="39634"/>
                  </a:lnTo>
                  <a:lnTo>
                    <a:pt x="67976" y="67976"/>
                  </a:lnTo>
                  <a:lnTo>
                    <a:pt x="39634" y="102331"/>
                  </a:lnTo>
                  <a:lnTo>
                    <a:pt x="18236" y="141767"/>
                  </a:lnTo>
                  <a:lnTo>
                    <a:pt x="4714" y="185353"/>
                  </a:lnTo>
                  <a:lnTo>
                    <a:pt x="0" y="232156"/>
                  </a:lnTo>
                  <a:lnTo>
                    <a:pt x="0" y="1160780"/>
                  </a:lnTo>
                  <a:lnTo>
                    <a:pt x="4714" y="1207582"/>
                  </a:lnTo>
                  <a:lnTo>
                    <a:pt x="18236" y="1251168"/>
                  </a:lnTo>
                  <a:lnTo>
                    <a:pt x="39634" y="1290604"/>
                  </a:lnTo>
                  <a:lnTo>
                    <a:pt x="67976" y="1324959"/>
                  </a:lnTo>
                  <a:lnTo>
                    <a:pt x="102331" y="1353301"/>
                  </a:lnTo>
                  <a:lnTo>
                    <a:pt x="141767" y="1374699"/>
                  </a:lnTo>
                  <a:lnTo>
                    <a:pt x="185353" y="1388221"/>
                  </a:lnTo>
                  <a:lnTo>
                    <a:pt x="232156" y="1392936"/>
                  </a:lnTo>
                  <a:lnTo>
                    <a:pt x="1326896" y="1392936"/>
                  </a:lnTo>
                  <a:lnTo>
                    <a:pt x="1373698" y="1388221"/>
                  </a:lnTo>
                  <a:lnTo>
                    <a:pt x="1417284" y="1374699"/>
                  </a:lnTo>
                  <a:lnTo>
                    <a:pt x="1456720" y="1353301"/>
                  </a:lnTo>
                  <a:lnTo>
                    <a:pt x="1491075" y="1324959"/>
                  </a:lnTo>
                  <a:lnTo>
                    <a:pt x="1519417" y="1290604"/>
                  </a:lnTo>
                  <a:lnTo>
                    <a:pt x="1540815" y="1251168"/>
                  </a:lnTo>
                  <a:lnTo>
                    <a:pt x="1554337" y="1207582"/>
                  </a:lnTo>
                  <a:lnTo>
                    <a:pt x="1559052" y="1160780"/>
                  </a:lnTo>
                  <a:lnTo>
                    <a:pt x="1559052" y="232156"/>
                  </a:lnTo>
                  <a:lnTo>
                    <a:pt x="1554337" y="185353"/>
                  </a:lnTo>
                  <a:lnTo>
                    <a:pt x="1540815" y="141767"/>
                  </a:lnTo>
                  <a:lnTo>
                    <a:pt x="1519417" y="102331"/>
                  </a:lnTo>
                  <a:lnTo>
                    <a:pt x="1491075" y="67976"/>
                  </a:lnTo>
                  <a:lnTo>
                    <a:pt x="1456720" y="39634"/>
                  </a:lnTo>
                  <a:lnTo>
                    <a:pt x="1417284" y="18236"/>
                  </a:lnTo>
                  <a:lnTo>
                    <a:pt x="1373698" y="4714"/>
                  </a:lnTo>
                  <a:lnTo>
                    <a:pt x="1326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12948" y="1517903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60" h="1393189">
                  <a:moveTo>
                    <a:pt x="0" y="232156"/>
                  </a:moveTo>
                  <a:lnTo>
                    <a:pt x="4714" y="185353"/>
                  </a:lnTo>
                  <a:lnTo>
                    <a:pt x="18236" y="141767"/>
                  </a:lnTo>
                  <a:lnTo>
                    <a:pt x="39634" y="102331"/>
                  </a:lnTo>
                  <a:lnTo>
                    <a:pt x="67976" y="67976"/>
                  </a:lnTo>
                  <a:lnTo>
                    <a:pt x="102331" y="39634"/>
                  </a:lnTo>
                  <a:lnTo>
                    <a:pt x="141767" y="18236"/>
                  </a:lnTo>
                  <a:lnTo>
                    <a:pt x="185353" y="4714"/>
                  </a:lnTo>
                  <a:lnTo>
                    <a:pt x="232156" y="0"/>
                  </a:lnTo>
                  <a:lnTo>
                    <a:pt x="1326896" y="0"/>
                  </a:lnTo>
                  <a:lnTo>
                    <a:pt x="1373698" y="4714"/>
                  </a:lnTo>
                  <a:lnTo>
                    <a:pt x="1417284" y="18236"/>
                  </a:lnTo>
                  <a:lnTo>
                    <a:pt x="1456720" y="39634"/>
                  </a:lnTo>
                  <a:lnTo>
                    <a:pt x="1491075" y="67976"/>
                  </a:lnTo>
                  <a:lnTo>
                    <a:pt x="1519417" y="102331"/>
                  </a:lnTo>
                  <a:lnTo>
                    <a:pt x="1540815" y="141767"/>
                  </a:lnTo>
                  <a:lnTo>
                    <a:pt x="1554337" y="185353"/>
                  </a:lnTo>
                  <a:lnTo>
                    <a:pt x="1559052" y="232156"/>
                  </a:lnTo>
                  <a:lnTo>
                    <a:pt x="1559052" y="1160780"/>
                  </a:lnTo>
                  <a:lnTo>
                    <a:pt x="1554337" y="1207582"/>
                  </a:lnTo>
                  <a:lnTo>
                    <a:pt x="1540815" y="1251168"/>
                  </a:lnTo>
                  <a:lnTo>
                    <a:pt x="1519417" y="1290604"/>
                  </a:lnTo>
                  <a:lnTo>
                    <a:pt x="1491075" y="1324959"/>
                  </a:lnTo>
                  <a:lnTo>
                    <a:pt x="1456720" y="1353301"/>
                  </a:lnTo>
                  <a:lnTo>
                    <a:pt x="1417284" y="1374699"/>
                  </a:lnTo>
                  <a:lnTo>
                    <a:pt x="1373698" y="1388221"/>
                  </a:lnTo>
                  <a:lnTo>
                    <a:pt x="1326896" y="1392936"/>
                  </a:lnTo>
                  <a:lnTo>
                    <a:pt x="232156" y="1392936"/>
                  </a:lnTo>
                  <a:lnTo>
                    <a:pt x="185353" y="1388221"/>
                  </a:lnTo>
                  <a:lnTo>
                    <a:pt x="141767" y="1374699"/>
                  </a:lnTo>
                  <a:lnTo>
                    <a:pt x="102331" y="1353301"/>
                  </a:lnTo>
                  <a:lnTo>
                    <a:pt x="67976" y="1324959"/>
                  </a:lnTo>
                  <a:lnTo>
                    <a:pt x="39634" y="1290604"/>
                  </a:lnTo>
                  <a:lnTo>
                    <a:pt x="18236" y="1251168"/>
                  </a:lnTo>
                  <a:lnTo>
                    <a:pt x="4714" y="1207582"/>
                  </a:lnTo>
                  <a:lnTo>
                    <a:pt x="0" y="1160780"/>
                  </a:lnTo>
                  <a:lnTo>
                    <a:pt x="0" y="232156"/>
                  </a:lnTo>
                  <a:close/>
                </a:path>
              </a:pathLst>
            </a:custGeom>
            <a:ln w="12191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69666" y="1728597"/>
            <a:ext cx="124714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РП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предметам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10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класс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350509" y="1508505"/>
            <a:ext cx="1572260" cy="1405890"/>
            <a:chOff x="5350509" y="1508505"/>
            <a:chExt cx="1572260" cy="1405890"/>
          </a:xfrm>
        </p:grpSpPr>
        <p:sp>
          <p:nvSpPr>
            <p:cNvPr id="18" name="object 18"/>
            <p:cNvSpPr/>
            <p:nvPr/>
          </p:nvSpPr>
          <p:spPr>
            <a:xfrm>
              <a:off x="5356859" y="1514855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1326895" y="0"/>
                  </a:moveTo>
                  <a:lnTo>
                    <a:pt x="232155" y="0"/>
                  </a:lnTo>
                  <a:lnTo>
                    <a:pt x="185353" y="4714"/>
                  </a:lnTo>
                  <a:lnTo>
                    <a:pt x="141767" y="18236"/>
                  </a:lnTo>
                  <a:lnTo>
                    <a:pt x="102331" y="39634"/>
                  </a:lnTo>
                  <a:lnTo>
                    <a:pt x="67976" y="67976"/>
                  </a:lnTo>
                  <a:lnTo>
                    <a:pt x="39634" y="102331"/>
                  </a:lnTo>
                  <a:lnTo>
                    <a:pt x="18236" y="141767"/>
                  </a:lnTo>
                  <a:lnTo>
                    <a:pt x="4714" y="185353"/>
                  </a:lnTo>
                  <a:lnTo>
                    <a:pt x="0" y="232156"/>
                  </a:lnTo>
                  <a:lnTo>
                    <a:pt x="0" y="1160780"/>
                  </a:lnTo>
                  <a:lnTo>
                    <a:pt x="4714" y="1207582"/>
                  </a:lnTo>
                  <a:lnTo>
                    <a:pt x="18236" y="1251168"/>
                  </a:lnTo>
                  <a:lnTo>
                    <a:pt x="39634" y="1290604"/>
                  </a:lnTo>
                  <a:lnTo>
                    <a:pt x="67976" y="1324959"/>
                  </a:lnTo>
                  <a:lnTo>
                    <a:pt x="102331" y="1353301"/>
                  </a:lnTo>
                  <a:lnTo>
                    <a:pt x="141767" y="1374699"/>
                  </a:lnTo>
                  <a:lnTo>
                    <a:pt x="185353" y="1388221"/>
                  </a:lnTo>
                  <a:lnTo>
                    <a:pt x="232155" y="1392936"/>
                  </a:lnTo>
                  <a:lnTo>
                    <a:pt x="1326895" y="1392936"/>
                  </a:lnTo>
                  <a:lnTo>
                    <a:pt x="1373698" y="1388221"/>
                  </a:lnTo>
                  <a:lnTo>
                    <a:pt x="1417284" y="1374699"/>
                  </a:lnTo>
                  <a:lnTo>
                    <a:pt x="1456720" y="1353301"/>
                  </a:lnTo>
                  <a:lnTo>
                    <a:pt x="1491075" y="1324959"/>
                  </a:lnTo>
                  <a:lnTo>
                    <a:pt x="1519417" y="1290604"/>
                  </a:lnTo>
                  <a:lnTo>
                    <a:pt x="1540815" y="1251168"/>
                  </a:lnTo>
                  <a:lnTo>
                    <a:pt x="1554337" y="1207582"/>
                  </a:lnTo>
                  <a:lnTo>
                    <a:pt x="1559051" y="1160780"/>
                  </a:lnTo>
                  <a:lnTo>
                    <a:pt x="1559051" y="232156"/>
                  </a:lnTo>
                  <a:lnTo>
                    <a:pt x="1554337" y="185353"/>
                  </a:lnTo>
                  <a:lnTo>
                    <a:pt x="1540815" y="141767"/>
                  </a:lnTo>
                  <a:lnTo>
                    <a:pt x="1519417" y="102331"/>
                  </a:lnTo>
                  <a:lnTo>
                    <a:pt x="1491075" y="67976"/>
                  </a:lnTo>
                  <a:lnTo>
                    <a:pt x="1456720" y="39634"/>
                  </a:lnTo>
                  <a:lnTo>
                    <a:pt x="1417284" y="18236"/>
                  </a:lnTo>
                  <a:lnTo>
                    <a:pt x="1373698" y="4714"/>
                  </a:lnTo>
                  <a:lnTo>
                    <a:pt x="1326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56859" y="1514855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0" y="232156"/>
                  </a:moveTo>
                  <a:lnTo>
                    <a:pt x="4714" y="185353"/>
                  </a:lnTo>
                  <a:lnTo>
                    <a:pt x="18236" y="141767"/>
                  </a:lnTo>
                  <a:lnTo>
                    <a:pt x="39634" y="102331"/>
                  </a:lnTo>
                  <a:lnTo>
                    <a:pt x="67976" y="67976"/>
                  </a:lnTo>
                  <a:lnTo>
                    <a:pt x="102331" y="39634"/>
                  </a:lnTo>
                  <a:lnTo>
                    <a:pt x="141767" y="18236"/>
                  </a:lnTo>
                  <a:lnTo>
                    <a:pt x="185353" y="4714"/>
                  </a:lnTo>
                  <a:lnTo>
                    <a:pt x="232155" y="0"/>
                  </a:lnTo>
                  <a:lnTo>
                    <a:pt x="1326895" y="0"/>
                  </a:lnTo>
                  <a:lnTo>
                    <a:pt x="1373698" y="4714"/>
                  </a:lnTo>
                  <a:lnTo>
                    <a:pt x="1417284" y="18236"/>
                  </a:lnTo>
                  <a:lnTo>
                    <a:pt x="1456720" y="39634"/>
                  </a:lnTo>
                  <a:lnTo>
                    <a:pt x="1491075" y="67976"/>
                  </a:lnTo>
                  <a:lnTo>
                    <a:pt x="1519417" y="102331"/>
                  </a:lnTo>
                  <a:lnTo>
                    <a:pt x="1540815" y="141767"/>
                  </a:lnTo>
                  <a:lnTo>
                    <a:pt x="1554337" y="185353"/>
                  </a:lnTo>
                  <a:lnTo>
                    <a:pt x="1559051" y="232156"/>
                  </a:lnTo>
                  <a:lnTo>
                    <a:pt x="1559051" y="1160780"/>
                  </a:lnTo>
                  <a:lnTo>
                    <a:pt x="1554337" y="1207582"/>
                  </a:lnTo>
                  <a:lnTo>
                    <a:pt x="1540815" y="1251168"/>
                  </a:lnTo>
                  <a:lnTo>
                    <a:pt x="1519417" y="1290604"/>
                  </a:lnTo>
                  <a:lnTo>
                    <a:pt x="1491075" y="1324959"/>
                  </a:lnTo>
                  <a:lnTo>
                    <a:pt x="1456720" y="1353301"/>
                  </a:lnTo>
                  <a:lnTo>
                    <a:pt x="1417284" y="1374699"/>
                  </a:lnTo>
                  <a:lnTo>
                    <a:pt x="1373698" y="1388221"/>
                  </a:lnTo>
                  <a:lnTo>
                    <a:pt x="1326895" y="1392936"/>
                  </a:lnTo>
                  <a:lnTo>
                    <a:pt x="232155" y="1392936"/>
                  </a:lnTo>
                  <a:lnTo>
                    <a:pt x="185353" y="1388221"/>
                  </a:lnTo>
                  <a:lnTo>
                    <a:pt x="141767" y="1374699"/>
                  </a:lnTo>
                  <a:lnTo>
                    <a:pt x="102331" y="1353301"/>
                  </a:lnTo>
                  <a:lnTo>
                    <a:pt x="67976" y="1324959"/>
                  </a:lnTo>
                  <a:lnTo>
                    <a:pt x="39634" y="1290604"/>
                  </a:lnTo>
                  <a:lnTo>
                    <a:pt x="18236" y="1251168"/>
                  </a:lnTo>
                  <a:lnTo>
                    <a:pt x="4714" y="1207582"/>
                  </a:lnTo>
                  <a:lnTo>
                    <a:pt x="0" y="1160780"/>
                  </a:lnTo>
                  <a:lnTo>
                    <a:pt x="0" y="232156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13578" y="1724913"/>
            <a:ext cx="124714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РП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предметам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11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класс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8648" y="3019044"/>
            <a:ext cx="2034539" cy="1393190"/>
          </a:xfrm>
          <a:prstGeom prst="rect">
            <a:avLst/>
          </a:prstGeom>
          <a:solidFill>
            <a:srgbClr val="C5DFB4"/>
          </a:solidFill>
          <a:ln w="12192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46379" marR="236220" algn="ctr">
              <a:lnSpc>
                <a:spcPct val="100000"/>
              </a:lnSpc>
              <a:spcBef>
                <a:spcPts val="355"/>
              </a:spcBef>
            </a:pPr>
            <a:r>
              <a:rPr sz="1400" spc="-5" dirty="0">
                <a:latin typeface="Calibri"/>
                <a:cs typeface="Calibri"/>
              </a:rPr>
              <a:t>Использование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ФРП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 </a:t>
            </a:r>
            <a:r>
              <a:rPr sz="1400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русский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язык,</a:t>
            </a:r>
            <a:endParaRPr sz="1400">
              <a:latin typeface="Calibri"/>
              <a:cs typeface="Calibri"/>
            </a:endParaRPr>
          </a:p>
          <a:p>
            <a:pPr marL="186690" marR="178435"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Calibri"/>
                <a:cs typeface="Calibri"/>
              </a:rPr>
              <a:t>литература,</a:t>
            </a:r>
            <a:r>
              <a:rPr sz="1400" b="1" spc="2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история,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обществознание,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география,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ОБЖ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98648" y="4475988"/>
            <a:ext cx="2034539" cy="1525905"/>
          </a:xfrm>
          <a:prstGeom prst="rect">
            <a:avLst/>
          </a:prstGeom>
          <a:solidFill>
            <a:srgbClr val="FFFF99"/>
          </a:solidFill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254000" marR="245110" algn="ctr">
              <a:lnSpc>
                <a:spcPct val="100000"/>
              </a:lnSpc>
              <a:spcBef>
                <a:spcPts val="955"/>
              </a:spcBef>
            </a:pPr>
            <a:r>
              <a:rPr sz="1400" spc="-5" dirty="0">
                <a:latin typeface="Calibri"/>
                <a:cs typeface="Calibri"/>
              </a:rPr>
              <a:t>Использование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ПРП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</a:t>
            </a:r>
            <a:r>
              <a:rPr sz="1400" spc="-10" dirty="0">
                <a:latin typeface="Calibri"/>
                <a:cs typeface="Calibri"/>
              </a:rPr>
              <a:t>)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по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остальным</a:t>
            </a:r>
            <a:endParaRPr sz="1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предметам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56276" y="3005327"/>
            <a:ext cx="1786255" cy="299656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Times New Roman"/>
              <a:cs typeface="Times New Roman"/>
            </a:endParaRPr>
          </a:p>
          <a:p>
            <a:pPr marL="108585" marR="99695" indent="-1270"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Использование </a:t>
            </a:r>
            <a:r>
              <a:rPr sz="1600" spc="-5" dirty="0">
                <a:latin typeface="Calibri"/>
                <a:cs typeface="Calibri"/>
              </a:rPr>
              <a:t> разработанных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ранее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РП </a:t>
            </a:r>
            <a:r>
              <a:rPr sz="1600" spc="-5" dirty="0">
                <a:latin typeface="Calibri"/>
                <a:cs typeface="Calibri"/>
              </a:rPr>
              <a:t>по </a:t>
            </a:r>
            <a:r>
              <a:rPr sz="1600" spc="-10" dirty="0">
                <a:latin typeface="Calibri"/>
                <a:cs typeface="Calibri"/>
              </a:rPr>
              <a:t>всем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предметам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945881" y="1508505"/>
            <a:ext cx="1572260" cy="1405890"/>
            <a:chOff x="7945881" y="1508505"/>
            <a:chExt cx="1572260" cy="1405890"/>
          </a:xfrm>
        </p:grpSpPr>
        <p:sp>
          <p:nvSpPr>
            <p:cNvPr id="25" name="object 25"/>
            <p:cNvSpPr/>
            <p:nvPr/>
          </p:nvSpPr>
          <p:spPr>
            <a:xfrm>
              <a:off x="7952231" y="1514855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1326896" y="0"/>
                  </a:moveTo>
                  <a:lnTo>
                    <a:pt x="232156" y="0"/>
                  </a:lnTo>
                  <a:lnTo>
                    <a:pt x="185353" y="4714"/>
                  </a:lnTo>
                  <a:lnTo>
                    <a:pt x="141767" y="18236"/>
                  </a:lnTo>
                  <a:lnTo>
                    <a:pt x="102331" y="39634"/>
                  </a:lnTo>
                  <a:lnTo>
                    <a:pt x="67976" y="67976"/>
                  </a:lnTo>
                  <a:lnTo>
                    <a:pt x="39634" y="102331"/>
                  </a:lnTo>
                  <a:lnTo>
                    <a:pt x="18236" y="141767"/>
                  </a:lnTo>
                  <a:lnTo>
                    <a:pt x="4714" y="185353"/>
                  </a:lnTo>
                  <a:lnTo>
                    <a:pt x="0" y="232156"/>
                  </a:lnTo>
                  <a:lnTo>
                    <a:pt x="0" y="1160780"/>
                  </a:lnTo>
                  <a:lnTo>
                    <a:pt x="4714" y="1207582"/>
                  </a:lnTo>
                  <a:lnTo>
                    <a:pt x="18236" y="1251168"/>
                  </a:lnTo>
                  <a:lnTo>
                    <a:pt x="39634" y="1290604"/>
                  </a:lnTo>
                  <a:lnTo>
                    <a:pt x="67976" y="1324959"/>
                  </a:lnTo>
                  <a:lnTo>
                    <a:pt x="102331" y="1353301"/>
                  </a:lnTo>
                  <a:lnTo>
                    <a:pt x="141767" y="1374699"/>
                  </a:lnTo>
                  <a:lnTo>
                    <a:pt x="185353" y="1388221"/>
                  </a:lnTo>
                  <a:lnTo>
                    <a:pt x="232156" y="1392936"/>
                  </a:lnTo>
                  <a:lnTo>
                    <a:pt x="1326896" y="1392936"/>
                  </a:lnTo>
                  <a:lnTo>
                    <a:pt x="1373698" y="1388221"/>
                  </a:lnTo>
                  <a:lnTo>
                    <a:pt x="1417284" y="1374699"/>
                  </a:lnTo>
                  <a:lnTo>
                    <a:pt x="1456720" y="1353301"/>
                  </a:lnTo>
                  <a:lnTo>
                    <a:pt x="1491075" y="1324959"/>
                  </a:lnTo>
                  <a:lnTo>
                    <a:pt x="1519417" y="1290604"/>
                  </a:lnTo>
                  <a:lnTo>
                    <a:pt x="1540815" y="1251168"/>
                  </a:lnTo>
                  <a:lnTo>
                    <a:pt x="1554337" y="1207582"/>
                  </a:lnTo>
                  <a:lnTo>
                    <a:pt x="1559052" y="1160780"/>
                  </a:lnTo>
                  <a:lnTo>
                    <a:pt x="1559052" y="232156"/>
                  </a:lnTo>
                  <a:lnTo>
                    <a:pt x="1554337" y="185353"/>
                  </a:lnTo>
                  <a:lnTo>
                    <a:pt x="1540815" y="141767"/>
                  </a:lnTo>
                  <a:lnTo>
                    <a:pt x="1519417" y="102331"/>
                  </a:lnTo>
                  <a:lnTo>
                    <a:pt x="1491075" y="67976"/>
                  </a:lnTo>
                  <a:lnTo>
                    <a:pt x="1456720" y="39634"/>
                  </a:lnTo>
                  <a:lnTo>
                    <a:pt x="1417284" y="18236"/>
                  </a:lnTo>
                  <a:lnTo>
                    <a:pt x="1373698" y="4714"/>
                  </a:lnTo>
                  <a:lnTo>
                    <a:pt x="1326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52231" y="1514855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0" y="232156"/>
                  </a:moveTo>
                  <a:lnTo>
                    <a:pt x="4714" y="185353"/>
                  </a:lnTo>
                  <a:lnTo>
                    <a:pt x="18236" y="141767"/>
                  </a:lnTo>
                  <a:lnTo>
                    <a:pt x="39634" y="102331"/>
                  </a:lnTo>
                  <a:lnTo>
                    <a:pt x="67976" y="67976"/>
                  </a:lnTo>
                  <a:lnTo>
                    <a:pt x="102331" y="39634"/>
                  </a:lnTo>
                  <a:lnTo>
                    <a:pt x="141767" y="18236"/>
                  </a:lnTo>
                  <a:lnTo>
                    <a:pt x="185353" y="4714"/>
                  </a:lnTo>
                  <a:lnTo>
                    <a:pt x="232156" y="0"/>
                  </a:lnTo>
                  <a:lnTo>
                    <a:pt x="1326896" y="0"/>
                  </a:lnTo>
                  <a:lnTo>
                    <a:pt x="1373698" y="4714"/>
                  </a:lnTo>
                  <a:lnTo>
                    <a:pt x="1417284" y="18236"/>
                  </a:lnTo>
                  <a:lnTo>
                    <a:pt x="1456720" y="39634"/>
                  </a:lnTo>
                  <a:lnTo>
                    <a:pt x="1491075" y="67976"/>
                  </a:lnTo>
                  <a:lnTo>
                    <a:pt x="1519417" y="102331"/>
                  </a:lnTo>
                  <a:lnTo>
                    <a:pt x="1540815" y="141767"/>
                  </a:lnTo>
                  <a:lnTo>
                    <a:pt x="1554337" y="185353"/>
                  </a:lnTo>
                  <a:lnTo>
                    <a:pt x="1559052" y="232156"/>
                  </a:lnTo>
                  <a:lnTo>
                    <a:pt x="1559052" y="1160780"/>
                  </a:lnTo>
                  <a:lnTo>
                    <a:pt x="1554337" y="1207582"/>
                  </a:lnTo>
                  <a:lnTo>
                    <a:pt x="1540815" y="1251168"/>
                  </a:lnTo>
                  <a:lnTo>
                    <a:pt x="1519417" y="1290604"/>
                  </a:lnTo>
                  <a:lnTo>
                    <a:pt x="1491075" y="1324959"/>
                  </a:lnTo>
                  <a:lnTo>
                    <a:pt x="1456720" y="1353301"/>
                  </a:lnTo>
                  <a:lnTo>
                    <a:pt x="1417284" y="1374699"/>
                  </a:lnTo>
                  <a:lnTo>
                    <a:pt x="1373698" y="1388221"/>
                  </a:lnTo>
                  <a:lnTo>
                    <a:pt x="1326896" y="1392936"/>
                  </a:lnTo>
                  <a:lnTo>
                    <a:pt x="232156" y="1392936"/>
                  </a:lnTo>
                  <a:lnTo>
                    <a:pt x="185353" y="1388221"/>
                  </a:lnTo>
                  <a:lnTo>
                    <a:pt x="141767" y="1374699"/>
                  </a:lnTo>
                  <a:lnTo>
                    <a:pt x="102331" y="1353301"/>
                  </a:lnTo>
                  <a:lnTo>
                    <a:pt x="67976" y="1324959"/>
                  </a:lnTo>
                  <a:lnTo>
                    <a:pt x="39634" y="1290604"/>
                  </a:lnTo>
                  <a:lnTo>
                    <a:pt x="18236" y="1251168"/>
                  </a:lnTo>
                  <a:lnTo>
                    <a:pt x="4714" y="1207582"/>
                  </a:lnTo>
                  <a:lnTo>
                    <a:pt x="0" y="1160780"/>
                  </a:lnTo>
                  <a:lnTo>
                    <a:pt x="0" y="232156"/>
                  </a:lnTo>
                  <a:close/>
                </a:path>
              </a:pathLst>
            </a:custGeom>
            <a:ln w="12191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132191" y="1724913"/>
            <a:ext cx="119951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5885" algn="just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Учебный </a:t>
            </a:r>
            <a:r>
              <a:rPr sz="2000" b="1" spc="-5" dirty="0">
                <a:latin typeface="Calibri"/>
                <a:cs typeface="Calibri"/>
              </a:rPr>
              <a:t> план для </a:t>
            </a:r>
            <a:r>
              <a:rPr sz="2000" b="1" dirty="0">
                <a:latin typeface="Calibri"/>
                <a:cs typeface="Calibri"/>
              </a:rPr>
              <a:t> 10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классов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0289793" y="1508505"/>
            <a:ext cx="1572260" cy="1405890"/>
            <a:chOff x="10289793" y="1508505"/>
            <a:chExt cx="1572260" cy="1405890"/>
          </a:xfrm>
        </p:grpSpPr>
        <p:sp>
          <p:nvSpPr>
            <p:cNvPr id="29" name="object 29"/>
            <p:cNvSpPr/>
            <p:nvPr/>
          </p:nvSpPr>
          <p:spPr>
            <a:xfrm>
              <a:off x="10296143" y="1514855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1326896" y="0"/>
                  </a:moveTo>
                  <a:lnTo>
                    <a:pt x="232155" y="0"/>
                  </a:lnTo>
                  <a:lnTo>
                    <a:pt x="185353" y="4714"/>
                  </a:lnTo>
                  <a:lnTo>
                    <a:pt x="141767" y="18236"/>
                  </a:lnTo>
                  <a:lnTo>
                    <a:pt x="102331" y="39634"/>
                  </a:lnTo>
                  <a:lnTo>
                    <a:pt x="67976" y="67976"/>
                  </a:lnTo>
                  <a:lnTo>
                    <a:pt x="39634" y="102331"/>
                  </a:lnTo>
                  <a:lnTo>
                    <a:pt x="18236" y="141767"/>
                  </a:lnTo>
                  <a:lnTo>
                    <a:pt x="4714" y="185353"/>
                  </a:lnTo>
                  <a:lnTo>
                    <a:pt x="0" y="232156"/>
                  </a:lnTo>
                  <a:lnTo>
                    <a:pt x="0" y="1160780"/>
                  </a:lnTo>
                  <a:lnTo>
                    <a:pt x="4714" y="1207582"/>
                  </a:lnTo>
                  <a:lnTo>
                    <a:pt x="18236" y="1251168"/>
                  </a:lnTo>
                  <a:lnTo>
                    <a:pt x="39634" y="1290604"/>
                  </a:lnTo>
                  <a:lnTo>
                    <a:pt x="67976" y="1324959"/>
                  </a:lnTo>
                  <a:lnTo>
                    <a:pt x="102331" y="1353301"/>
                  </a:lnTo>
                  <a:lnTo>
                    <a:pt x="141767" y="1374699"/>
                  </a:lnTo>
                  <a:lnTo>
                    <a:pt x="185353" y="1388221"/>
                  </a:lnTo>
                  <a:lnTo>
                    <a:pt x="232155" y="1392936"/>
                  </a:lnTo>
                  <a:lnTo>
                    <a:pt x="1326896" y="1392936"/>
                  </a:lnTo>
                  <a:lnTo>
                    <a:pt x="1373698" y="1388221"/>
                  </a:lnTo>
                  <a:lnTo>
                    <a:pt x="1417284" y="1374699"/>
                  </a:lnTo>
                  <a:lnTo>
                    <a:pt x="1456720" y="1353301"/>
                  </a:lnTo>
                  <a:lnTo>
                    <a:pt x="1491075" y="1324959"/>
                  </a:lnTo>
                  <a:lnTo>
                    <a:pt x="1519417" y="1290604"/>
                  </a:lnTo>
                  <a:lnTo>
                    <a:pt x="1540815" y="1251168"/>
                  </a:lnTo>
                  <a:lnTo>
                    <a:pt x="1554337" y="1207582"/>
                  </a:lnTo>
                  <a:lnTo>
                    <a:pt x="1559052" y="1160780"/>
                  </a:lnTo>
                  <a:lnTo>
                    <a:pt x="1559052" y="232156"/>
                  </a:lnTo>
                  <a:lnTo>
                    <a:pt x="1554337" y="185353"/>
                  </a:lnTo>
                  <a:lnTo>
                    <a:pt x="1540815" y="141767"/>
                  </a:lnTo>
                  <a:lnTo>
                    <a:pt x="1519417" y="102331"/>
                  </a:lnTo>
                  <a:lnTo>
                    <a:pt x="1491075" y="67976"/>
                  </a:lnTo>
                  <a:lnTo>
                    <a:pt x="1456720" y="39634"/>
                  </a:lnTo>
                  <a:lnTo>
                    <a:pt x="1417284" y="18236"/>
                  </a:lnTo>
                  <a:lnTo>
                    <a:pt x="1373698" y="4714"/>
                  </a:lnTo>
                  <a:lnTo>
                    <a:pt x="1326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296143" y="1514855"/>
              <a:ext cx="1559560" cy="1393190"/>
            </a:xfrm>
            <a:custGeom>
              <a:avLst/>
              <a:gdLst/>
              <a:ahLst/>
              <a:cxnLst/>
              <a:rect l="l" t="t" r="r" b="b"/>
              <a:pathLst>
                <a:path w="1559559" h="1393189">
                  <a:moveTo>
                    <a:pt x="0" y="232156"/>
                  </a:moveTo>
                  <a:lnTo>
                    <a:pt x="4714" y="185353"/>
                  </a:lnTo>
                  <a:lnTo>
                    <a:pt x="18236" y="141767"/>
                  </a:lnTo>
                  <a:lnTo>
                    <a:pt x="39634" y="102331"/>
                  </a:lnTo>
                  <a:lnTo>
                    <a:pt x="67976" y="67976"/>
                  </a:lnTo>
                  <a:lnTo>
                    <a:pt x="102331" y="39634"/>
                  </a:lnTo>
                  <a:lnTo>
                    <a:pt x="141767" y="18236"/>
                  </a:lnTo>
                  <a:lnTo>
                    <a:pt x="185353" y="4714"/>
                  </a:lnTo>
                  <a:lnTo>
                    <a:pt x="232155" y="0"/>
                  </a:lnTo>
                  <a:lnTo>
                    <a:pt x="1326896" y="0"/>
                  </a:lnTo>
                  <a:lnTo>
                    <a:pt x="1373698" y="4714"/>
                  </a:lnTo>
                  <a:lnTo>
                    <a:pt x="1417284" y="18236"/>
                  </a:lnTo>
                  <a:lnTo>
                    <a:pt x="1456720" y="39634"/>
                  </a:lnTo>
                  <a:lnTo>
                    <a:pt x="1491075" y="67976"/>
                  </a:lnTo>
                  <a:lnTo>
                    <a:pt x="1519417" y="102331"/>
                  </a:lnTo>
                  <a:lnTo>
                    <a:pt x="1540815" y="141767"/>
                  </a:lnTo>
                  <a:lnTo>
                    <a:pt x="1554337" y="185353"/>
                  </a:lnTo>
                  <a:lnTo>
                    <a:pt x="1559052" y="232156"/>
                  </a:lnTo>
                  <a:lnTo>
                    <a:pt x="1559052" y="1160780"/>
                  </a:lnTo>
                  <a:lnTo>
                    <a:pt x="1554337" y="1207582"/>
                  </a:lnTo>
                  <a:lnTo>
                    <a:pt x="1540815" y="1251168"/>
                  </a:lnTo>
                  <a:lnTo>
                    <a:pt x="1519417" y="1290604"/>
                  </a:lnTo>
                  <a:lnTo>
                    <a:pt x="1491075" y="1324959"/>
                  </a:lnTo>
                  <a:lnTo>
                    <a:pt x="1456720" y="1353301"/>
                  </a:lnTo>
                  <a:lnTo>
                    <a:pt x="1417284" y="1374699"/>
                  </a:lnTo>
                  <a:lnTo>
                    <a:pt x="1373698" y="1388221"/>
                  </a:lnTo>
                  <a:lnTo>
                    <a:pt x="1326896" y="1392936"/>
                  </a:lnTo>
                  <a:lnTo>
                    <a:pt x="232155" y="1392936"/>
                  </a:lnTo>
                  <a:lnTo>
                    <a:pt x="185353" y="1388221"/>
                  </a:lnTo>
                  <a:lnTo>
                    <a:pt x="141767" y="1374699"/>
                  </a:lnTo>
                  <a:lnTo>
                    <a:pt x="102331" y="1353301"/>
                  </a:lnTo>
                  <a:lnTo>
                    <a:pt x="67976" y="1324959"/>
                  </a:lnTo>
                  <a:lnTo>
                    <a:pt x="39634" y="1290604"/>
                  </a:lnTo>
                  <a:lnTo>
                    <a:pt x="18236" y="1251168"/>
                  </a:lnTo>
                  <a:lnTo>
                    <a:pt x="4714" y="1207582"/>
                  </a:lnTo>
                  <a:lnTo>
                    <a:pt x="0" y="1160780"/>
                  </a:lnTo>
                  <a:lnTo>
                    <a:pt x="0" y="232156"/>
                  </a:lnTo>
                  <a:close/>
                </a:path>
              </a:pathLst>
            </a:custGeom>
            <a:ln w="12191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0476103" y="1724913"/>
            <a:ext cx="119951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5885" algn="just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Учебный </a:t>
            </a:r>
            <a:r>
              <a:rPr sz="2000" b="1" spc="-5" dirty="0">
                <a:latin typeface="Calibri"/>
                <a:cs typeface="Calibri"/>
              </a:rPr>
              <a:t> план для </a:t>
            </a:r>
            <a:r>
              <a:rPr sz="2000" b="1" dirty="0">
                <a:latin typeface="Calibri"/>
                <a:cs typeface="Calibri"/>
              </a:rPr>
              <a:t> 11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классов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22107" y="3005327"/>
            <a:ext cx="2016760" cy="1987550"/>
          </a:xfrm>
          <a:prstGeom prst="rect">
            <a:avLst/>
          </a:prstGeom>
          <a:solidFill>
            <a:srgbClr val="C5DFB4"/>
          </a:solidFill>
          <a:ln w="12192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67005" marR="156845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Разрабатывается </a:t>
            </a:r>
            <a:r>
              <a:rPr sz="1400" dirty="0">
                <a:latin typeface="Calibri"/>
                <a:cs typeface="Calibri"/>
              </a:rPr>
              <a:t>на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основе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федерального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учебного </a:t>
            </a:r>
            <a:r>
              <a:rPr sz="1400" dirty="0">
                <a:latin typeface="Calibri"/>
                <a:cs typeface="Calibri"/>
              </a:rPr>
              <a:t>плана </a:t>
            </a:r>
            <a:r>
              <a:rPr sz="1400" b="1" dirty="0">
                <a:latin typeface="Calibri"/>
                <a:cs typeface="Calibri"/>
              </a:rPr>
              <a:t>ФОП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СОО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(приказ</a:t>
            </a:r>
            <a:endParaRPr sz="1400">
              <a:latin typeface="Calibri"/>
              <a:cs typeface="Calibri"/>
            </a:endParaRPr>
          </a:p>
          <a:p>
            <a:pPr marL="221615" marR="210185" indent="-127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Минпросвещения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России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23.11.2022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№1014)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33431" y="3005327"/>
            <a:ext cx="2019300" cy="198755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75260" marR="165735" indent="381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Используется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разработанный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ранее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основе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учебного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плана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примерной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ООП</a:t>
            </a:r>
            <a:endParaRPr sz="1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СОО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528316" y="1045463"/>
            <a:ext cx="4723130" cy="5303520"/>
            <a:chOff x="2528316" y="1045463"/>
            <a:chExt cx="4723130" cy="5303520"/>
          </a:xfrm>
        </p:grpSpPr>
        <p:sp>
          <p:nvSpPr>
            <p:cNvPr id="35" name="object 35"/>
            <p:cNvSpPr/>
            <p:nvPr/>
          </p:nvSpPr>
          <p:spPr>
            <a:xfrm>
              <a:off x="2708910" y="1059941"/>
              <a:ext cx="4528185" cy="5274945"/>
            </a:xfrm>
            <a:custGeom>
              <a:avLst/>
              <a:gdLst/>
              <a:ahLst/>
              <a:cxnLst/>
              <a:rect l="l" t="t" r="r" b="b"/>
              <a:pathLst>
                <a:path w="4528184" h="5274945">
                  <a:moveTo>
                    <a:pt x="0" y="161544"/>
                  </a:moveTo>
                  <a:lnTo>
                    <a:pt x="5766" y="118577"/>
                  </a:lnTo>
                  <a:lnTo>
                    <a:pt x="22041" y="79981"/>
                  </a:lnTo>
                  <a:lnTo>
                    <a:pt x="47291" y="47291"/>
                  </a:lnTo>
                  <a:lnTo>
                    <a:pt x="79981" y="22041"/>
                  </a:lnTo>
                  <a:lnTo>
                    <a:pt x="118577" y="5766"/>
                  </a:lnTo>
                  <a:lnTo>
                    <a:pt x="161544" y="0"/>
                  </a:lnTo>
                  <a:lnTo>
                    <a:pt x="4366260" y="0"/>
                  </a:lnTo>
                  <a:lnTo>
                    <a:pt x="4409226" y="5766"/>
                  </a:lnTo>
                  <a:lnTo>
                    <a:pt x="4447822" y="22041"/>
                  </a:lnTo>
                  <a:lnTo>
                    <a:pt x="4480512" y="47291"/>
                  </a:lnTo>
                  <a:lnTo>
                    <a:pt x="4505762" y="79981"/>
                  </a:lnTo>
                  <a:lnTo>
                    <a:pt x="4522037" y="118577"/>
                  </a:lnTo>
                  <a:lnTo>
                    <a:pt x="4527804" y="161544"/>
                  </a:lnTo>
                  <a:lnTo>
                    <a:pt x="4527804" y="5113058"/>
                  </a:lnTo>
                  <a:lnTo>
                    <a:pt x="4522037" y="5155990"/>
                  </a:lnTo>
                  <a:lnTo>
                    <a:pt x="4505762" y="5194570"/>
                  </a:lnTo>
                  <a:lnTo>
                    <a:pt x="4480512" y="5227258"/>
                  </a:lnTo>
                  <a:lnTo>
                    <a:pt x="4447822" y="5252512"/>
                  </a:lnTo>
                  <a:lnTo>
                    <a:pt x="4409226" y="5268794"/>
                  </a:lnTo>
                  <a:lnTo>
                    <a:pt x="4366260" y="5274564"/>
                  </a:lnTo>
                  <a:lnTo>
                    <a:pt x="161544" y="5274564"/>
                  </a:lnTo>
                  <a:lnTo>
                    <a:pt x="118577" y="5268794"/>
                  </a:lnTo>
                  <a:lnTo>
                    <a:pt x="79981" y="5252512"/>
                  </a:lnTo>
                  <a:lnTo>
                    <a:pt x="47291" y="5227258"/>
                  </a:lnTo>
                  <a:lnTo>
                    <a:pt x="22041" y="5194570"/>
                  </a:lnTo>
                  <a:lnTo>
                    <a:pt x="5766" y="5155990"/>
                  </a:lnTo>
                  <a:lnTo>
                    <a:pt x="0" y="5113058"/>
                  </a:lnTo>
                  <a:lnTo>
                    <a:pt x="0" y="161544"/>
                  </a:lnTo>
                  <a:close/>
                </a:path>
              </a:pathLst>
            </a:custGeom>
            <a:ln w="28956">
              <a:solidFill>
                <a:srgbClr val="8FAAD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28316" y="4133087"/>
              <a:ext cx="285115" cy="248920"/>
            </a:xfrm>
            <a:custGeom>
              <a:avLst/>
              <a:gdLst/>
              <a:ahLst/>
              <a:cxnLst/>
              <a:rect l="l" t="t" r="r" b="b"/>
              <a:pathLst>
                <a:path w="285114" h="248920">
                  <a:moveTo>
                    <a:pt x="160781" y="0"/>
                  </a:moveTo>
                  <a:lnTo>
                    <a:pt x="160781" y="62103"/>
                  </a:lnTo>
                  <a:lnTo>
                    <a:pt x="0" y="62103"/>
                  </a:lnTo>
                  <a:lnTo>
                    <a:pt x="0" y="186309"/>
                  </a:lnTo>
                  <a:lnTo>
                    <a:pt x="160781" y="186309"/>
                  </a:lnTo>
                  <a:lnTo>
                    <a:pt x="160781" y="248412"/>
                  </a:lnTo>
                  <a:lnTo>
                    <a:pt x="284988" y="124206"/>
                  </a:lnTo>
                  <a:lnTo>
                    <a:pt x="16078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7558278" y="1030986"/>
            <a:ext cx="4528185" cy="5308600"/>
          </a:xfrm>
          <a:custGeom>
            <a:avLst/>
            <a:gdLst/>
            <a:ahLst/>
            <a:cxnLst/>
            <a:rect l="l" t="t" r="r" b="b"/>
            <a:pathLst>
              <a:path w="4528184" h="5308600">
                <a:moveTo>
                  <a:pt x="0" y="161543"/>
                </a:moveTo>
                <a:lnTo>
                  <a:pt x="5766" y="118577"/>
                </a:lnTo>
                <a:lnTo>
                  <a:pt x="22041" y="79981"/>
                </a:lnTo>
                <a:lnTo>
                  <a:pt x="47291" y="47291"/>
                </a:lnTo>
                <a:lnTo>
                  <a:pt x="79981" y="22041"/>
                </a:lnTo>
                <a:lnTo>
                  <a:pt x="118577" y="5766"/>
                </a:lnTo>
                <a:lnTo>
                  <a:pt x="161544" y="0"/>
                </a:lnTo>
                <a:lnTo>
                  <a:pt x="4366260" y="0"/>
                </a:lnTo>
                <a:lnTo>
                  <a:pt x="4409226" y="5766"/>
                </a:lnTo>
                <a:lnTo>
                  <a:pt x="4447822" y="22041"/>
                </a:lnTo>
                <a:lnTo>
                  <a:pt x="4480512" y="47291"/>
                </a:lnTo>
                <a:lnTo>
                  <a:pt x="4505762" y="79981"/>
                </a:lnTo>
                <a:lnTo>
                  <a:pt x="4522037" y="118577"/>
                </a:lnTo>
                <a:lnTo>
                  <a:pt x="4527804" y="161543"/>
                </a:lnTo>
                <a:lnTo>
                  <a:pt x="4527804" y="5146586"/>
                </a:lnTo>
                <a:lnTo>
                  <a:pt x="4522037" y="5189518"/>
                </a:lnTo>
                <a:lnTo>
                  <a:pt x="4505762" y="5228098"/>
                </a:lnTo>
                <a:lnTo>
                  <a:pt x="4480512" y="5260786"/>
                </a:lnTo>
                <a:lnTo>
                  <a:pt x="4447822" y="5286040"/>
                </a:lnTo>
                <a:lnTo>
                  <a:pt x="4409226" y="5302322"/>
                </a:lnTo>
                <a:lnTo>
                  <a:pt x="4366260" y="5308092"/>
                </a:lnTo>
                <a:lnTo>
                  <a:pt x="161544" y="5308092"/>
                </a:lnTo>
                <a:lnTo>
                  <a:pt x="118577" y="5302322"/>
                </a:lnTo>
                <a:lnTo>
                  <a:pt x="79981" y="5286040"/>
                </a:lnTo>
                <a:lnTo>
                  <a:pt x="47291" y="5260786"/>
                </a:lnTo>
                <a:lnTo>
                  <a:pt x="22041" y="5228098"/>
                </a:lnTo>
                <a:lnTo>
                  <a:pt x="5766" y="5189518"/>
                </a:lnTo>
                <a:lnTo>
                  <a:pt x="0" y="5146586"/>
                </a:lnTo>
                <a:lnTo>
                  <a:pt x="0" y="161543"/>
                </a:lnTo>
                <a:close/>
              </a:path>
            </a:pathLst>
          </a:custGeom>
          <a:ln w="28956">
            <a:solidFill>
              <a:srgbClr val="8FAAD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35686" y="40004"/>
            <a:ext cx="9417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?</a:t>
            </a:r>
            <a:r>
              <a:rPr sz="2400" spc="-25" dirty="0"/>
              <a:t> </a:t>
            </a:r>
            <a:r>
              <a:rPr sz="2400" dirty="0"/>
              <a:t>Как</a:t>
            </a:r>
            <a:r>
              <a:rPr sz="2400" spc="-15" dirty="0"/>
              <a:t> школе</a:t>
            </a:r>
            <a:r>
              <a:rPr sz="2400" spc="-20" dirty="0"/>
              <a:t> </a:t>
            </a:r>
            <a:r>
              <a:rPr sz="2400" spc="-5" dirty="0"/>
              <a:t>разработать</a:t>
            </a:r>
            <a:r>
              <a:rPr sz="2400" dirty="0"/>
              <a:t> </a:t>
            </a:r>
            <a:r>
              <a:rPr sz="2400" spc="-10" dirty="0"/>
              <a:t>единую</a:t>
            </a:r>
            <a:r>
              <a:rPr sz="2400" spc="5" dirty="0"/>
              <a:t> </a:t>
            </a:r>
            <a:r>
              <a:rPr sz="2400" spc="-5" dirty="0"/>
              <a:t>ООП</a:t>
            </a:r>
            <a:r>
              <a:rPr sz="2400" spc="-10" dirty="0"/>
              <a:t> </a:t>
            </a:r>
            <a:r>
              <a:rPr sz="2400" spc="-15" dirty="0"/>
              <a:t>СОО,</a:t>
            </a:r>
            <a:r>
              <a:rPr sz="2400" spc="-10" dirty="0"/>
              <a:t> действующую</a:t>
            </a:r>
            <a:r>
              <a:rPr sz="2400" spc="10" dirty="0"/>
              <a:t> </a:t>
            </a:r>
            <a:r>
              <a:rPr sz="2400" dirty="0"/>
              <a:t>с</a:t>
            </a:r>
            <a:r>
              <a:rPr sz="2400" spc="-20" dirty="0"/>
              <a:t> </a:t>
            </a:r>
            <a:r>
              <a:rPr sz="2400" spc="-5" dirty="0"/>
              <a:t>01.09.2023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159" y="817245"/>
            <a:ext cx="10257790" cy="991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Разработка</a:t>
            </a:r>
            <a:r>
              <a:rPr sz="24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ООП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каждой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школе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на основе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ФОП и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ФГОС</a:t>
            </a:r>
            <a:r>
              <a:rPr sz="24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СОО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срок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до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31.08.2023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Для</a:t>
            </a:r>
            <a:r>
              <a:rPr sz="18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разработки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РП</a:t>
            </a:r>
            <a:r>
              <a:rPr sz="18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предметам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содержательном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разделе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ООП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СОО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используются</a:t>
            </a:r>
            <a:r>
              <a:rPr sz="1800" spc="-1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323" y="89153"/>
            <a:ext cx="51777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Среднее</a:t>
            </a:r>
            <a:r>
              <a:rPr sz="3200" spc="-15" dirty="0"/>
              <a:t> </a:t>
            </a:r>
            <a:r>
              <a:rPr sz="3200" spc="-5" dirty="0"/>
              <a:t>общее</a:t>
            </a:r>
            <a:r>
              <a:rPr sz="3200" spc="-40" dirty="0"/>
              <a:t> </a:t>
            </a:r>
            <a:r>
              <a:rPr sz="3200" dirty="0"/>
              <a:t>образование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024364" y="121158"/>
            <a:ext cx="1732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10-11</a:t>
            </a:r>
            <a:r>
              <a:rPr sz="2400" b="1" spc="-1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классы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323" y="6321958"/>
            <a:ext cx="9248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*</a:t>
            </a:r>
            <a:r>
              <a:rPr sz="1400" spc="-5" dirty="0">
                <a:latin typeface="Calibri"/>
                <a:cs typeface="Calibri"/>
              </a:rPr>
              <a:t> август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2023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г.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400" spc="-10" dirty="0">
                <a:latin typeface="Calibri"/>
                <a:cs typeface="Calibri"/>
              </a:rPr>
              <a:t>разработка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ИСРО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РАО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федеральных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рабочих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программ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5" dirty="0">
                <a:latin typeface="Calibri"/>
                <a:cs typeface="Calibri"/>
              </a:rPr>
              <a:t> всем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учебным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предметам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базовом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уровне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08876" y="1852929"/>
          <a:ext cx="11582400" cy="3108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1425"/>
                <a:gridCol w="3549015"/>
                <a:gridCol w="3552190"/>
                <a:gridCol w="3239770"/>
              </a:tblGrid>
              <a:tr h="518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Классы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ФРП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(портал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единого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образования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https://edsoo.ru/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ПРП*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(портал единого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содержания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образования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https://edsoo.ru/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Ранее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разработанные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49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800" b="1" spc="-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классы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933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Утверждение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новых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РП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основе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ФРП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предметам: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язык,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литература,</a:t>
                      </a:r>
                      <a:r>
                        <a:rPr sz="1400" b="1" spc="2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история,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обществознание,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география,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ОБЖ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705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Утверждение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новых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РП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(продолжение)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основе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ПРП* по</a:t>
                      </a:r>
                      <a:r>
                        <a:rPr sz="1400" spc="2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предметам: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алгебра,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геометрия,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 marR="3638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статистика,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информатика,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иностранный </a:t>
                      </a:r>
                      <a:r>
                        <a:rPr sz="1400" b="1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язык, физика, химия, биология,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культура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800" b="1" spc="-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классы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П.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27.20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ФОП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СОО: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регламентирует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завершение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основе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действующей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ООП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СОО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т.е.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можно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 marR="45021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реализовывать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действующий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план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соответствующего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профиля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обучающихся,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принятых на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обучение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общего образования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соответствии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ФГОС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СОО,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утвержденным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приказом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Министерства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образования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науки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Российской</a:t>
                      </a:r>
                      <a:r>
                        <a:rPr sz="12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Федерации от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17.05.2012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№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413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редакции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приказа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Минпросвещения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11.12.2020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№712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Использование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ранее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разработанных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РП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предметам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37159" y="5432552"/>
            <a:ext cx="71094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Одна</a:t>
            </a:r>
            <a:r>
              <a:rPr sz="24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ООП на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уровень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СОО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2023-2024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учебного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года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399"/>
            <a:ext cx="27870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Изменения</a:t>
            </a:r>
            <a:r>
              <a:rPr spc="-40" dirty="0"/>
              <a:t> </a:t>
            </a:r>
            <a:r>
              <a:rPr dirty="0"/>
              <a:t>во</a:t>
            </a:r>
            <a:r>
              <a:rPr spc="-15" dirty="0"/>
              <a:t> </a:t>
            </a:r>
            <a:r>
              <a:rPr spc="-20" dirty="0"/>
              <a:t>ФГОС</a:t>
            </a:r>
            <a:r>
              <a:rPr spc="-30" dirty="0"/>
              <a:t> </a:t>
            </a:r>
            <a:r>
              <a:rPr spc="-5" dirty="0"/>
              <a:t>СОО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4327" y="360425"/>
          <a:ext cx="11910059" cy="64313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0115"/>
                <a:gridCol w="4730115"/>
                <a:gridCol w="2449829"/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Было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Стало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Примечание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учебных занятий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за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одного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обучающегося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не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2170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более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2590</a:t>
                      </a:r>
                      <a:r>
                        <a:rPr sz="12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(не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более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37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нед.).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занятий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на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одного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обучающегося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не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2170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более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2516</a:t>
                      </a:r>
                      <a:r>
                        <a:rPr sz="12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(не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более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37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нед.).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18.3.1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ФГОС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СОО/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П.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27.13.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ФОП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СОО/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Профили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обучения: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естественно-научный,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гуманитарный,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социально-экономический,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технологический,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универсальный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4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профиля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должен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содержать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профиля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(или)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индивидуальный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1EFD9"/>
                    </a:solidFill>
                  </a:tcPr>
                </a:tc>
                <a:tc rowSpan="22">
                  <a:txBody>
                    <a:bodyPr/>
                    <a:lstStyle/>
                    <a:p>
                      <a:pPr marL="92075" marR="3244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Изучение</a:t>
                      </a:r>
                      <a:r>
                        <a:rPr sz="105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родного</a:t>
                      </a:r>
                      <a:r>
                        <a:rPr sz="10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языка</a:t>
                      </a:r>
                      <a:r>
                        <a:rPr sz="105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родной </a:t>
                      </a:r>
                      <a:r>
                        <a:rPr sz="1050" b="1" spc="-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литературы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осуществляется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по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заявлениям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обучающихся,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родителей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(законных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представителей)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 marR="215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нес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вер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ш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енн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ол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тни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бучающи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ся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  при наличии возможностей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организации,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осуществляющей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 marR="98425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образовательную деятельность.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Изучение</a:t>
                      </a:r>
                      <a:r>
                        <a:rPr sz="105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второго</a:t>
                      </a:r>
                      <a:r>
                        <a:rPr sz="10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иностранного</a:t>
                      </a:r>
                      <a:r>
                        <a:rPr sz="105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языка </a:t>
                      </a:r>
                      <a:r>
                        <a:rPr sz="1050" b="1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из перечня, предлагаемого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организацией,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осуществляющей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образовательную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деятельность,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осуществляется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заявлению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обучающихся,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родителей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(законных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 marR="13144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предст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вите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ей)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нес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вер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ш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енн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ол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тних 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наличии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в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 marR="17843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ука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ан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но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анизац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бх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од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х  условий.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245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(12)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предметов</a:t>
                      </a:r>
                      <a:r>
                        <a:rPr sz="1400" b="1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предусматривать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изучение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должны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содержать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639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менее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одного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учебного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предмета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400" b="1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учебных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448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предметной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области,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том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числе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общими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включения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обязательных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предметов: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все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планы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являются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предметы: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"Русский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"Русский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"Литература"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"Литература"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245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"Иностранный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"Иностранный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702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"Математика"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"Математика"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512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"История"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"История"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"Физическая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культура"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"Физическая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культура"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"Основы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жизнедеятельности"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"Основы безопасности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жизнедеятельности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"Астрономия".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Физика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Информатика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Химия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Биология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Обществознание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География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При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этом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профиля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(кроме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предусматривать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изучение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40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учебных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512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универсального)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должен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содержать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4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предметов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углубленном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уровне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соответствующей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512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предметов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углубленном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уровне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изучения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профилю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предметной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области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смежной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2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ней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предметной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области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796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учебном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плане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должно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быть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предусмотрено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выполнение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обучающимися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индивидуального(-ых)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проекта(-ов)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225" y="286893"/>
            <a:ext cx="79152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ЕДИНОЕ </a:t>
            </a:r>
            <a:r>
              <a:rPr sz="3200" spc="-35" dirty="0"/>
              <a:t>ОБРАЗОВАТЕЛЬНОЕ</a:t>
            </a:r>
            <a:r>
              <a:rPr sz="3200" spc="-25" dirty="0"/>
              <a:t> </a:t>
            </a:r>
            <a:r>
              <a:rPr sz="3200" spc="-15" dirty="0"/>
              <a:t>ПРОСТРАНСТВО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68300" y="959611"/>
            <a:ext cx="2110740" cy="116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00"/>
              </a:spcBef>
            </a:pPr>
            <a:r>
              <a:rPr sz="1850" b="1" dirty="0">
                <a:latin typeface="Calibri"/>
                <a:cs typeface="Calibri"/>
              </a:rPr>
              <a:t>ФЕДЕРАЛЬНЫЙ </a:t>
            </a:r>
            <a:r>
              <a:rPr sz="1850" b="1" spc="5" dirty="0">
                <a:latin typeface="Calibri"/>
                <a:cs typeface="Calibri"/>
              </a:rPr>
              <a:t> </a:t>
            </a:r>
            <a:r>
              <a:rPr sz="1850" b="1" spc="-10" dirty="0">
                <a:latin typeface="Calibri"/>
                <a:cs typeface="Calibri"/>
              </a:rPr>
              <a:t>ГОСУДАРСТВЕННЫЙ </a:t>
            </a:r>
            <a:r>
              <a:rPr sz="1850" b="1" spc="-405" dirty="0">
                <a:latin typeface="Calibri"/>
                <a:cs typeface="Calibri"/>
              </a:rPr>
              <a:t> </a:t>
            </a:r>
            <a:r>
              <a:rPr sz="1850" b="1" spc="10" dirty="0">
                <a:latin typeface="Calibri"/>
                <a:cs typeface="Calibri"/>
              </a:rPr>
              <a:t>О</a:t>
            </a:r>
            <a:r>
              <a:rPr sz="1850" b="1" dirty="0">
                <a:latin typeface="Calibri"/>
                <a:cs typeface="Calibri"/>
              </a:rPr>
              <a:t>Б</a:t>
            </a:r>
            <a:r>
              <a:rPr sz="1850" b="1" spc="-100" dirty="0">
                <a:latin typeface="Calibri"/>
                <a:cs typeface="Calibri"/>
              </a:rPr>
              <a:t>Р</a:t>
            </a:r>
            <a:r>
              <a:rPr sz="1850" b="1" spc="10" dirty="0">
                <a:latin typeface="Calibri"/>
                <a:cs typeface="Calibri"/>
              </a:rPr>
              <a:t>А</a:t>
            </a:r>
            <a:r>
              <a:rPr sz="1850" b="1" dirty="0">
                <a:latin typeface="Calibri"/>
                <a:cs typeface="Calibri"/>
              </a:rPr>
              <a:t>З</a:t>
            </a:r>
            <a:r>
              <a:rPr sz="1850" b="1" spc="10" dirty="0">
                <a:latin typeface="Calibri"/>
                <a:cs typeface="Calibri"/>
              </a:rPr>
              <a:t>О</a:t>
            </a:r>
            <a:r>
              <a:rPr sz="1850" b="1" spc="-20" dirty="0">
                <a:latin typeface="Calibri"/>
                <a:cs typeface="Calibri"/>
              </a:rPr>
              <a:t>В</a:t>
            </a:r>
            <a:r>
              <a:rPr sz="1850" b="1" spc="-120" dirty="0">
                <a:latin typeface="Calibri"/>
                <a:cs typeface="Calibri"/>
              </a:rPr>
              <a:t>А</a:t>
            </a:r>
            <a:r>
              <a:rPr sz="1850" b="1" spc="5" dirty="0">
                <a:latin typeface="Calibri"/>
                <a:cs typeface="Calibri"/>
              </a:rPr>
              <a:t>Т</a:t>
            </a:r>
            <a:r>
              <a:rPr sz="1850" b="1" spc="-20" dirty="0">
                <a:latin typeface="Calibri"/>
                <a:cs typeface="Calibri"/>
              </a:rPr>
              <a:t>Е</a:t>
            </a:r>
            <a:r>
              <a:rPr sz="1850" b="1" spc="10" dirty="0">
                <a:latin typeface="Calibri"/>
                <a:cs typeface="Calibri"/>
              </a:rPr>
              <a:t>ЛЬ</a:t>
            </a:r>
            <a:r>
              <a:rPr sz="1850" b="1" spc="5" dirty="0">
                <a:latin typeface="Calibri"/>
                <a:cs typeface="Calibri"/>
              </a:rPr>
              <a:t>НЫЙ  </a:t>
            </a:r>
            <a:r>
              <a:rPr sz="1850" b="1" spc="-10" dirty="0">
                <a:latin typeface="Calibri"/>
                <a:cs typeface="Calibri"/>
              </a:rPr>
              <a:t>СТАНДАРТ</a:t>
            </a:r>
            <a:r>
              <a:rPr sz="1850" b="1" spc="-20" dirty="0">
                <a:latin typeface="Calibri"/>
                <a:cs typeface="Calibri"/>
              </a:rPr>
              <a:t> </a:t>
            </a:r>
            <a:r>
              <a:rPr sz="1850" b="1" dirty="0">
                <a:latin typeface="Calibri"/>
                <a:cs typeface="Calibri"/>
              </a:rPr>
              <a:t>(ФГОС)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9911" y="957834"/>
            <a:ext cx="49784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10" dirty="0">
                <a:latin typeface="Calibri"/>
                <a:cs typeface="Calibri"/>
              </a:rPr>
              <a:t>НОО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9911" y="1465910"/>
            <a:ext cx="51117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b="1" spc="20" dirty="0">
                <a:latin typeface="Calibri"/>
                <a:cs typeface="Calibri"/>
              </a:rPr>
              <a:t>ООО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9911" y="1974596"/>
            <a:ext cx="47625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15" dirty="0">
                <a:latin typeface="Calibri"/>
                <a:cs typeface="Calibri"/>
              </a:rPr>
              <a:t>СОО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7332" y="973327"/>
            <a:ext cx="2068195" cy="879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dirty="0">
                <a:latin typeface="Calibri"/>
                <a:cs typeface="Calibri"/>
              </a:rPr>
              <a:t>ФЕДЕРАЛЬНАЯ</a:t>
            </a:r>
            <a:endParaRPr sz="1850">
              <a:latin typeface="Calibri"/>
              <a:cs typeface="Calibri"/>
            </a:endParaRPr>
          </a:p>
          <a:p>
            <a:pPr marL="12700" marR="5080">
              <a:lnSpc>
                <a:spcPts val="2240"/>
              </a:lnSpc>
              <a:spcBef>
                <a:spcPts val="70"/>
              </a:spcBef>
            </a:pPr>
            <a:r>
              <a:rPr sz="1850" b="1" spc="-10" dirty="0">
                <a:latin typeface="Calibri"/>
                <a:cs typeface="Calibri"/>
              </a:rPr>
              <a:t>ОБРАЗОВАТЕЛЬНАЯ </a:t>
            </a:r>
            <a:r>
              <a:rPr sz="1850" b="1" spc="-405" dirty="0">
                <a:latin typeface="Calibri"/>
                <a:cs typeface="Calibri"/>
              </a:rPr>
              <a:t> </a:t>
            </a:r>
            <a:r>
              <a:rPr sz="1850" b="1" dirty="0">
                <a:latin typeface="Calibri"/>
                <a:cs typeface="Calibri"/>
              </a:rPr>
              <a:t>ПРОГРАММА</a:t>
            </a:r>
            <a:r>
              <a:rPr sz="1850" b="1" spc="-65" dirty="0">
                <a:latin typeface="Calibri"/>
                <a:cs typeface="Calibri"/>
              </a:rPr>
              <a:t> </a:t>
            </a:r>
            <a:r>
              <a:rPr sz="1850" b="1" spc="10" dirty="0">
                <a:latin typeface="Calibri"/>
                <a:cs typeface="Calibri"/>
              </a:rPr>
              <a:t>(ФОП)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5476" y="959611"/>
            <a:ext cx="49720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10" dirty="0">
                <a:latin typeface="Calibri"/>
                <a:cs typeface="Calibri"/>
              </a:rPr>
              <a:t>НОО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5476" y="1467739"/>
            <a:ext cx="51054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15" dirty="0">
                <a:latin typeface="Calibri"/>
                <a:cs typeface="Calibri"/>
              </a:rPr>
              <a:t>ООО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5476" y="1975865"/>
            <a:ext cx="47498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15" dirty="0">
                <a:latin typeface="Calibri"/>
                <a:cs typeface="Calibri"/>
              </a:rPr>
              <a:t>СОО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72133" y="831341"/>
            <a:ext cx="7976870" cy="1595755"/>
          </a:xfrm>
          <a:custGeom>
            <a:avLst/>
            <a:gdLst/>
            <a:ahLst/>
            <a:cxnLst/>
            <a:rect l="l" t="t" r="r" b="b"/>
            <a:pathLst>
              <a:path w="7976870" h="1595755">
                <a:moveTo>
                  <a:pt x="3988307" y="0"/>
                </a:moveTo>
                <a:lnTo>
                  <a:pt x="3988307" y="1595628"/>
                </a:lnTo>
              </a:path>
              <a:path w="7976870" h="1595755">
                <a:moveTo>
                  <a:pt x="7976616" y="1595628"/>
                </a:moveTo>
                <a:lnTo>
                  <a:pt x="0" y="1595628"/>
                </a:lnTo>
              </a:path>
            </a:pathLst>
          </a:custGeom>
          <a:ln w="28956">
            <a:solidFill>
              <a:srgbClr val="487CB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28392" y="3007563"/>
            <a:ext cx="674560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b="1" spc="5" dirty="0">
                <a:solidFill>
                  <a:srgbClr val="006FC0"/>
                </a:solidFill>
                <a:latin typeface="Calibri"/>
                <a:cs typeface="Calibri"/>
              </a:rPr>
              <a:t>100</a:t>
            </a:r>
            <a:r>
              <a:rPr sz="185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spc="-5" dirty="0">
                <a:solidFill>
                  <a:srgbClr val="006FC0"/>
                </a:solidFill>
                <a:latin typeface="Calibri"/>
                <a:cs typeface="Calibri"/>
              </a:rPr>
              <a:t>РАБОЧИХ</a:t>
            </a:r>
            <a:r>
              <a:rPr sz="185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spc="-5" dirty="0">
                <a:solidFill>
                  <a:srgbClr val="006FC0"/>
                </a:solidFill>
                <a:latin typeface="Calibri"/>
                <a:cs typeface="Calibri"/>
              </a:rPr>
              <a:t>ПРОГРАММ</a:t>
            </a:r>
            <a:r>
              <a:rPr sz="185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spc="10" dirty="0">
                <a:solidFill>
                  <a:srgbClr val="006FC0"/>
                </a:solidFill>
                <a:latin typeface="Calibri"/>
                <a:cs typeface="Calibri"/>
              </a:rPr>
              <a:t>ПО </a:t>
            </a:r>
            <a:r>
              <a:rPr sz="1850" b="1" spc="5" dirty="0">
                <a:solidFill>
                  <a:srgbClr val="006FC0"/>
                </a:solidFill>
                <a:latin typeface="Calibri"/>
                <a:cs typeface="Calibri"/>
              </a:rPr>
              <a:t>УЧЕБНЫМ</a:t>
            </a:r>
            <a:r>
              <a:rPr sz="185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spc="-10" dirty="0">
                <a:solidFill>
                  <a:srgbClr val="006FC0"/>
                </a:solidFill>
                <a:latin typeface="Calibri"/>
                <a:cs typeface="Calibri"/>
              </a:rPr>
              <a:t>ПРЕДМЕТАМ</a:t>
            </a:r>
            <a:r>
              <a:rPr sz="185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spc="10" dirty="0">
                <a:solidFill>
                  <a:srgbClr val="006FC0"/>
                </a:solidFill>
                <a:latin typeface="Calibri"/>
                <a:cs typeface="Calibri"/>
              </a:rPr>
              <a:t>1-11 </a:t>
            </a:r>
            <a:r>
              <a:rPr sz="1850" b="1" dirty="0">
                <a:solidFill>
                  <a:srgbClr val="006FC0"/>
                </a:solidFill>
                <a:latin typeface="Calibri"/>
                <a:cs typeface="Calibri"/>
              </a:rPr>
              <a:t>КЛАСС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8392" y="3741547"/>
            <a:ext cx="607060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5" dirty="0">
                <a:solidFill>
                  <a:srgbClr val="006FC0"/>
                </a:solidFill>
                <a:latin typeface="Calibri"/>
                <a:cs typeface="Calibri"/>
              </a:rPr>
              <a:t>12</a:t>
            </a:r>
            <a:r>
              <a:rPr sz="185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spc="-5" dirty="0">
                <a:solidFill>
                  <a:srgbClr val="006FC0"/>
                </a:solidFill>
                <a:latin typeface="Calibri"/>
                <a:cs typeface="Calibri"/>
              </a:rPr>
              <a:t>РАБОЧИХ</a:t>
            </a:r>
            <a:r>
              <a:rPr sz="185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006FC0"/>
                </a:solidFill>
                <a:latin typeface="Calibri"/>
                <a:cs typeface="Calibri"/>
              </a:rPr>
              <a:t>ПРОГРАММ</a:t>
            </a:r>
            <a:r>
              <a:rPr sz="185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spc="10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185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spc="5" dirty="0">
                <a:solidFill>
                  <a:srgbClr val="006FC0"/>
                </a:solidFill>
                <a:latin typeface="Calibri"/>
                <a:cs typeface="Calibri"/>
              </a:rPr>
              <a:t>ВНЕУРОЧНОЙ</a:t>
            </a:r>
            <a:r>
              <a:rPr sz="185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spc="5" dirty="0">
                <a:solidFill>
                  <a:srgbClr val="006FC0"/>
                </a:solidFill>
                <a:latin typeface="Calibri"/>
                <a:cs typeface="Calibri"/>
              </a:rPr>
              <a:t>ДЕЯТЕЛЬНОСТИ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93469" y="5212841"/>
            <a:ext cx="7976870" cy="0"/>
          </a:xfrm>
          <a:custGeom>
            <a:avLst/>
            <a:gdLst/>
            <a:ahLst/>
            <a:cxnLst/>
            <a:rect l="l" t="t" r="r" b="b"/>
            <a:pathLst>
              <a:path w="7976870">
                <a:moveTo>
                  <a:pt x="7976615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487CB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8300" y="2673477"/>
            <a:ext cx="1968500" cy="594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110"/>
              </a:spcBef>
            </a:pPr>
            <a:r>
              <a:rPr sz="1850" b="1" spc="10" dirty="0">
                <a:latin typeface="Calibri"/>
                <a:cs typeface="Calibri"/>
              </a:rPr>
              <a:t>С</a:t>
            </a:r>
            <a:r>
              <a:rPr sz="1850" b="1" spc="-35" dirty="0">
                <a:latin typeface="Calibri"/>
                <a:cs typeface="Calibri"/>
              </a:rPr>
              <a:t>О</a:t>
            </a:r>
            <a:r>
              <a:rPr sz="1850" b="1" spc="10" dirty="0">
                <a:latin typeface="Calibri"/>
                <a:cs typeface="Calibri"/>
              </a:rPr>
              <a:t>ДЕ</a:t>
            </a:r>
            <a:r>
              <a:rPr sz="1850" b="1" spc="-20" dirty="0">
                <a:latin typeface="Calibri"/>
                <a:cs typeface="Calibri"/>
              </a:rPr>
              <a:t>Р</a:t>
            </a:r>
            <a:r>
              <a:rPr sz="1850" b="1" dirty="0">
                <a:latin typeface="Calibri"/>
                <a:cs typeface="Calibri"/>
              </a:rPr>
              <a:t>Ж</a:t>
            </a:r>
            <a:r>
              <a:rPr sz="1850" b="1" spc="-120" dirty="0">
                <a:latin typeface="Calibri"/>
                <a:cs typeface="Calibri"/>
              </a:rPr>
              <a:t>А</a:t>
            </a:r>
            <a:r>
              <a:rPr sz="1850" b="1" spc="5" dirty="0">
                <a:latin typeface="Calibri"/>
                <a:cs typeface="Calibri"/>
              </a:rPr>
              <a:t>Т</a:t>
            </a:r>
            <a:r>
              <a:rPr sz="1850" b="1" spc="-20" dirty="0">
                <a:latin typeface="Calibri"/>
                <a:cs typeface="Calibri"/>
              </a:rPr>
              <a:t>Е</a:t>
            </a:r>
            <a:r>
              <a:rPr sz="1850" b="1" spc="10" dirty="0">
                <a:latin typeface="Calibri"/>
                <a:cs typeface="Calibri"/>
              </a:rPr>
              <a:t>ЛЬ</a:t>
            </a:r>
            <a:r>
              <a:rPr sz="1850" b="1" dirty="0">
                <a:latin typeface="Calibri"/>
                <a:cs typeface="Calibri"/>
              </a:rPr>
              <a:t>Н</a:t>
            </a:r>
            <a:r>
              <a:rPr sz="1850" b="1" spc="5" dirty="0">
                <a:latin typeface="Calibri"/>
                <a:cs typeface="Calibri"/>
              </a:rPr>
              <a:t>ОЕ  </a:t>
            </a:r>
            <a:r>
              <a:rPr sz="1850" b="1" dirty="0">
                <a:latin typeface="Calibri"/>
                <a:cs typeface="Calibri"/>
              </a:rPr>
              <a:t>ОБЕСПЕЧЕНИЕ: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300" y="5436209"/>
            <a:ext cx="167449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5" dirty="0">
                <a:latin typeface="Calibri"/>
                <a:cs typeface="Calibri"/>
              </a:rPr>
              <a:t>ИНСТРУМЕНТЫ: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40254" y="5454802"/>
            <a:ext cx="693356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b="1" spc="10" dirty="0">
                <a:solidFill>
                  <a:srgbClr val="006FC0"/>
                </a:solidFill>
                <a:latin typeface="Calibri"/>
                <a:cs typeface="Calibri"/>
              </a:rPr>
              <a:t>ЕДИНЫЙ</a:t>
            </a:r>
            <a:r>
              <a:rPr sz="1850" b="1" spc="-5" dirty="0">
                <a:solidFill>
                  <a:srgbClr val="006FC0"/>
                </a:solidFill>
                <a:latin typeface="Calibri"/>
                <a:cs typeface="Calibri"/>
              </a:rPr>
              <a:t> КОНСТРУКТОР</a:t>
            </a:r>
            <a:r>
              <a:rPr sz="1850" b="1" spc="-10" dirty="0">
                <a:solidFill>
                  <a:srgbClr val="006FC0"/>
                </a:solidFill>
                <a:latin typeface="Calibri"/>
                <a:cs typeface="Calibri"/>
              </a:rPr>
              <a:t> РАБОЧИХ </a:t>
            </a:r>
            <a:r>
              <a:rPr sz="1850" b="1" spc="-5" dirty="0">
                <a:solidFill>
                  <a:srgbClr val="006FC0"/>
                </a:solidFill>
                <a:latin typeface="Calibri"/>
                <a:cs typeface="Calibri"/>
              </a:rPr>
              <a:t>ПРОГРАММ</a:t>
            </a:r>
            <a:r>
              <a:rPr sz="185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spc="15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5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spc="10" dirty="0">
                <a:solidFill>
                  <a:srgbClr val="006FC0"/>
                </a:solidFill>
                <a:latin typeface="Calibri"/>
                <a:cs typeface="Calibri"/>
              </a:rPr>
              <a:t>УЧЕБНЫХ</a:t>
            </a:r>
            <a:r>
              <a:rPr sz="185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spc="10" dirty="0">
                <a:solidFill>
                  <a:srgbClr val="006FC0"/>
                </a:solidFill>
                <a:latin typeface="Calibri"/>
                <a:cs typeface="Calibri"/>
              </a:rPr>
              <a:t>ПЛАНОВ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40254" y="6006490"/>
            <a:ext cx="529399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5" dirty="0">
                <a:solidFill>
                  <a:srgbClr val="006FC0"/>
                </a:solidFill>
                <a:latin typeface="Calibri"/>
                <a:cs typeface="Calibri"/>
              </a:rPr>
              <a:t>УТВЕРЖДЕН</a:t>
            </a:r>
            <a:r>
              <a:rPr sz="185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006FC0"/>
                </a:solidFill>
                <a:latin typeface="Calibri"/>
                <a:cs typeface="Calibri"/>
              </a:rPr>
              <a:t>ФЕДЕРАЛЬНЫЙ</a:t>
            </a:r>
            <a:r>
              <a:rPr sz="185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spc="5" dirty="0">
                <a:solidFill>
                  <a:srgbClr val="006FC0"/>
                </a:solidFill>
                <a:latin typeface="Calibri"/>
                <a:cs typeface="Calibri"/>
              </a:rPr>
              <a:t>ПЕРЕЧЕНЬ</a:t>
            </a:r>
            <a:r>
              <a:rPr sz="185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006FC0"/>
                </a:solidFill>
                <a:latin typeface="Calibri"/>
                <a:cs typeface="Calibri"/>
              </a:rPr>
              <a:t>УЧЕБНИКОВ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328404" y="3733800"/>
            <a:ext cx="2719070" cy="1373505"/>
            <a:chOff x="9328404" y="3733800"/>
            <a:chExt cx="2719070" cy="1373505"/>
          </a:xfrm>
        </p:grpSpPr>
        <p:sp>
          <p:nvSpPr>
            <p:cNvPr id="20" name="object 20"/>
            <p:cNvSpPr/>
            <p:nvPr/>
          </p:nvSpPr>
          <p:spPr>
            <a:xfrm>
              <a:off x="9328404" y="3733800"/>
              <a:ext cx="2719070" cy="1373505"/>
            </a:xfrm>
            <a:custGeom>
              <a:avLst/>
              <a:gdLst/>
              <a:ahLst/>
              <a:cxnLst/>
              <a:rect l="l" t="t" r="r" b="b"/>
              <a:pathLst>
                <a:path w="2719070" h="1373504">
                  <a:moveTo>
                    <a:pt x="2489962" y="0"/>
                  </a:moveTo>
                  <a:lnTo>
                    <a:pt x="228853" y="0"/>
                  </a:lnTo>
                  <a:lnTo>
                    <a:pt x="182739" y="4650"/>
                  </a:lnTo>
                  <a:lnTo>
                    <a:pt x="139785" y="17988"/>
                  </a:lnTo>
                  <a:lnTo>
                    <a:pt x="100911" y="39091"/>
                  </a:lnTo>
                  <a:lnTo>
                    <a:pt x="67040" y="67040"/>
                  </a:lnTo>
                  <a:lnTo>
                    <a:pt x="39091" y="100911"/>
                  </a:lnTo>
                  <a:lnTo>
                    <a:pt x="17988" y="139785"/>
                  </a:lnTo>
                  <a:lnTo>
                    <a:pt x="4650" y="182739"/>
                  </a:lnTo>
                  <a:lnTo>
                    <a:pt x="0" y="228854"/>
                  </a:lnTo>
                  <a:lnTo>
                    <a:pt x="0" y="1144270"/>
                  </a:lnTo>
                  <a:lnTo>
                    <a:pt x="4650" y="1190384"/>
                  </a:lnTo>
                  <a:lnTo>
                    <a:pt x="17988" y="1233338"/>
                  </a:lnTo>
                  <a:lnTo>
                    <a:pt x="39091" y="1272212"/>
                  </a:lnTo>
                  <a:lnTo>
                    <a:pt x="67040" y="1306083"/>
                  </a:lnTo>
                  <a:lnTo>
                    <a:pt x="100911" y="1334032"/>
                  </a:lnTo>
                  <a:lnTo>
                    <a:pt x="139785" y="1355135"/>
                  </a:lnTo>
                  <a:lnTo>
                    <a:pt x="182739" y="1368473"/>
                  </a:lnTo>
                  <a:lnTo>
                    <a:pt x="228853" y="1373124"/>
                  </a:lnTo>
                  <a:lnTo>
                    <a:pt x="2489962" y="1373124"/>
                  </a:lnTo>
                  <a:lnTo>
                    <a:pt x="2536076" y="1368473"/>
                  </a:lnTo>
                  <a:lnTo>
                    <a:pt x="2579030" y="1355135"/>
                  </a:lnTo>
                  <a:lnTo>
                    <a:pt x="2617904" y="1334032"/>
                  </a:lnTo>
                  <a:lnTo>
                    <a:pt x="2651775" y="1306083"/>
                  </a:lnTo>
                  <a:lnTo>
                    <a:pt x="2679724" y="1272212"/>
                  </a:lnTo>
                  <a:lnTo>
                    <a:pt x="2700827" y="1233338"/>
                  </a:lnTo>
                  <a:lnTo>
                    <a:pt x="2714165" y="1190384"/>
                  </a:lnTo>
                  <a:lnTo>
                    <a:pt x="2718816" y="1144270"/>
                  </a:lnTo>
                  <a:lnTo>
                    <a:pt x="2718816" y="228854"/>
                  </a:lnTo>
                  <a:lnTo>
                    <a:pt x="2714165" y="182739"/>
                  </a:lnTo>
                  <a:lnTo>
                    <a:pt x="2700827" y="139785"/>
                  </a:lnTo>
                  <a:lnTo>
                    <a:pt x="2679724" y="100911"/>
                  </a:lnTo>
                  <a:lnTo>
                    <a:pt x="2651775" y="67040"/>
                  </a:lnTo>
                  <a:lnTo>
                    <a:pt x="2617904" y="39091"/>
                  </a:lnTo>
                  <a:lnTo>
                    <a:pt x="2579030" y="17988"/>
                  </a:lnTo>
                  <a:lnTo>
                    <a:pt x="2536076" y="4650"/>
                  </a:lnTo>
                  <a:lnTo>
                    <a:pt x="2489962" y="0"/>
                  </a:lnTo>
                  <a:close/>
                </a:path>
              </a:pathLst>
            </a:custGeom>
            <a:solidFill>
              <a:srgbClr val="4F81BC">
                <a:alpha val="1411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51848" y="4404359"/>
              <a:ext cx="2479548" cy="41605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0528807" y="4824476"/>
            <a:ext cx="1286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https://edsoo.ru/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94901" y="3840860"/>
            <a:ext cx="24707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"/>
                <a:cs typeface="Calibri"/>
              </a:rPr>
              <a:t>Разработаны </a:t>
            </a:r>
            <a:r>
              <a:rPr sz="1600" i="1" spc="-5" dirty="0">
                <a:latin typeface="Calibri"/>
                <a:cs typeface="Calibri"/>
              </a:rPr>
              <a:t>и размещены </a:t>
            </a:r>
            <a:r>
              <a:rPr sz="1600" i="1" spc="-35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на </a:t>
            </a:r>
            <a:r>
              <a:rPr sz="1600" i="1" spc="-10" dirty="0">
                <a:latin typeface="Calibri"/>
                <a:cs typeface="Calibri"/>
              </a:rPr>
              <a:t>портале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31694" y="4473702"/>
            <a:ext cx="310642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5" dirty="0">
                <a:solidFill>
                  <a:srgbClr val="006FC0"/>
                </a:solidFill>
                <a:latin typeface="Calibri"/>
                <a:cs typeface="Calibri"/>
              </a:rPr>
              <a:t>38</a:t>
            </a:r>
            <a:r>
              <a:rPr sz="185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spc="-5" dirty="0">
                <a:solidFill>
                  <a:srgbClr val="006FC0"/>
                </a:solidFill>
                <a:latin typeface="Calibri"/>
                <a:cs typeface="Calibri"/>
              </a:rPr>
              <a:t>МЕТОДИЧЕСКИХ</a:t>
            </a:r>
            <a:r>
              <a:rPr sz="185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50" b="1" spc="15" dirty="0">
                <a:solidFill>
                  <a:srgbClr val="006FC0"/>
                </a:solidFill>
                <a:latin typeface="Calibri"/>
                <a:cs typeface="Calibri"/>
              </a:rPr>
              <a:t>ПОСОБИЙ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67900" y="227075"/>
            <a:ext cx="2060448" cy="161086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98123" y="5109971"/>
            <a:ext cx="473964" cy="48767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075" y="26923"/>
            <a:ext cx="10422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Организационный</a:t>
            </a:r>
            <a:r>
              <a:rPr sz="2400" spc="30" dirty="0"/>
              <a:t> </a:t>
            </a:r>
            <a:r>
              <a:rPr sz="2400" spc="-15" dirty="0"/>
              <a:t>раздел</a:t>
            </a:r>
            <a:r>
              <a:rPr sz="2400" dirty="0"/>
              <a:t> ФОП </a:t>
            </a:r>
            <a:r>
              <a:rPr sz="2400" spc="-15" dirty="0"/>
              <a:t>среднего</a:t>
            </a:r>
            <a:r>
              <a:rPr sz="2400" dirty="0"/>
              <a:t> </a:t>
            </a:r>
            <a:r>
              <a:rPr sz="2400" spc="-10" dirty="0"/>
              <a:t>общего</a:t>
            </a:r>
            <a:r>
              <a:rPr sz="2400" spc="5" dirty="0"/>
              <a:t> </a:t>
            </a:r>
            <a:r>
              <a:rPr sz="2400" spc="-5" dirty="0"/>
              <a:t>образования.</a:t>
            </a:r>
            <a:r>
              <a:rPr sz="2400" dirty="0"/>
              <a:t> </a:t>
            </a:r>
            <a:r>
              <a:rPr sz="2400" spc="-10" dirty="0"/>
              <a:t>Учебный</a:t>
            </a:r>
            <a:r>
              <a:rPr sz="2400" spc="15" dirty="0"/>
              <a:t> </a:t>
            </a:r>
            <a:r>
              <a:rPr sz="2400" spc="-5" dirty="0"/>
              <a:t>план.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960490" y="234543"/>
            <a:ext cx="4685665" cy="89789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Учебный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период: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01.09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-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20.05,</a:t>
            </a:r>
            <a:r>
              <a:rPr sz="20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34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 недели.</a:t>
            </a:r>
            <a:endParaRPr sz="2000">
              <a:latin typeface="Calibri"/>
              <a:cs typeface="Calibri"/>
            </a:endParaRPr>
          </a:p>
          <a:p>
            <a:pPr marL="78105" algn="ctr">
              <a:lnSpc>
                <a:spcPct val="100000"/>
              </a:lnSpc>
              <a:spcBef>
                <a:spcPts val="1035"/>
              </a:spcBef>
            </a:pP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ФЕДЕРАЛЬНЫЙ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УЧЕБНЫЙ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ПЛАН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870" y="484313"/>
            <a:ext cx="4533145" cy="6296275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995794" y="4554854"/>
          <a:ext cx="2545715" cy="1979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5715"/>
              </a:tblGrid>
              <a:tr h="220725">
                <a:tc>
                  <a:txBody>
                    <a:bodyPr/>
                    <a:lstStyle/>
                    <a:p>
                      <a:pPr marL="515620">
                        <a:lnSpc>
                          <a:spcPts val="1639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предметы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</a:tr>
              <a:tr h="251206">
                <a:tc>
                  <a:txBody>
                    <a:bodyPr/>
                    <a:lstStyle/>
                    <a:p>
                      <a:pPr marL="152400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7.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Б,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206">
                <a:tc>
                  <a:txBody>
                    <a:bodyPr/>
                    <a:lstStyle/>
                    <a:p>
                      <a:pPr marL="152400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8.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Б,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332">
                <a:tc>
                  <a:txBody>
                    <a:bodyPr/>
                    <a:lstStyle/>
                    <a:p>
                      <a:pPr marL="152400">
                        <a:lnSpc>
                          <a:spcPts val="1880"/>
                        </a:lnSpc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9.</a:t>
                      </a:r>
                      <a:r>
                        <a:rPr sz="1600" b="1" spc="3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Физика</a:t>
                      </a:r>
                      <a:r>
                        <a:rPr sz="16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Б,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  <a:tr h="251206">
                <a:tc>
                  <a:txBody>
                    <a:bodyPr/>
                    <a:lstStyle/>
                    <a:p>
                      <a:pPr marL="152400">
                        <a:lnSpc>
                          <a:spcPts val="1880"/>
                        </a:lnSpc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10.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+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Химия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Б,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  <a:tr h="251244">
                <a:tc>
                  <a:txBody>
                    <a:bodyPr/>
                    <a:lstStyle/>
                    <a:p>
                      <a:pPr marL="152400">
                        <a:lnSpc>
                          <a:spcPts val="1880"/>
                        </a:lnSpc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11. +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Биология</a:t>
                      </a:r>
                      <a:r>
                        <a:rPr sz="16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Б,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  <a:tr h="251244">
                <a:tc>
                  <a:txBody>
                    <a:bodyPr/>
                    <a:lstStyle/>
                    <a:p>
                      <a:pPr marL="152400">
                        <a:lnSpc>
                          <a:spcPts val="188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12.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культура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231">
                <a:tc>
                  <a:txBody>
                    <a:bodyPr/>
                    <a:lstStyle/>
                    <a:p>
                      <a:pPr marL="152400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13.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ОБЖ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602223" y="4561332"/>
            <a:ext cx="794385" cy="37084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Calibri"/>
                <a:cs typeface="Calibri"/>
              </a:rPr>
              <a:t>Право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9115" y="5009388"/>
            <a:ext cx="1277620" cy="368935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Экономика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6152" y="5666232"/>
            <a:ext cx="1382395" cy="368935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Астрономия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74580" y="5919215"/>
            <a:ext cx="1085215" cy="37084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238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4"/>
              </a:spcBef>
            </a:pPr>
            <a:r>
              <a:rPr sz="1800" spc="-10" dirty="0">
                <a:latin typeface="Calibri"/>
                <a:cs typeface="Calibri"/>
              </a:rPr>
              <a:t>Экология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74580" y="5324855"/>
            <a:ext cx="1708785" cy="368935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latin typeface="Calibri"/>
                <a:cs typeface="Calibri"/>
              </a:rPr>
              <a:t>Естествознание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92037" y="4765420"/>
            <a:ext cx="610870" cy="465455"/>
          </a:xfrm>
          <a:custGeom>
            <a:avLst/>
            <a:gdLst/>
            <a:ahLst/>
            <a:cxnLst/>
            <a:rect l="l" t="t" r="r" b="b"/>
            <a:pathLst>
              <a:path w="610870" h="465454">
                <a:moveTo>
                  <a:pt x="599186" y="410845"/>
                </a:moveTo>
                <a:lnTo>
                  <a:pt x="586765" y="405765"/>
                </a:lnTo>
                <a:lnTo>
                  <a:pt x="520319" y="378587"/>
                </a:lnTo>
                <a:lnTo>
                  <a:pt x="522427" y="406717"/>
                </a:lnTo>
                <a:lnTo>
                  <a:pt x="4191" y="445401"/>
                </a:lnTo>
                <a:lnTo>
                  <a:pt x="5715" y="465213"/>
                </a:lnTo>
                <a:lnTo>
                  <a:pt x="523913" y="426402"/>
                </a:lnTo>
                <a:lnTo>
                  <a:pt x="526034" y="454545"/>
                </a:lnTo>
                <a:lnTo>
                  <a:pt x="599186" y="410845"/>
                </a:lnTo>
                <a:close/>
              </a:path>
              <a:path w="610870" h="465454">
                <a:moveTo>
                  <a:pt x="610743" y="360172"/>
                </a:moveTo>
                <a:lnTo>
                  <a:pt x="595363" y="336804"/>
                </a:lnTo>
                <a:lnTo>
                  <a:pt x="563880" y="288925"/>
                </a:lnTo>
                <a:lnTo>
                  <a:pt x="549732" y="313309"/>
                </a:lnTo>
                <a:lnTo>
                  <a:pt x="9906" y="0"/>
                </a:lnTo>
                <a:lnTo>
                  <a:pt x="0" y="17018"/>
                </a:lnTo>
                <a:lnTo>
                  <a:pt x="539800" y="330428"/>
                </a:lnTo>
                <a:lnTo>
                  <a:pt x="525653" y="354838"/>
                </a:lnTo>
                <a:lnTo>
                  <a:pt x="610743" y="360172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91147" y="5410961"/>
            <a:ext cx="612140" cy="454025"/>
          </a:xfrm>
          <a:custGeom>
            <a:avLst/>
            <a:gdLst/>
            <a:ahLst/>
            <a:cxnLst/>
            <a:rect l="l" t="t" r="r" b="b"/>
            <a:pathLst>
              <a:path w="612140" h="454025">
                <a:moveTo>
                  <a:pt x="544404" y="37226"/>
                </a:moveTo>
                <a:lnTo>
                  <a:pt x="0" y="437819"/>
                </a:lnTo>
                <a:lnTo>
                  <a:pt x="11684" y="453771"/>
                </a:lnTo>
                <a:lnTo>
                  <a:pt x="556079" y="53110"/>
                </a:lnTo>
                <a:lnTo>
                  <a:pt x="544404" y="37226"/>
                </a:lnTo>
                <a:close/>
              </a:path>
              <a:path w="612140" h="454025">
                <a:moveTo>
                  <a:pt x="596399" y="29718"/>
                </a:moveTo>
                <a:lnTo>
                  <a:pt x="554608" y="29718"/>
                </a:lnTo>
                <a:lnTo>
                  <a:pt x="566293" y="45593"/>
                </a:lnTo>
                <a:lnTo>
                  <a:pt x="556079" y="53110"/>
                </a:lnTo>
                <a:lnTo>
                  <a:pt x="572770" y="75818"/>
                </a:lnTo>
                <a:lnTo>
                  <a:pt x="596399" y="29718"/>
                </a:lnTo>
                <a:close/>
              </a:path>
              <a:path w="612140" h="454025">
                <a:moveTo>
                  <a:pt x="554608" y="29718"/>
                </a:moveTo>
                <a:lnTo>
                  <a:pt x="544404" y="37226"/>
                </a:lnTo>
                <a:lnTo>
                  <a:pt x="556079" y="53110"/>
                </a:lnTo>
                <a:lnTo>
                  <a:pt x="566293" y="45593"/>
                </a:lnTo>
                <a:lnTo>
                  <a:pt x="554608" y="29718"/>
                </a:lnTo>
                <a:close/>
              </a:path>
              <a:path w="612140" h="454025">
                <a:moveTo>
                  <a:pt x="611631" y="0"/>
                </a:moveTo>
                <a:lnTo>
                  <a:pt x="527684" y="14478"/>
                </a:lnTo>
                <a:lnTo>
                  <a:pt x="544404" y="37226"/>
                </a:lnTo>
                <a:lnTo>
                  <a:pt x="554608" y="29718"/>
                </a:lnTo>
                <a:lnTo>
                  <a:pt x="596399" y="29718"/>
                </a:lnTo>
                <a:lnTo>
                  <a:pt x="611631" y="0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21190" y="5389752"/>
            <a:ext cx="473075" cy="742950"/>
          </a:xfrm>
          <a:custGeom>
            <a:avLst/>
            <a:gdLst/>
            <a:ahLst/>
            <a:cxnLst/>
            <a:rect l="l" t="t" r="r" b="b"/>
            <a:pathLst>
              <a:path w="473075" h="742950">
                <a:moveTo>
                  <a:pt x="461010" y="127381"/>
                </a:moveTo>
                <a:lnTo>
                  <a:pt x="453910" y="120040"/>
                </a:lnTo>
                <a:lnTo>
                  <a:pt x="456184" y="109601"/>
                </a:lnTo>
                <a:lnTo>
                  <a:pt x="76581" y="27584"/>
                </a:lnTo>
                <a:lnTo>
                  <a:pt x="77152" y="24892"/>
                </a:lnTo>
                <a:lnTo>
                  <a:pt x="82550" y="0"/>
                </a:lnTo>
                <a:lnTo>
                  <a:pt x="0" y="21209"/>
                </a:lnTo>
                <a:lnTo>
                  <a:pt x="66421" y="74549"/>
                </a:lnTo>
                <a:lnTo>
                  <a:pt x="72377" y="47015"/>
                </a:lnTo>
                <a:lnTo>
                  <a:pt x="420509" y="122123"/>
                </a:lnTo>
                <a:lnTo>
                  <a:pt x="105841" y="241414"/>
                </a:lnTo>
                <a:lnTo>
                  <a:pt x="95885" y="215036"/>
                </a:lnTo>
                <a:lnTo>
                  <a:pt x="38100" y="277672"/>
                </a:lnTo>
                <a:lnTo>
                  <a:pt x="122809" y="286296"/>
                </a:lnTo>
                <a:lnTo>
                  <a:pt x="114541" y="264426"/>
                </a:lnTo>
                <a:lnTo>
                  <a:pt x="112839" y="259930"/>
                </a:lnTo>
                <a:lnTo>
                  <a:pt x="413016" y="146151"/>
                </a:lnTo>
                <a:lnTo>
                  <a:pt x="75425" y="471081"/>
                </a:lnTo>
                <a:lnTo>
                  <a:pt x="55880" y="450761"/>
                </a:lnTo>
                <a:lnTo>
                  <a:pt x="27432" y="531050"/>
                </a:lnTo>
                <a:lnTo>
                  <a:pt x="108712" y="505650"/>
                </a:lnTo>
                <a:lnTo>
                  <a:pt x="97624" y="494144"/>
                </a:lnTo>
                <a:lnTo>
                  <a:pt x="89154" y="485343"/>
                </a:lnTo>
                <a:lnTo>
                  <a:pt x="461010" y="127381"/>
                </a:lnTo>
                <a:close/>
              </a:path>
              <a:path w="473075" h="742950">
                <a:moveTo>
                  <a:pt x="473075" y="724179"/>
                </a:moveTo>
                <a:lnTo>
                  <a:pt x="112115" y="572033"/>
                </a:lnTo>
                <a:lnTo>
                  <a:pt x="114185" y="567105"/>
                </a:lnTo>
                <a:lnTo>
                  <a:pt x="123063" y="546061"/>
                </a:lnTo>
                <a:lnTo>
                  <a:pt x="38100" y="551561"/>
                </a:lnTo>
                <a:lnTo>
                  <a:pt x="93472" y="616267"/>
                </a:lnTo>
                <a:lnTo>
                  <a:pt x="104419" y="590296"/>
                </a:lnTo>
                <a:lnTo>
                  <a:pt x="465328" y="742429"/>
                </a:lnTo>
                <a:lnTo>
                  <a:pt x="473075" y="724179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984238" y="1389252"/>
          <a:ext cx="2707005" cy="3006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7005"/>
              </a:tblGrid>
              <a:tr h="220725">
                <a:tc>
                  <a:txBody>
                    <a:bodyPr/>
                    <a:lstStyle/>
                    <a:p>
                      <a:pPr marL="596900">
                        <a:lnSpc>
                          <a:spcPts val="1639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предметы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</a:tr>
              <a:tr h="251333">
                <a:tc>
                  <a:txBody>
                    <a:bodyPr/>
                    <a:lstStyle/>
                    <a:p>
                      <a:pPr marL="153035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205">
                <a:tc>
                  <a:txBody>
                    <a:bodyPr/>
                    <a:lstStyle/>
                    <a:p>
                      <a:pPr marL="153035">
                        <a:lnSpc>
                          <a:spcPts val="188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Литература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Б,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206">
                <a:tc>
                  <a:txBody>
                    <a:bodyPr/>
                    <a:lstStyle/>
                    <a:p>
                      <a:pPr marL="153035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3.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язык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Б, 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8886">
                <a:tc>
                  <a:txBody>
                    <a:bodyPr/>
                    <a:lstStyle/>
                    <a:p>
                      <a:pPr marL="153035" marR="603885">
                        <a:lnSpc>
                          <a:spcPts val="1920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Родной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и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(или)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государственный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язык </a:t>
                      </a:r>
                      <a:r>
                        <a:rPr sz="16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РФ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51332">
                <a:tc>
                  <a:txBody>
                    <a:bodyPr/>
                    <a:lstStyle/>
                    <a:p>
                      <a:pPr marL="153035">
                        <a:lnSpc>
                          <a:spcPts val="1880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Родная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51206">
                <a:tc>
                  <a:txBody>
                    <a:bodyPr/>
                    <a:lstStyle/>
                    <a:p>
                      <a:pPr marL="153035">
                        <a:lnSpc>
                          <a:spcPts val="188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Второй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язык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51206">
                <a:tc>
                  <a:txBody>
                    <a:bodyPr/>
                    <a:lstStyle/>
                    <a:p>
                      <a:pPr marL="153035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4.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География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Б,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8670"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5.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Б,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206">
                <a:tc>
                  <a:txBody>
                    <a:bodyPr/>
                    <a:lstStyle/>
                    <a:p>
                      <a:pPr marL="153035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6.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Информатика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Б,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10002011" y="2308860"/>
            <a:ext cx="1511935" cy="132334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710" marR="148590">
              <a:lnSpc>
                <a:spcPct val="100000"/>
              </a:lnSpc>
              <a:spcBef>
                <a:spcPts val="265"/>
              </a:spcBef>
            </a:pPr>
            <a:r>
              <a:rPr sz="1600" spc="-5" dirty="0">
                <a:latin typeface="Calibri"/>
                <a:cs typeface="Calibri"/>
              </a:rPr>
              <a:t>при наличии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возм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жнос</a:t>
            </a:r>
            <a:r>
              <a:rPr sz="1600" spc="-15" dirty="0">
                <a:latin typeface="Calibri"/>
                <a:cs typeface="Calibri"/>
              </a:rPr>
              <a:t>т</a:t>
            </a:r>
            <a:r>
              <a:rPr sz="1600" spc="-5" dirty="0">
                <a:latin typeface="Calibri"/>
                <a:cs typeface="Calibri"/>
              </a:rPr>
              <a:t>ей  </a:t>
            </a:r>
            <a:r>
              <a:rPr sz="1600" spc="-10" dirty="0">
                <a:latin typeface="Calibri"/>
                <a:cs typeface="Calibri"/>
              </a:rPr>
              <a:t>организации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 </a:t>
            </a:r>
            <a:r>
              <a:rPr sz="1600" spc="-10" dirty="0">
                <a:latin typeface="Calibri"/>
                <a:cs typeface="Calibri"/>
              </a:rPr>
              <a:t>заявлению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родителей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54361" y="2381250"/>
            <a:ext cx="178435" cy="1202690"/>
          </a:xfrm>
          <a:custGeom>
            <a:avLst/>
            <a:gdLst/>
            <a:ahLst/>
            <a:cxnLst/>
            <a:rect l="l" t="t" r="r" b="b"/>
            <a:pathLst>
              <a:path w="178434" h="1202689">
                <a:moveTo>
                  <a:pt x="0" y="0"/>
                </a:moveTo>
                <a:lnTo>
                  <a:pt x="45014" y="30437"/>
                </a:lnTo>
                <a:lnTo>
                  <a:pt x="63055" y="65293"/>
                </a:lnTo>
                <a:lnTo>
                  <a:pt x="76990" y="110405"/>
                </a:lnTo>
                <a:lnTo>
                  <a:pt x="85971" y="163644"/>
                </a:lnTo>
                <a:lnTo>
                  <a:pt x="89154" y="222885"/>
                </a:lnTo>
                <a:lnTo>
                  <a:pt x="89154" y="378333"/>
                </a:lnTo>
                <a:lnTo>
                  <a:pt x="92336" y="437573"/>
                </a:lnTo>
                <a:lnTo>
                  <a:pt x="101317" y="490812"/>
                </a:lnTo>
                <a:lnTo>
                  <a:pt x="115252" y="535924"/>
                </a:lnTo>
                <a:lnTo>
                  <a:pt x="133293" y="570780"/>
                </a:lnTo>
                <a:lnTo>
                  <a:pt x="178308" y="601217"/>
                </a:lnTo>
                <a:lnTo>
                  <a:pt x="154594" y="609181"/>
                </a:lnTo>
                <a:lnTo>
                  <a:pt x="115252" y="666511"/>
                </a:lnTo>
                <a:lnTo>
                  <a:pt x="101317" y="711623"/>
                </a:lnTo>
                <a:lnTo>
                  <a:pt x="92336" y="764862"/>
                </a:lnTo>
                <a:lnTo>
                  <a:pt x="89154" y="824102"/>
                </a:lnTo>
                <a:lnTo>
                  <a:pt x="89154" y="979551"/>
                </a:lnTo>
                <a:lnTo>
                  <a:pt x="85971" y="1038791"/>
                </a:lnTo>
                <a:lnTo>
                  <a:pt x="76990" y="1092030"/>
                </a:lnTo>
                <a:lnTo>
                  <a:pt x="63055" y="1137142"/>
                </a:lnTo>
                <a:lnTo>
                  <a:pt x="45014" y="1171998"/>
                </a:lnTo>
                <a:lnTo>
                  <a:pt x="23713" y="1194472"/>
                </a:lnTo>
                <a:lnTo>
                  <a:pt x="0" y="1202436"/>
                </a:lnTo>
              </a:path>
            </a:pathLst>
          </a:custGeom>
          <a:ln w="19812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142" y="116204"/>
            <a:ext cx="65252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Профили</a:t>
            </a:r>
            <a:r>
              <a:rPr sz="2400" spc="-10" dirty="0"/>
              <a:t> </a:t>
            </a:r>
            <a:r>
              <a:rPr sz="2400" spc="-5" dirty="0"/>
              <a:t>обучения</a:t>
            </a:r>
            <a:r>
              <a:rPr sz="2400" spc="-15" dirty="0"/>
              <a:t> </a:t>
            </a:r>
            <a:r>
              <a:rPr sz="2400" dirty="0"/>
              <a:t>и</a:t>
            </a:r>
            <a:r>
              <a:rPr sz="2400" spc="-15" dirty="0"/>
              <a:t> </a:t>
            </a:r>
            <a:r>
              <a:rPr sz="2400" dirty="0"/>
              <a:t>сочетание</a:t>
            </a:r>
            <a:r>
              <a:rPr sz="2400" spc="-25" dirty="0"/>
              <a:t> </a:t>
            </a:r>
            <a:r>
              <a:rPr sz="2400" spc="-10" dirty="0"/>
              <a:t>предметов</a:t>
            </a:r>
            <a:r>
              <a:rPr sz="2400" spc="-5" dirty="0"/>
              <a:t> </a:t>
            </a:r>
            <a:r>
              <a:rPr sz="2400" dirty="0"/>
              <a:t>в</a:t>
            </a:r>
            <a:r>
              <a:rPr sz="2400" spc="-10" dirty="0"/>
              <a:t> </a:t>
            </a:r>
            <a:r>
              <a:rPr sz="2400" spc="-5" dirty="0"/>
              <a:t>них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1751" y="877569"/>
          <a:ext cx="11276965" cy="5364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9655"/>
                <a:gridCol w="4098925"/>
                <a:gridCol w="4858385"/>
              </a:tblGrid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Профиль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92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Предметы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углублённого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изучения </a:t>
                      </a:r>
                      <a:r>
                        <a:rPr sz="1800" b="1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(пример*)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473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Право</a:t>
                      </a:r>
                      <a:r>
                        <a:rPr sz="16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ОУ</a:t>
                      </a:r>
                      <a:r>
                        <a:rPr sz="16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предложить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обучающемуся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третий </a:t>
                      </a:r>
                      <a:r>
                        <a:rPr sz="1600" b="1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предмет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углубленном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уровне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Технологический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физика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информатика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физика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предмет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ОУ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Естественно-научный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химия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биология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физика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биология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химия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биология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предмет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ОУ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Гуманитарный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86804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литература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литература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+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предмет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ОУ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 marR="6934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Социально- 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э</a:t>
                      </a:r>
                      <a:r>
                        <a:rPr sz="1800" b="1" spc="-6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020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математика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обществознание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география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предмет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ОУ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Универсальный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два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учебных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предмета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определяет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ОУ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заявлению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обучающегося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5175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(иное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сочетание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предметов,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чем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предложено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27.8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ФОП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СОО)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470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Универсальный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профиль не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может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 содержать три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предмета на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углубленном </a:t>
                      </a:r>
                      <a:r>
                        <a:rPr sz="1800" i="1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уровне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76783" y="6351828"/>
            <a:ext cx="4486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*п.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27.8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Организационного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раздела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ФОП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СОО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51650" y="916050"/>
          <a:ext cx="7818117" cy="5377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0564"/>
                <a:gridCol w="2145665"/>
                <a:gridCol w="1033145"/>
                <a:gridCol w="901064"/>
                <a:gridCol w="901064"/>
                <a:gridCol w="856615"/>
              </a:tblGrid>
              <a:tr h="29121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206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Предметная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область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9022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предмет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Уровень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изучения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предмета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часов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40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базовый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углубленный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40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класс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класс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класс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1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класс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962">
                <a:tc row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040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088">
                <a:tc rowSpan="2">
                  <a:txBody>
                    <a:bodyPr/>
                    <a:lstStyle/>
                    <a:p>
                      <a:pPr marL="6350" marR="51562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Родной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язык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родная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Родной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039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Родная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04088">
                <a:tc row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Иностранные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языки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9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Второй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04089">
                <a:tc rowSpan="3">
                  <a:txBody>
                    <a:bodyPr/>
                    <a:lstStyle/>
                    <a:p>
                      <a:pPr marL="6350" marR="48196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естве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о-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уч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ые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История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0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9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География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0811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4521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Алгебра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начала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математического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анализа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0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Геометрия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9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статистика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0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088">
                <a:tc rowSpan="3">
                  <a:txBody>
                    <a:bodyPr/>
                    <a:lstStyle/>
                    <a:p>
                      <a:pPr marL="6350" marR="58229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естве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о-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уч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ые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Физика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9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Химия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0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Биология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074">
                <a:tc rowSpan="2">
                  <a:txBody>
                    <a:bodyPr/>
                    <a:lstStyle/>
                    <a:p>
                      <a:pPr marL="6350" marR="565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культура,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основы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безопасности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жизнедеятельности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культура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86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ОБЖ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184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Индивидуальный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проект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400799">
                <a:tc gridSpan="2">
                  <a:txBody>
                    <a:bodyPr/>
                    <a:lstStyle/>
                    <a:p>
                      <a:pPr marL="6350" marR="5397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Дополнительные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предметы,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курсы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выбору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обучающихся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483" y="82422"/>
            <a:ext cx="6990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Количество </a:t>
            </a:r>
            <a:r>
              <a:rPr sz="2400" spc="-5" dirty="0"/>
              <a:t>часов по </a:t>
            </a:r>
            <a:r>
              <a:rPr sz="2400" spc="-10" dirty="0"/>
              <a:t>предметам </a:t>
            </a:r>
            <a:r>
              <a:rPr sz="2400" spc="-5" dirty="0"/>
              <a:t>для формирования </a:t>
            </a:r>
            <a:r>
              <a:rPr sz="2400" spc="-530" dirty="0"/>
              <a:t> </a:t>
            </a:r>
            <a:r>
              <a:rPr sz="2400" spc="-15" dirty="0"/>
              <a:t>школой</a:t>
            </a:r>
            <a:r>
              <a:rPr sz="2400" spc="-35" dirty="0"/>
              <a:t> </a:t>
            </a:r>
            <a:r>
              <a:rPr sz="2400" spc="-10" dirty="0"/>
              <a:t>профильного</a:t>
            </a:r>
            <a:r>
              <a:rPr sz="2400" spc="-5" dirty="0"/>
              <a:t> учебного</a:t>
            </a:r>
            <a:r>
              <a:rPr sz="2400" spc="-15" dirty="0"/>
              <a:t> </a:t>
            </a:r>
            <a:r>
              <a:rPr sz="2400" spc="-5" dirty="0"/>
              <a:t>плана</a:t>
            </a:r>
            <a:r>
              <a:rPr sz="2400" spc="-10" dirty="0"/>
              <a:t> </a:t>
            </a:r>
            <a:r>
              <a:rPr sz="2400" dirty="0"/>
              <a:t>уровня </a:t>
            </a:r>
            <a:r>
              <a:rPr sz="2400" spc="-5" dirty="0"/>
              <a:t>СОО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318372" y="5710834"/>
            <a:ext cx="3700779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5750" algn="just">
              <a:lnSpc>
                <a:spcPct val="100000"/>
              </a:lnSpc>
              <a:spcBef>
                <a:spcPts val="100"/>
              </a:spcBef>
            </a:pPr>
            <a:r>
              <a:rPr sz="14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Справочно: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количество </a:t>
            </a:r>
            <a:r>
              <a:rPr sz="1400" spc="-5" dirty="0">
                <a:latin typeface="Calibri"/>
                <a:cs typeface="Calibri"/>
              </a:rPr>
              <a:t>часов </a:t>
            </a:r>
            <a:r>
              <a:rPr sz="1400" dirty="0">
                <a:latin typeface="Calibri"/>
                <a:cs typeface="Calibri"/>
              </a:rPr>
              <a:t>на </a:t>
            </a:r>
            <a:r>
              <a:rPr sz="1400" spc="-5" dirty="0">
                <a:latin typeface="Calibri"/>
                <a:cs typeface="Calibri"/>
              </a:rPr>
              <a:t>физическую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культуру </a:t>
            </a:r>
            <a:r>
              <a:rPr sz="1400" dirty="0">
                <a:latin typeface="Calibri"/>
                <a:cs typeface="Calibri"/>
              </a:rPr>
              <a:t>в учебном плане </a:t>
            </a:r>
            <a:r>
              <a:rPr sz="1400" spc="-15" dirty="0">
                <a:latin typeface="Calibri"/>
                <a:cs typeface="Calibri"/>
              </a:rPr>
              <a:t>школы </a:t>
            </a:r>
            <a:r>
              <a:rPr sz="1400" spc="-5" dirty="0">
                <a:latin typeface="Calibri"/>
                <a:cs typeface="Calibri"/>
              </a:rPr>
              <a:t>берется </a:t>
            </a:r>
            <a:r>
              <a:rPr sz="1400" dirty="0">
                <a:latin typeface="Calibri"/>
                <a:cs typeface="Calibri"/>
              </a:rPr>
              <a:t>из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ФРП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или </a:t>
            </a:r>
            <a:r>
              <a:rPr sz="1400" dirty="0">
                <a:latin typeface="Calibri"/>
                <a:cs typeface="Calibri"/>
              </a:rPr>
              <a:t>ПРП</a:t>
            </a:r>
            <a:r>
              <a:rPr sz="1400" spc="-5" dirty="0">
                <a:latin typeface="Calibri"/>
                <a:cs typeface="Calibri"/>
              </a:rPr>
              <a:t> (если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ФРП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или </a:t>
            </a:r>
            <a:r>
              <a:rPr sz="1400" dirty="0">
                <a:latin typeface="Calibri"/>
                <a:cs typeface="Calibri"/>
              </a:rPr>
              <a:t>ПРП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позволяют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реализовать предмет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объеме </a:t>
            </a:r>
            <a:r>
              <a:rPr sz="1400" dirty="0">
                <a:latin typeface="Calibri"/>
                <a:cs typeface="Calibri"/>
              </a:rPr>
              <a:t>2 часа в </a:t>
            </a:r>
            <a:r>
              <a:rPr sz="1400" spc="-15" dirty="0">
                <a:latin typeface="Calibri"/>
                <a:cs typeface="Calibri"/>
              </a:rPr>
              <a:t>неделю,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то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ОУ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вправе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выбрать </a:t>
            </a:r>
            <a:r>
              <a:rPr sz="1400" spc="-5" dirty="0">
                <a:latin typeface="Calibri"/>
                <a:cs typeface="Calibri"/>
              </a:rPr>
              <a:t>такую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программу)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89007" y="1848611"/>
            <a:ext cx="1324610" cy="1158240"/>
          </a:xfrm>
          <a:custGeom>
            <a:avLst/>
            <a:gdLst/>
            <a:ahLst/>
            <a:cxnLst/>
            <a:rect l="l" t="t" r="r" b="b"/>
            <a:pathLst>
              <a:path w="1324609" h="1158239">
                <a:moveTo>
                  <a:pt x="1324355" y="0"/>
                </a:moveTo>
                <a:lnTo>
                  <a:pt x="0" y="0"/>
                </a:lnTo>
                <a:lnTo>
                  <a:pt x="0" y="1158239"/>
                </a:lnTo>
                <a:lnTo>
                  <a:pt x="1324355" y="1158239"/>
                </a:lnTo>
                <a:lnTo>
                  <a:pt x="1324355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89007" y="1848611"/>
            <a:ext cx="1324610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" algn="ctr">
              <a:lnSpc>
                <a:spcPts val="1430"/>
              </a:lnSpc>
              <a:spcBef>
                <a:spcPts val="830"/>
              </a:spcBef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endParaRPr sz="1200">
              <a:latin typeface="Calibri"/>
              <a:cs typeface="Calibri"/>
            </a:endParaRPr>
          </a:p>
          <a:p>
            <a:pPr marL="1270" algn="ctr">
              <a:lnSpc>
                <a:spcPts val="1670"/>
              </a:lnSpc>
            </a:pPr>
            <a:r>
              <a:rPr sz="1400" b="1" dirty="0">
                <a:latin typeface="Calibri"/>
                <a:cs typeface="Calibri"/>
              </a:rPr>
              <a:t>ФРП</a:t>
            </a:r>
            <a:endParaRPr sz="1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89007" y="3468623"/>
            <a:ext cx="1324610" cy="1158240"/>
          </a:xfrm>
          <a:custGeom>
            <a:avLst/>
            <a:gdLst/>
            <a:ahLst/>
            <a:cxnLst/>
            <a:rect l="l" t="t" r="r" b="b"/>
            <a:pathLst>
              <a:path w="1324609" h="1158239">
                <a:moveTo>
                  <a:pt x="1324355" y="0"/>
                </a:moveTo>
                <a:lnTo>
                  <a:pt x="0" y="0"/>
                </a:lnTo>
                <a:lnTo>
                  <a:pt x="0" y="1158239"/>
                </a:lnTo>
                <a:lnTo>
                  <a:pt x="1324355" y="1158239"/>
                </a:lnTo>
                <a:lnTo>
                  <a:pt x="1324355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89007" y="3468623"/>
            <a:ext cx="1324610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" algn="ctr">
              <a:lnSpc>
                <a:spcPts val="1430"/>
              </a:lnSpc>
              <a:spcBef>
                <a:spcPts val="830"/>
              </a:spcBef>
            </a:pPr>
            <a:r>
              <a:rPr sz="1200" spc="-5" dirty="0">
                <a:latin typeface="Calibri"/>
                <a:cs typeface="Calibri"/>
              </a:rPr>
              <a:t>Использование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670"/>
              </a:lnSpc>
            </a:pPr>
            <a:r>
              <a:rPr sz="1400" b="1" dirty="0">
                <a:latin typeface="Calibri"/>
                <a:cs typeface="Calibri"/>
              </a:rPr>
              <a:t>ПРП</a:t>
            </a:r>
            <a:endParaRPr sz="1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https://edsoo.ru/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21240" y="4294504"/>
            <a:ext cx="659256" cy="66353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12095" y="2723769"/>
            <a:ext cx="659256" cy="66353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427211" y="528320"/>
            <a:ext cx="34569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Рабочие программы на базовом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1800" b="1" spc="-3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углубленном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уровнях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2023-2024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учебном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году</a:t>
            </a:r>
            <a:endParaRPr sz="18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только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для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 10-х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классов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799" y="16256"/>
            <a:ext cx="1112710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Вариант</a:t>
            </a:r>
            <a:r>
              <a:rPr spc="-30" dirty="0"/>
              <a:t> </a:t>
            </a:r>
            <a:r>
              <a:rPr dirty="0"/>
              <a:t>учебного</a:t>
            </a:r>
            <a:r>
              <a:rPr spc="-20" dirty="0"/>
              <a:t> </a:t>
            </a:r>
            <a:r>
              <a:rPr spc="-5" dirty="0"/>
              <a:t>плана</a:t>
            </a:r>
            <a:r>
              <a:rPr spc="-20" dirty="0"/>
              <a:t> </a:t>
            </a:r>
            <a:r>
              <a:rPr spc="-15" dirty="0"/>
              <a:t>школы</a:t>
            </a:r>
            <a:r>
              <a:rPr spc="-20" dirty="0"/>
              <a:t> </a:t>
            </a:r>
            <a:r>
              <a:rPr spc="-10" dirty="0"/>
              <a:t>технологического</a:t>
            </a:r>
            <a:r>
              <a:rPr spc="-45" dirty="0"/>
              <a:t> </a:t>
            </a:r>
            <a:r>
              <a:rPr dirty="0"/>
              <a:t>профиля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(</a:t>
            </a:r>
            <a:r>
              <a:rPr i="1" spc="-5" dirty="0">
                <a:latin typeface="Calibri"/>
                <a:cs typeface="Calibri"/>
              </a:rPr>
              <a:t>инженерный </a:t>
            </a:r>
            <a:r>
              <a:rPr i="1" dirty="0">
                <a:latin typeface="Calibri"/>
                <a:cs typeface="Calibri"/>
              </a:rPr>
              <a:t>класс </a:t>
            </a:r>
            <a:r>
              <a:rPr i="1" spc="-5" dirty="0">
                <a:latin typeface="Calibri"/>
                <a:cs typeface="Calibri"/>
              </a:rPr>
              <a:t>по профилю </a:t>
            </a:r>
            <a:r>
              <a:rPr i="1" dirty="0">
                <a:latin typeface="Calibri"/>
                <a:cs typeface="Calibri"/>
              </a:rPr>
              <a:t>«авиастроение»</a:t>
            </a:r>
            <a:r>
              <a:rPr dirty="0"/>
              <a:t>) с </a:t>
            </a:r>
            <a:r>
              <a:rPr spc="-10" dirty="0"/>
              <a:t>углублённым </a:t>
            </a:r>
            <a:r>
              <a:rPr spc="-5" dirty="0"/>
              <a:t>изучением </a:t>
            </a:r>
            <a:r>
              <a:rPr spc="-10" dirty="0"/>
              <a:t>математики </a:t>
            </a:r>
            <a:r>
              <a:rPr dirty="0"/>
              <a:t>и </a:t>
            </a:r>
            <a:r>
              <a:rPr spc="-5" dirty="0"/>
              <a:t>физики </a:t>
            </a:r>
            <a:r>
              <a:rPr spc="-440" dirty="0"/>
              <a:t> </a:t>
            </a:r>
            <a:r>
              <a:rPr spc="-5" dirty="0"/>
              <a:t>при</a:t>
            </a:r>
            <a:r>
              <a:rPr spc="-25" dirty="0"/>
              <a:t> </a:t>
            </a:r>
            <a:r>
              <a:rPr spc="-5" dirty="0"/>
              <a:t>6-дневной</a:t>
            </a:r>
            <a:r>
              <a:rPr spc="-30" dirty="0"/>
              <a:t> </a:t>
            </a:r>
            <a:r>
              <a:rPr dirty="0"/>
              <a:t>учебной</a:t>
            </a:r>
            <a:r>
              <a:rPr spc="-20" dirty="0"/>
              <a:t> </a:t>
            </a:r>
            <a:r>
              <a:rPr spc="-15" dirty="0"/>
              <a:t>неделе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5683" y="1009269"/>
          <a:ext cx="7758429" cy="5676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9175"/>
                <a:gridCol w="2545715"/>
                <a:gridCol w="342900"/>
                <a:gridCol w="1224914"/>
                <a:gridCol w="1355725"/>
              </a:tblGrid>
              <a:tr h="4342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632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Предметная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область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734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54330">
                        <a:lnSpc>
                          <a:spcPts val="166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изучения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/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3220">
                        <a:lnSpc>
                          <a:spcPts val="165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классам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класс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класс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2"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литература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Русский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852">
                <a:tc>
                  <a:txBody>
                    <a:bodyPr/>
                    <a:lstStyle/>
                    <a:p>
                      <a:pPr marL="6985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Иностранные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3"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Общественно-научные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История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1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1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География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21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Алгебра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начала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ts val="165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математического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анализа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207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Геометрия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статистика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278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3">
                  <a:txBody>
                    <a:bodyPr/>
                    <a:lstStyle/>
                    <a:p>
                      <a:pPr marL="6985" marR="65405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-н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ые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Физика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208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Химия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Биология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3723">
                <a:tc rowSpan="2">
                  <a:txBody>
                    <a:bodyPr/>
                    <a:lstStyle/>
                    <a:p>
                      <a:pPr marL="6985" marR="44450">
                        <a:lnSpc>
                          <a:spcPts val="1680"/>
                        </a:lnSpc>
                        <a:spcBef>
                          <a:spcPts val="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Физическая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культура,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основы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безопасности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">
                        <a:lnSpc>
                          <a:spcPts val="159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жизнедеятельности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культура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3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ОБЖ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5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Индивидуальный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проект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5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20764">
                <a:tc rowSpan="3"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Дополнительные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" marR="1403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предметы,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курсы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выбору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обучающихся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Элективный</a:t>
                      </a:r>
                      <a:r>
                        <a:rPr sz="14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курс</a:t>
                      </a:r>
                      <a:r>
                        <a:rPr sz="14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Спецкурс</a:t>
                      </a:r>
                      <a:r>
                        <a:rPr sz="1400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Факультативный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курс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9376">
                <a:tc gridSpan="3">
                  <a:txBody>
                    <a:bodyPr/>
                    <a:lstStyle/>
                    <a:p>
                      <a:pPr marL="534670" marR="211454" indent="-3155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Максимально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допустимая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недельная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нагрузка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соответствии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действующими </a:t>
                      </a:r>
                      <a:r>
                        <a:rPr sz="1100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санитарными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правилами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нормами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6-дневной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неделе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535159" y="6189675"/>
            <a:ext cx="1987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Скачать</a:t>
            </a:r>
            <a:r>
              <a:rPr sz="1800" spc="-25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5" dirty="0">
                <a:latin typeface="Calibri"/>
                <a:cs typeface="Calibri"/>
              </a:rPr>
              <a:t>форму</a:t>
            </a:r>
            <a:r>
              <a:rPr sz="1800" spc="-15" dirty="0">
                <a:latin typeface="Calibri"/>
                <a:cs typeface="Calibri"/>
              </a:rPr>
              <a:t> Excel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3062" y="5644162"/>
            <a:ext cx="534969" cy="53750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837" y="16256"/>
            <a:ext cx="876300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Вариант</a:t>
            </a:r>
            <a:r>
              <a:rPr sz="20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учебного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плана</a:t>
            </a: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школы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гуманитарного</a:t>
            </a:r>
            <a:r>
              <a:rPr sz="20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профиля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с</a:t>
            </a:r>
            <a:r>
              <a:rPr sz="2000" b="1" spc="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углублённым</a:t>
            </a:r>
            <a:r>
              <a:rPr sz="2000" b="1" spc="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изучением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литературы, иностранного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языка</a:t>
            </a:r>
            <a:r>
              <a:rPr sz="2000" b="1" spc="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и</a:t>
            </a:r>
            <a:r>
              <a:rPr sz="2000" b="1" spc="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обществознания </a:t>
            </a:r>
            <a:r>
              <a:rPr sz="2000" b="1" spc="-43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при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6-дневной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учебной</a:t>
            </a: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неделе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97278" y="1009269"/>
          <a:ext cx="8985250" cy="55750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1760"/>
                <a:gridCol w="2590165"/>
                <a:gridCol w="1247775"/>
                <a:gridCol w="1247775"/>
                <a:gridCol w="1247775"/>
              </a:tblGrid>
              <a:tr h="4342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429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Предметная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область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962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65810">
                        <a:lnSpc>
                          <a:spcPts val="166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изучения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предмета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5335">
                        <a:lnSpc>
                          <a:spcPts val="165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классам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класс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класс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2"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Русский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20852">
                <a:tc>
                  <a:txBody>
                    <a:bodyPr/>
                    <a:lstStyle/>
                    <a:p>
                      <a:pPr marL="6985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Иностранные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языки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207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Общественно-научные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История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География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421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информатика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Алгебра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начала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ts val="165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математического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анализа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Геометрия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статистика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Естественно-научные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Физика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Химия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Биология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852">
                <a:tc rowSpan="2"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культура,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основы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жизнедеятельности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культура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ОБЖ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Индивидуальный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проект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20776">
                <a:tc rowSpan="3"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Дополнительные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" marR="4972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предметы, курсы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выбору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обучающихся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Элективный</a:t>
                      </a:r>
                      <a:r>
                        <a:rPr sz="14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курс</a:t>
                      </a:r>
                      <a:r>
                        <a:rPr sz="14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Спецкурс</a:t>
                      </a:r>
                      <a:r>
                        <a:rPr sz="1400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Факультативный</a:t>
                      </a:r>
                      <a:r>
                        <a:rPr sz="14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курс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2292">
                <a:tc gridSpan="3">
                  <a:txBody>
                    <a:bodyPr/>
                    <a:lstStyle/>
                    <a:p>
                      <a:pPr marL="1468120" marR="200025" indent="-126238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Максимально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допустимая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недельная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нагрузка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соответствии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действующими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санитарными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правилами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нормами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6-дневной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неделе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837" y="16256"/>
            <a:ext cx="987806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Вариант</a:t>
            </a:r>
            <a:r>
              <a:rPr sz="20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мультипрофильного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учебного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плана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 школы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для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10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 класса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(социально-экономический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+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 технологический</a:t>
            </a:r>
            <a:r>
              <a:rPr sz="20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профили)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при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6-дневной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учебной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 неделе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1570" y="783336"/>
          <a:ext cx="10941048" cy="5361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1815"/>
                <a:gridCol w="3482975"/>
                <a:gridCol w="2424429"/>
                <a:gridCol w="1941829"/>
              </a:tblGrid>
              <a:tr h="43408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32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Предметная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область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04140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 algn="ctr">
                        <a:lnSpc>
                          <a:spcPts val="166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изучения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предмета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часов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Базовый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уровень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Углублённый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уровень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литература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Русский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Иностранные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Общественно-научные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История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208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География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Алгебра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начала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математического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анализа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Геометрия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статистика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Естественно-научные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Физика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207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Химия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Биология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культура,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основы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жизнедеятельности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культура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ОБЖ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Индивидуальный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проект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20852">
                <a:tc rowSpan="3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Дополнительные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предметы,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курсы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выбору обучающихся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Элективный</a:t>
                      </a:r>
                      <a:r>
                        <a:rPr sz="14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курс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Спецкурс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Факультативный</a:t>
                      </a:r>
                      <a:r>
                        <a:rPr sz="14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курс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2292">
                <a:tc gridSpan="3">
                  <a:txBody>
                    <a:bodyPr/>
                    <a:lstStyle/>
                    <a:p>
                      <a:pPr marL="3481070" marR="698500" indent="-277876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Максимально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допустимая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недельная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нагрузка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соответствии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действующими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санитарными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правилами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нормами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6-дневной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неделе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837" y="16256"/>
            <a:ext cx="849884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Вариант</a:t>
            </a:r>
            <a:r>
              <a:rPr sz="20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мультипрофильного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учебного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плана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 школы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для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10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 класса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(гуманитарный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+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технологический</a:t>
            </a:r>
            <a:r>
              <a:rPr sz="20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профили)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при</a:t>
            </a: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6-дневной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учебной</a:t>
            </a: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неделе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1570" y="783336"/>
          <a:ext cx="10941048" cy="5361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1815"/>
                <a:gridCol w="3482975"/>
                <a:gridCol w="2424429"/>
                <a:gridCol w="1941829"/>
              </a:tblGrid>
              <a:tr h="43408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32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Предметная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область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04140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 algn="ctr">
                        <a:lnSpc>
                          <a:spcPts val="166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изучения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предмета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часов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16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Базовый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уровень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Углублённый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уровень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литература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Русский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Иностранные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Общественно-научные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История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8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География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Алгебра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начала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математического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анализа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Геометрия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статистика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Естественно-научные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Физика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Химия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Биология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культура,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основы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жизнедеятельности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культура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ОБЖ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Индивидуальный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проект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20852">
                <a:tc rowSpan="3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Дополнительные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предметы,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курсы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выбору обучающихся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Элективный</a:t>
                      </a:r>
                      <a:r>
                        <a:rPr sz="14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курс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Спецкурс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Факультативный</a:t>
                      </a:r>
                      <a:r>
                        <a:rPr sz="14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курс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2292">
                <a:tc gridSpan="3">
                  <a:txBody>
                    <a:bodyPr/>
                    <a:lstStyle/>
                    <a:p>
                      <a:pPr marL="3481070" marR="698500" indent="-277876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Максимально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допустимая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недельная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нагрузка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соответствии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действующими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санитарными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правилами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нормами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6-дневной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неделе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837" y="16256"/>
            <a:ext cx="849884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Вариант</a:t>
            </a:r>
            <a:r>
              <a:rPr sz="20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мультипрофильного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учебного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плана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 школы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для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10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 класса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(гуманитарный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+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технологический</a:t>
            </a:r>
            <a:r>
              <a:rPr sz="20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профили)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при</a:t>
            </a: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6-дневной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учебной</a:t>
            </a: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3399"/>
                </a:solidFill>
                <a:latin typeface="Calibri"/>
                <a:cs typeface="Calibri"/>
              </a:rPr>
              <a:t>неделе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1570" y="783336"/>
          <a:ext cx="10941048" cy="5361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1815"/>
                <a:gridCol w="3482975"/>
                <a:gridCol w="2424429"/>
                <a:gridCol w="1941829"/>
              </a:tblGrid>
              <a:tr h="43408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32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Предметная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область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04140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 algn="ctr">
                        <a:lnSpc>
                          <a:spcPts val="166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изучения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предмета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часов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Базовый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уровень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Углублённый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уровень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литература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Русский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Иностранные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207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Общественно-научные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История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208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География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Алгебра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начала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математического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анализа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Геометрия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статистика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Естественно-научные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Физика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2207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Химия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Биология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row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культура,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основы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жизнедеятельности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культура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ОБЖ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Индивидуальный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проект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внеурочной</a:t>
                      </a:r>
                      <a:r>
                        <a:rPr sz="14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деятельности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20852">
                <a:tc rowSpan="3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Дополнительные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предметы,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курсы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выбору обучающихся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Элективный</a:t>
                      </a:r>
                      <a:r>
                        <a:rPr sz="14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курс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Спецкурс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7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9"/>
                        </a:lnSpc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Факультативный</a:t>
                      </a:r>
                      <a:r>
                        <a:rPr sz="14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курс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2292">
                <a:tc gridSpan="3">
                  <a:txBody>
                    <a:bodyPr/>
                    <a:lstStyle/>
                    <a:p>
                      <a:pPr marL="3481070" marR="698500" indent="-277876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Максимально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допустимая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недельная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нагрузка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соответствии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действующими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санитарными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правилами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нормами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6-дневной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неделе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195" y="685705"/>
            <a:ext cx="5069205" cy="6172835"/>
            <a:chOff x="146195" y="685705"/>
            <a:chExt cx="5069205" cy="6172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195" y="685705"/>
              <a:ext cx="5069040" cy="61722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844296"/>
              <a:ext cx="4572000" cy="5753100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5556503" y="1993392"/>
            <a:ext cx="6174105" cy="4523740"/>
          </a:xfrm>
          <a:custGeom>
            <a:avLst/>
            <a:gdLst/>
            <a:ahLst/>
            <a:cxnLst/>
            <a:rect l="l" t="t" r="r" b="b"/>
            <a:pathLst>
              <a:path w="6174105" h="4523740">
                <a:moveTo>
                  <a:pt x="6173724" y="0"/>
                </a:moveTo>
                <a:lnTo>
                  <a:pt x="0" y="0"/>
                </a:lnTo>
                <a:lnTo>
                  <a:pt x="0" y="4523232"/>
                </a:lnTo>
                <a:lnTo>
                  <a:pt x="6173724" y="4523232"/>
                </a:lnTo>
                <a:lnTo>
                  <a:pt x="6173724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76494" y="831545"/>
            <a:ext cx="5994400" cy="5597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F356C"/>
                </a:solidFill>
                <a:latin typeface="Calibri"/>
                <a:cs typeface="Calibri"/>
              </a:rPr>
              <a:t>Информационно-методическое</a:t>
            </a:r>
            <a:r>
              <a:rPr sz="1600" spc="30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F356C"/>
                </a:solidFill>
                <a:latin typeface="Calibri"/>
                <a:cs typeface="Calibri"/>
              </a:rPr>
              <a:t>письмо</a:t>
            </a:r>
            <a:r>
              <a:rPr sz="1600" spc="10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F356C"/>
                </a:solidFill>
                <a:latin typeface="Calibri"/>
                <a:cs typeface="Calibri"/>
              </a:rPr>
              <a:t>об</a:t>
            </a:r>
            <a:r>
              <a:rPr sz="1600" spc="-10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F356C"/>
                </a:solidFill>
                <a:latin typeface="Calibri"/>
                <a:cs typeface="Calibri"/>
              </a:rPr>
              <a:t>организации</a:t>
            </a:r>
            <a:r>
              <a:rPr sz="1600" spc="-30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F356C"/>
                </a:solidFill>
                <a:latin typeface="Calibri"/>
                <a:cs typeface="Calibri"/>
              </a:rPr>
              <a:t>внеурочной</a:t>
            </a:r>
            <a:endParaRPr sz="1600">
              <a:latin typeface="Calibri"/>
              <a:cs typeface="Calibri"/>
            </a:endParaRPr>
          </a:p>
          <a:p>
            <a:pPr marR="18415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2F356C"/>
                </a:solidFill>
                <a:latin typeface="Calibri"/>
                <a:cs typeface="Calibri"/>
              </a:rPr>
              <a:t>деятельности</a:t>
            </a:r>
            <a:r>
              <a:rPr sz="1600" spc="25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F356C"/>
                </a:solidFill>
                <a:latin typeface="Calibri"/>
                <a:cs typeface="Calibri"/>
              </a:rPr>
              <a:t>в рамках</a:t>
            </a:r>
            <a:r>
              <a:rPr sz="1600" spc="-20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F356C"/>
                </a:solidFill>
                <a:latin typeface="Calibri"/>
                <a:cs typeface="Calibri"/>
              </a:rPr>
              <a:t>реализации </a:t>
            </a:r>
            <a:r>
              <a:rPr sz="1600" spc="-10" dirty="0">
                <a:solidFill>
                  <a:srgbClr val="2F356C"/>
                </a:solidFill>
                <a:latin typeface="Calibri"/>
                <a:cs typeface="Calibri"/>
              </a:rPr>
              <a:t>обновленных</a:t>
            </a:r>
            <a:r>
              <a:rPr sz="1600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F356C"/>
                </a:solidFill>
                <a:latin typeface="Calibri"/>
                <a:cs typeface="Calibri"/>
              </a:rPr>
              <a:t>федеральных</a:t>
            </a:r>
            <a:endParaRPr sz="1600">
              <a:latin typeface="Calibri"/>
              <a:cs typeface="Calibri"/>
            </a:endParaRPr>
          </a:p>
          <a:p>
            <a:pPr marL="17145" marR="34290" algn="ctr">
              <a:lnSpc>
                <a:spcPct val="100000"/>
              </a:lnSpc>
            </a:pPr>
            <a:r>
              <a:rPr sz="1600" spc="-5" dirty="0">
                <a:solidFill>
                  <a:srgbClr val="2F356C"/>
                </a:solidFill>
                <a:latin typeface="Calibri"/>
                <a:cs typeface="Calibri"/>
              </a:rPr>
              <a:t>государственных</a:t>
            </a:r>
            <a:r>
              <a:rPr sz="1600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F356C"/>
                </a:solidFill>
                <a:latin typeface="Calibri"/>
                <a:cs typeface="Calibri"/>
              </a:rPr>
              <a:t>образовательных</a:t>
            </a:r>
            <a:r>
              <a:rPr sz="1600" spc="5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F356C"/>
                </a:solidFill>
                <a:latin typeface="Calibri"/>
                <a:cs typeface="Calibri"/>
              </a:rPr>
              <a:t>стандартов</a:t>
            </a:r>
            <a:r>
              <a:rPr sz="1600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F356C"/>
                </a:solidFill>
                <a:latin typeface="Calibri"/>
                <a:cs typeface="Calibri"/>
              </a:rPr>
              <a:t>начального</a:t>
            </a:r>
            <a:r>
              <a:rPr sz="1600" spc="5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F356C"/>
                </a:solidFill>
                <a:latin typeface="Calibri"/>
                <a:cs typeface="Calibri"/>
              </a:rPr>
              <a:t>общего</a:t>
            </a:r>
            <a:r>
              <a:rPr sz="1600" spc="20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F356C"/>
                </a:solidFill>
                <a:latin typeface="Calibri"/>
                <a:cs typeface="Calibri"/>
              </a:rPr>
              <a:t>и </a:t>
            </a:r>
            <a:r>
              <a:rPr sz="1600" spc="-345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F356C"/>
                </a:solidFill>
                <a:latin typeface="Calibri"/>
                <a:cs typeface="Calibri"/>
              </a:rPr>
              <a:t>основного</a:t>
            </a:r>
            <a:r>
              <a:rPr sz="1600" spc="20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F356C"/>
                </a:solidFill>
                <a:latin typeface="Calibri"/>
                <a:cs typeface="Calibri"/>
              </a:rPr>
              <a:t>общего</a:t>
            </a:r>
            <a:r>
              <a:rPr sz="1600" spc="15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F356C"/>
                </a:solidFill>
                <a:latin typeface="Calibri"/>
                <a:cs typeface="Calibri"/>
              </a:rPr>
              <a:t>образования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Calibri"/>
              <a:cs typeface="Calibri"/>
            </a:endParaRPr>
          </a:p>
          <a:p>
            <a:pPr marL="172085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Даны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рекомендации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части: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458470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58470" algn="l"/>
                <a:tab pos="459105" algn="l"/>
              </a:tabLst>
            </a:pP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внеурочной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endParaRPr sz="1600">
              <a:latin typeface="Calibri"/>
              <a:cs typeface="Calibri"/>
            </a:endParaRPr>
          </a:p>
          <a:p>
            <a:pPr marL="458470" indent="-287020">
              <a:lnSpc>
                <a:spcPct val="100000"/>
              </a:lnSpc>
              <a:buFont typeface="Wingdings"/>
              <a:buChar char=""/>
              <a:tabLst>
                <a:tab pos="458470" algn="l"/>
                <a:tab pos="459105" algn="l"/>
              </a:tabLst>
            </a:pP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содержательного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наполнения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endParaRPr sz="1600">
              <a:latin typeface="Calibri"/>
              <a:cs typeface="Calibri"/>
            </a:endParaRPr>
          </a:p>
          <a:p>
            <a:pPr marL="458470" indent="-287020">
              <a:lnSpc>
                <a:spcPct val="100000"/>
              </a:lnSpc>
              <a:buFont typeface="Wingdings"/>
              <a:buChar char=""/>
              <a:tabLst>
                <a:tab pos="459105" algn="l"/>
              </a:tabLst>
            </a:pP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планирования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endParaRPr sz="1600">
              <a:latin typeface="Calibri"/>
              <a:cs typeface="Calibri"/>
            </a:endParaRPr>
          </a:p>
          <a:p>
            <a:pPr marL="458470" marR="5080" indent="-287020">
              <a:lnSpc>
                <a:spcPct val="100000"/>
              </a:lnSpc>
              <a:buFont typeface="Wingdings"/>
              <a:buChar char=""/>
              <a:tabLst>
                <a:tab pos="458470" algn="l"/>
                <a:tab pos="459105" algn="l"/>
              </a:tabLst>
            </a:pP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направлений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деятельности,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рекомендуемых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включению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план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образовательной </a:t>
            </a:r>
            <a:r>
              <a:rPr sz="1600" b="1" spc="-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endParaRPr sz="1600">
              <a:latin typeface="Calibri"/>
              <a:cs typeface="Calibri"/>
            </a:endParaRPr>
          </a:p>
          <a:p>
            <a:pPr marL="458470" indent="-287020">
              <a:lnSpc>
                <a:spcPct val="100000"/>
              </a:lnSpc>
              <a:buFont typeface="Wingdings"/>
              <a:buChar char=""/>
              <a:tabLst>
                <a:tab pos="458470" algn="l"/>
                <a:tab pos="459105" algn="l"/>
              </a:tabLst>
            </a:pP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управленческих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механизмов организации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endParaRPr sz="1600">
              <a:latin typeface="Calibri"/>
              <a:cs typeface="Calibri"/>
            </a:endParaRPr>
          </a:p>
          <a:p>
            <a:pPr marL="458470">
              <a:lnSpc>
                <a:spcPct val="100000"/>
              </a:lnSpc>
            </a:pP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72085" marR="85090">
              <a:lnSpc>
                <a:spcPct val="100000"/>
              </a:lnSpc>
            </a:pP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Обозначены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ресурсы</a:t>
            </a:r>
            <a:r>
              <a:rPr sz="16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дополнительной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методической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поддержки </a:t>
            </a:r>
            <a:r>
              <a:rPr sz="1600" b="1" spc="-3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образовательных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организаций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500">
              <a:latin typeface="Calibri"/>
              <a:cs typeface="Calibri"/>
            </a:endParaRPr>
          </a:p>
          <a:p>
            <a:pPr marL="172085" marR="798830">
              <a:lnSpc>
                <a:spcPct val="100000"/>
              </a:lnSpc>
            </a:pP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Предлагается</a:t>
            </a:r>
            <a:r>
              <a:rPr sz="16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чек-лист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самодиагностики</a:t>
            </a:r>
            <a:r>
              <a:rPr sz="16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готовности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образовательной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организации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реализации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внеурочной </a:t>
            </a:r>
            <a:r>
              <a:rPr sz="1600" b="1" spc="-3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деятельности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3567" y="176606"/>
            <a:ext cx="393255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ВНЕУРОЧНАЯ</a:t>
            </a:r>
            <a:r>
              <a:rPr sz="2400" spc="-40" dirty="0"/>
              <a:t> </a:t>
            </a:r>
            <a:r>
              <a:rPr sz="2400" spc="-5" dirty="0"/>
              <a:t>ДЕЯТЕЛЬНОСТЬ</a:t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9965" y="9270"/>
            <a:ext cx="3931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ВНЕУРОЧНАЯ</a:t>
            </a:r>
            <a:r>
              <a:rPr sz="2400" spc="-40" dirty="0"/>
              <a:t> </a:t>
            </a:r>
            <a:r>
              <a:rPr sz="2400" spc="-5" dirty="0"/>
              <a:t>ДЕЯТЕЛЬНОСТЬ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49223" y="641604"/>
            <a:ext cx="10822305" cy="832485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1700" marR="1287145" algn="ctr">
              <a:lnSpc>
                <a:spcPct val="100000"/>
              </a:lnSpc>
              <a:spcBef>
                <a:spcPts val="265"/>
              </a:spcBef>
            </a:pP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образовательная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деятельность,</a:t>
            </a:r>
            <a:r>
              <a:rPr sz="16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направленная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достижение</a:t>
            </a:r>
            <a:r>
              <a:rPr sz="16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планируемых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результатов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освоения </a:t>
            </a:r>
            <a:r>
              <a:rPr sz="1600" b="1" spc="-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основной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образовательной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(личностных,</a:t>
            </a:r>
            <a:r>
              <a:rPr sz="16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метапредметных</a:t>
            </a:r>
            <a:r>
              <a:rPr sz="16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предметных),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осуществляемая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формах,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отличных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от урочной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19571" y="374904"/>
            <a:ext cx="325120" cy="297180"/>
            <a:chOff x="5719571" y="374904"/>
            <a:chExt cx="325120" cy="297180"/>
          </a:xfrm>
        </p:grpSpPr>
        <p:sp>
          <p:nvSpPr>
            <p:cNvPr id="5" name="object 5"/>
            <p:cNvSpPr/>
            <p:nvPr/>
          </p:nvSpPr>
          <p:spPr>
            <a:xfrm>
              <a:off x="5732525" y="387858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224027" y="0"/>
                  </a:moveTo>
                  <a:lnTo>
                    <a:pt x="74675" y="0"/>
                  </a:lnTo>
                  <a:lnTo>
                    <a:pt x="74675" y="135636"/>
                  </a:lnTo>
                  <a:lnTo>
                    <a:pt x="0" y="135636"/>
                  </a:lnTo>
                  <a:lnTo>
                    <a:pt x="149351" y="271271"/>
                  </a:lnTo>
                  <a:lnTo>
                    <a:pt x="298703" y="135636"/>
                  </a:lnTo>
                  <a:lnTo>
                    <a:pt x="224027" y="13563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32525" y="387858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0" y="135636"/>
                  </a:moveTo>
                  <a:lnTo>
                    <a:pt x="74675" y="135636"/>
                  </a:lnTo>
                  <a:lnTo>
                    <a:pt x="74675" y="0"/>
                  </a:lnTo>
                  <a:lnTo>
                    <a:pt x="224027" y="0"/>
                  </a:lnTo>
                  <a:lnTo>
                    <a:pt x="224027" y="135636"/>
                  </a:lnTo>
                  <a:lnTo>
                    <a:pt x="298703" y="135636"/>
                  </a:lnTo>
                  <a:lnTo>
                    <a:pt x="149351" y="271271"/>
                  </a:lnTo>
                  <a:lnTo>
                    <a:pt x="0" y="1356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9223" y="1781555"/>
            <a:ext cx="10822305" cy="338455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02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60"/>
              </a:spcBef>
            </a:pP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является</a:t>
            </a:r>
            <a:r>
              <a:rPr sz="16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неотъемлемой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обязательной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частью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основной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образовательной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595" y="4459223"/>
            <a:ext cx="4343400" cy="163068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 marR="430530">
              <a:lnSpc>
                <a:spcPct val="100000"/>
              </a:lnSpc>
              <a:spcBef>
                <a:spcPts val="265"/>
              </a:spcBef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соответствии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ФГОС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общего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образования </a:t>
            </a:r>
            <a:r>
              <a:rPr sz="1600" b="1" spc="-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уровень:</a:t>
            </a:r>
            <a:endParaRPr sz="1600">
              <a:latin typeface="Calibri"/>
              <a:cs typeface="Calibri"/>
            </a:endParaRPr>
          </a:p>
          <a:p>
            <a:pPr marL="90805" marR="162560">
              <a:lnSpc>
                <a:spcPct val="100000"/>
              </a:lnSpc>
            </a:pP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начальное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общее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образование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–до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1320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часов </a:t>
            </a:r>
            <a:r>
              <a:rPr sz="1600" b="1" spc="-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основное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общее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образование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–до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1750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часов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среднее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общее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образование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–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до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700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часов</a:t>
            </a:r>
            <a:endParaRPr sz="16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до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 еженедельных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занятий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744" y="4012691"/>
            <a:ext cx="10822305" cy="338455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70"/>
              </a:spcBef>
            </a:pP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Количество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часов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844" y="2414016"/>
            <a:ext cx="10822305" cy="132334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формы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ВД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должны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предусматривать:</a:t>
            </a:r>
            <a:endParaRPr sz="16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активность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самостоятельность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endParaRPr sz="16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сочетать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индивидуальную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групповую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работы</a:t>
            </a:r>
            <a:endParaRPr sz="1600">
              <a:latin typeface="Calibri"/>
              <a:cs typeface="Calibri"/>
            </a:endParaRPr>
          </a:p>
          <a:p>
            <a:pPr marL="378460" indent="-287655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обеспечивать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гибкий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режим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занятий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(продолжительность,</a:t>
            </a:r>
            <a:r>
              <a:rPr sz="16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последовательность)</a:t>
            </a:r>
            <a:endParaRPr sz="1600">
              <a:latin typeface="Calibri"/>
              <a:cs typeface="Calibri"/>
            </a:endParaRPr>
          </a:p>
          <a:p>
            <a:pPr marL="422275" indent="-331470">
              <a:lnSpc>
                <a:spcPct val="100000"/>
              </a:lnSpc>
              <a:buFont typeface="Wingdings"/>
              <a:buChar char=""/>
              <a:tabLst>
                <a:tab pos="422275" algn="l"/>
                <a:tab pos="422909" algn="l"/>
              </a:tabLst>
            </a:pP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переменный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состав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обучающихся,</a:t>
            </a:r>
            <a:r>
              <a:rPr sz="16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проектную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исследовательскую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деятельность,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экскурсии,</a:t>
            </a:r>
            <a:r>
              <a:rPr sz="16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походы,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и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пр.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19571" y="1461516"/>
            <a:ext cx="325120" cy="295910"/>
            <a:chOff x="5719571" y="1461516"/>
            <a:chExt cx="325120" cy="295910"/>
          </a:xfrm>
        </p:grpSpPr>
        <p:sp>
          <p:nvSpPr>
            <p:cNvPr id="12" name="object 12"/>
            <p:cNvSpPr/>
            <p:nvPr/>
          </p:nvSpPr>
          <p:spPr>
            <a:xfrm>
              <a:off x="5732525" y="1474470"/>
              <a:ext cx="299085" cy="269875"/>
            </a:xfrm>
            <a:custGeom>
              <a:avLst/>
              <a:gdLst/>
              <a:ahLst/>
              <a:cxnLst/>
              <a:rect l="l" t="t" r="r" b="b"/>
              <a:pathLst>
                <a:path w="299085" h="269875">
                  <a:moveTo>
                    <a:pt x="224027" y="0"/>
                  </a:moveTo>
                  <a:lnTo>
                    <a:pt x="74675" y="0"/>
                  </a:lnTo>
                  <a:lnTo>
                    <a:pt x="74675" y="134874"/>
                  </a:lnTo>
                  <a:lnTo>
                    <a:pt x="0" y="134874"/>
                  </a:lnTo>
                  <a:lnTo>
                    <a:pt x="149351" y="269747"/>
                  </a:lnTo>
                  <a:lnTo>
                    <a:pt x="298703" y="134874"/>
                  </a:lnTo>
                  <a:lnTo>
                    <a:pt x="224027" y="134874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32525" y="1474470"/>
              <a:ext cx="299085" cy="269875"/>
            </a:xfrm>
            <a:custGeom>
              <a:avLst/>
              <a:gdLst/>
              <a:ahLst/>
              <a:cxnLst/>
              <a:rect l="l" t="t" r="r" b="b"/>
              <a:pathLst>
                <a:path w="299085" h="269875">
                  <a:moveTo>
                    <a:pt x="0" y="134874"/>
                  </a:moveTo>
                  <a:lnTo>
                    <a:pt x="74675" y="134874"/>
                  </a:lnTo>
                  <a:lnTo>
                    <a:pt x="74675" y="0"/>
                  </a:lnTo>
                  <a:lnTo>
                    <a:pt x="224027" y="0"/>
                  </a:lnTo>
                  <a:lnTo>
                    <a:pt x="224027" y="134874"/>
                  </a:lnTo>
                  <a:lnTo>
                    <a:pt x="298703" y="134874"/>
                  </a:lnTo>
                  <a:lnTo>
                    <a:pt x="149351" y="269747"/>
                  </a:lnTo>
                  <a:lnTo>
                    <a:pt x="0" y="13487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751576" y="2107692"/>
            <a:ext cx="325120" cy="297180"/>
            <a:chOff x="5751576" y="2107692"/>
            <a:chExt cx="325120" cy="297180"/>
          </a:xfrm>
        </p:grpSpPr>
        <p:sp>
          <p:nvSpPr>
            <p:cNvPr id="15" name="object 15"/>
            <p:cNvSpPr/>
            <p:nvPr/>
          </p:nvSpPr>
          <p:spPr>
            <a:xfrm>
              <a:off x="5764530" y="2120646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224028" y="0"/>
                  </a:moveTo>
                  <a:lnTo>
                    <a:pt x="74675" y="0"/>
                  </a:lnTo>
                  <a:lnTo>
                    <a:pt x="74675" y="135636"/>
                  </a:lnTo>
                  <a:lnTo>
                    <a:pt x="0" y="135636"/>
                  </a:lnTo>
                  <a:lnTo>
                    <a:pt x="149352" y="271271"/>
                  </a:lnTo>
                  <a:lnTo>
                    <a:pt x="298704" y="135636"/>
                  </a:lnTo>
                  <a:lnTo>
                    <a:pt x="224028" y="135636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64530" y="2120646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0" y="135636"/>
                  </a:moveTo>
                  <a:lnTo>
                    <a:pt x="74675" y="135636"/>
                  </a:lnTo>
                  <a:lnTo>
                    <a:pt x="74675" y="0"/>
                  </a:lnTo>
                  <a:lnTo>
                    <a:pt x="224028" y="0"/>
                  </a:lnTo>
                  <a:lnTo>
                    <a:pt x="224028" y="135636"/>
                  </a:lnTo>
                  <a:lnTo>
                    <a:pt x="298704" y="135636"/>
                  </a:lnTo>
                  <a:lnTo>
                    <a:pt x="149352" y="271271"/>
                  </a:lnTo>
                  <a:lnTo>
                    <a:pt x="0" y="1356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708903" y="3729228"/>
            <a:ext cx="325120" cy="297180"/>
            <a:chOff x="5708903" y="3729228"/>
            <a:chExt cx="325120" cy="297180"/>
          </a:xfrm>
        </p:grpSpPr>
        <p:sp>
          <p:nvSpPr>
            <p:cNvPr id="18" name="object 18"/>
            <p:cNvSpPr/>
            <p:nvPr/>
          </p:nvSpPr>
          <p:spPr>
            <a:xfrm>
              <a:off x="5721857" y="3742182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79">
                  <a:moveTo>
                    <a:pt x="224027" y="0"/>
                  </a:moveTo>
                  <a:lnTo>
                    <a:pt x="74675" y="0"/>
                  </a:lnTo>
                  <a:lnTo>
                    <a:pt x="74675" y="135636"/>
                  </a:lnTo>
                  <a:lnTo>
                    <a:pt x="0" y="135636"/>
                  </a:lnTo>
                  <a:lnTo>
                    <a:pt x="149351" y="271272"/>
                  </a:lnTo>
                  <a:lnTo>
                    <a:pt x="298703" y="135636"/>
                  </a:lnTo>
                  <a:lnTo>
                    <a:pt x="224027" y="13563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21857" y="3742182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79">
                  <a:moveTo>
                    <a:pt x="0" y="135636"/>
                  </a:moveTo>
                  <a:lnTo>
                    <a:pt x="74675" y="135636"/>
                  </a:lnTo>
                  <a:lnTo>
                    <a:pt x="74675" y="0"/>
                  </a:lnTo>
                  <a:lnTo>
                    <a:pt x="224027" y="0"/>
                  </a:lnTo>
                  <a:lnTo>
                    <a:pt x="224027" y="135636"/>
                  </a:lnTo>
                  <a:lnTo>
                    <a:pt x="298703" y="135636"/>
                  </a:lnTo>
                  <a:lnTo>
                    <a:pt x="149351" y="271272"/>
                  </a:lnTo>
                  <a:lnTo>
                    <a:pt x="0" y="1356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811014" y="4436617"/>
          <a:ext cx="6623684" cy="1997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5955"/>
                <a:gridCol w="2407920"/>
                <a:gridCol w="2289809"/>
              </a:tblGrid>
              <a:tr h="352044">
                <a:tc gridSpan="3"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Внеурочная</a:t>
                      </a:r>
                      <a:r>
                        <a:rPr sz="140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140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Самарской</a:t>
                      </a:r>
                      <a:r>
                        <a:rPr sz="1400" b="1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области</a:t>
                      </a:r>
                      <a:r>
                        <a:rPr sz="1400" b="1" spc="-1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(кол-во</a:t>
                      </a:r>
                      <a:r>
                        <a:rPr sz="12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2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финансированию):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Классы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5-дневная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уч.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неделя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6-дневная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уч.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неделя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9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2-4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5-9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10-11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428" y="508253"/>
            <a:ext cx="10652125" cy="104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4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соответствии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4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ФЗ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 от</a:t>
            </a:r>
            <a:r>
              <a:rPr sz="1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24.09.2022</a:t>
            </a:r>
            <a:r>
              <a:rPr sz="14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№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371-ФЗ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«О</a:t>
            </a:r>
            <a:r>
              <a:rPr sz="14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внесении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изменений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4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Федеральный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закон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«Об</a:t>
            </a:r>
            <a:r>
              <a:rPr sz="14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образовании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4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Российской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Федерации»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 и 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ст.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1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ФЗ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«Об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обязательных требованиях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Российской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Федерации»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с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01.09.2023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основные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общеобразовательные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программы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подлежат </a:t>
            </a:r>
            <a:r>
              <a:rPr sz="1400" b="1" spc="-3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приведению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соответствие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федеральными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образовательными</a:t>
            </a:r>
            <a:r>
              <a:rPr sz="1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программами.</a:t>
            </a:r>
            <a:endParaRPr sz="1400">
              <a:latin typeface="Calibri"/>
              <a:cs typeface="Calibri"/>
            </a:endParaRPr>
          </a:p>
          <a:p>
            <a:pPr marL="1103630">
              <a:lnSpc>
                <a:spcPct val="100000"/>
              </a:lnSpc>
              <a:spcBef>
                <a:spcPts val="850"/>
              </a:spcBef>
              <a:tabLst>
                <a:tab pos="4952365" algn="l"/>
                <a:tab pos="8791575" algn="l"/>
              </a:tabLst>
            </a:pPr>
            <a:r>
              <a:rPr sz="1800" b="1" spc="5" dirty="0">
                <a:solidFill>
                  <a:srgbClr val="003366"/>
                </a:solidFill>
                <a:latin typeface="Calibri"/>
                <a:cs typeface="Calibri"/>
              </a:rPr>
              <a:t>ФОП</a:t>
            </a:r>
            <a:r>
              <a:rPr sz="1800" b="1" spc="-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003366"/>
                </a:solidFill>
                <a:latin typeface="Calibri"/>
                <a:cs typeface="Calibri"/>
              </a:rPr>
              <a:t>НОО	ФОП</a:t>
            </a:r>
            <a:r>
              <a:rPr sz="1800" b="1" spc="-1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66"/>
                </a:solidFill>
                <a:latin typeface="Calibri"/>
                <a:cs typeface="Calibri"/>
              </a:rPr>
              <a:t>ООО	</a:t>
            </a:r>
            <a:r>
              <a:rPr sz="1800" b="1" spc="5" dirty="0">
                <a:solidFill>
                  <a:srgbClr val="003366"/>
                </a:solidFill>
                <a:latin typeface="Calibri"/>
                <a:cs typeface="Calibri"/>
              </a:rPr>
              <a:t>ФОП</a:t>
            </a:r>
            <a:r>
              <a:rPr sz="1800" b="1" spc="-7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66"/>
                </a:solidFill>
                <a:latin typeface="Calibri"/>
                <a:cs typeface="Calibri"/>
              </a:rPr>
              <a:t>СОО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7651" y="70485"/>
            <a:ext cx="8952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ФЕДЕРАЛЬНЫЕ</a:t>
            </a:r>
            <a:r>
              <a:rPr sz="2800" spc="-65" dirty="0"/>
              <a:t> </a:t>
            </a:r>
            <a:r>
              <a:rPr sz="2800" spc="-35" dirty="0"/>
              <a:t>ОБРАЗОВАТЕЛЬНЫЕ</a:t>
            </a:r>
            <a:r>
              <a:rPr sz="2800" spc="15" dirty="0"/>
              <a:t> </a:t>
            </a:r>
            <a:r>
              <a:rPr sz="2800" spc="-20" dirty="0"/>
              <a:t>ПРОГРАММЫ</a:t>
            </a:r>
            <a:r>
              <a:rPr sz="2800" spc="30" dirty="0"/>
              <a:t> </a:t>
            </a:r>
            <a:r>
              <a:rPr sz="2800" dirty="0"/>
              <a:t>(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ФОПы</a:t>
            </a:r>
            <a:r>
              <a:rPr sz="2800" dirty="0"/>
              <a:t>)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57631" y="6255207"/>
            <a:ext cx="8566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На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каждый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уровень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образования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разрабатывается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одна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ООП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на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основе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ФОП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51959" y="1758695"/>
            <a:ext cx="3619500" cy="4381500"/>
            <a:chOff x="4251959" y="1758695"/>
            <a:chExt cx="3619500" cy="43815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7592" y="1767839"/>
              <a:ext cx="3464722" cy="43632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56531" y="1763267"/>
              <a:ext cx="3610610" cy="4372610"/>
            </a:xfrm>
            <a:custGeom>
              <a:avLst/>
              <a:gdLst/>
              <a:ahLst/>
              <a:cxnLst/>
              <a:rect l="l" t="t" r="r" b="b"/>
              <a:pathLst>
                <a:path w="3610609" h="4372610">
                  <a:moveTo>
                    <a:pt x="0" y="4372356"/>
                  </a:moveTo>
                  <a:lnTo>
                    <a:pt x="3610356" y="4372356"/>
                  </a:lnTo>
                  <a:lnTo>
                    <a:pt x="3610356" y="0"/>
                  </a:lnTo>
                  <a:lnTo>
                    <a:pt x="0" y="0"/>
                  </a:lnTo>
                  <a:lnTo>
                    <a:pt x="0" y="4372356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18744" y="1758695"/>
            <a:ext cx="3469004" cy="4381500"/>
            <a:chOff x="618744" y="1758695"/>
            <a:chExt cx="3469004" cy="43815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0313" y="1767839"/>
              <a:ext cx="3207910" cy="43406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3316" y="1763267"/>
              <a:ext cx="3459479" cy="4372610"/>
            </a:xfrm>
            <a:custGeom>
              <a:avLst/>
              <a:gdLst/>
              <a:ahLst/>
              <a:cxnLst/>
              <a:rect l="l" t="t" r="r" b="b"/>
              <a:pathLst>
                <a:path w="3459479" h="4372610">
                  <a:moveTo>
                    <a:pt x="0" y="4372356"/>
                  </a:moveTo>
                  <a:lnTo>
                    <a:pt x="3459479" y="4372356"/>
                  </a:lnTo>
                  <a:lnTo>
                    <a:pt x="3459479" y="0"/>
                  </a:lnTo>
                  <a:lnTo>
                    <a:pt x="0" y="0"/>
                  </a:lnTo>
                  <a:lnTo>
                    <a:pt x="0" y="4372356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065007" y="1749551"/>
            <a:ext cx="3819525" cy="4391025"/>
            <a:chOff x="8065007" y="1749551"/>
            <a:chExt cx="3819525" cy="439102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4151" y="1758695"/>
              <a:ext cx="3800855" cy="43723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069579" y="1754123"/>
              <a:ext cx="3810000" cy="4381500"/>
            </a:xfrm>
            <a:custGeom>
              <a:avLst/>
              <a:gdLst/>
              <a:ahLst/>
              <a:cxnLst/>
              <a:rect l="l" t="t" r="r" b="b"/>
              <a:pathLst>
                <a:path w="3810000" h="4381500">
                  <a:moveTo>
                    <a:pt x="0" y="4381500"/>
                  </a:moveTo>
                  <a:lnTo>
                    <a:pt x="3810000" y="4381500"/>
                  </a:lnTo>
                  <a:lnTo>
                    <a:pt x="3810000" y="0"/>
                  </a:lnTo>
                  <a:lnTo>
                    <a:pt x="0" y="0"/>
                  </a:lnTo>
                  <a:lnTo>
                    <a:pt x="0" y="4381500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93148" y="0"/>
            <a:ext cx="670013" cy="66395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530" y="88519"/>
            <a:ext cx="9077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Рекомендации</a:t>
            </a:r>
            <a:r>
              <a:rPr sz="2400" dirty="0"/>
              <a:t> </a:t>
            </a:r>
            <a:r>
              <a:rPr sz="2400" spc="-5" dirty="0"/>
              <a:t>для</a:t>
            </a:r>
            <a:r>
              <a:rPr sz="2400" spc="5" dirty="0"/>
              <a:t> </a:t>
            </a:r>
            <a:r>
              <a:rPr sz="2400" spc="-5" dirty="0"/>
              <a:t>формирования плана</a:t>
            </a:r>
            <a:r>
              <a:rPr sz="2400" spc="10" dirty="0"/>
              <a:t> </a:t>
            </a:r>
            <a:r>
              <a:rPr sz="2400" spc="-5" dirty="0"/>
              <a:t>внеурочной </a:t>
            </a:r>
            <a:r>
              <a:rPr sz="2400" spc="-10" dirty="0"/>
              <a:t>деятельности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57962" y="838961"/>
            <a:ext cx="3429000" cy="838200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172085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План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 внеурочной</a:t>
            </a:r>
            <a:r>
              <a:rPr sz="18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деятельности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0093" y="686562"/>
            <a:ext cx="4277995" cy="1219200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Times New Roman"/>
              <a:cs typeface="Times New Roman"/>
            </a:endParaRPr>
          </a:p>
          <a:p>
            <a:pPr marL="281305" marR="274320" indent="635" algn="ctr">
              <a:lnSpc>
                <a:spcPct val="100000"/>
              </a:lnSpc>
            </a:pP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Должен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быть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утвержден,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включены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занятия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соответствии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федеральными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и региональными </a:t>
            </a:r>
            <a:r>
              <a:rPr sz="1400" spc="-3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рекомендациями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962" y="1905761"/>
            <a:ext cx="3429000" cy="838200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1051560" marR="243204" indent="-802005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Количество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часов</a:t>
            </a:r>
            <a:r>
              <a:rPr sz="1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внеурочной </a:t>
            </a:r>
            <a:r>
              <a:rPr sz="1800" spc="-3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деятельности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02608" y="2540507"/>
            <a:ext cx="3150235" cy="178435"/>
            <a:chOff x="4102608" y="2540507"/>
            <a:chExt cx="3150235" cy="178435"/>
          </a:xfrm>
        </p:grpSpPr>
        <p:sp>
          <p:nvSpPr>
            <p:cNvPr id="7" name="object 7"/>
            <p:cNvSpPr/>
            <p:nvPr/>
          </p:nvSpPr>
          <p:spPr>
            <a:xfrm>
              <a:off x="4115562" y="2553461"/>
              <a:ext cx="3124200" cy="152400"/>
            </a:xfrm>
            <a:custGeom>
              <a:avLst/>
              <a:gdLst/>
              <a:ahLst/>
              <a:cxnLst/>
              <a:rect l="l" t="t" r="r" b="b"/>
              <a:pathLst>
                <a:path w="3124200" h="152400">
                  <a:moveTo>
                    <a:pt x="3047999" y="0"/>
                  </a:moveTo>
                  <a:lnTo>
                    <a:pt x="3047999" y="38100"/>
                  </a:lnTo>
                  <a:lnTo>
                    <a:pt x="0" y="38100"/>
                  </a:lnTo>
                  <a:lnTo>
                    <a:pt x="0" y="114300"/>
                  </a:lnTo>
                  <a:lnTo>
                    <a:pt x="3047999" y="114300"/>
                  </a:lnTo>
                  <a:lnTo>
                    <a:pt x="3047999" y="152400"/>
                  </a:lnTo>
                  <a:lnTo>
                    <a:pt x="3124199" y="76200"/>
                  </a:lnTo>
                  <a:lnTo>
                    <a:pt x="304799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5562" y="2553461"/>
              <a:ext cx="3124200" cy="152400"/>
            </a:xfrm>
            <a:custGeom>
              <a:avLst/>
              <a:gdLst/>
              <a:ahLst/>
              <a:cxnLst/>
              <a:rect l="l" t="t" r="r" b="b"/>
              <a:pathLst>
                <a:path w="3124200" h="152400">
                  <a:moveTo>
                    <a:pt x="0" y="38100"/>
                  </a:moveTo>
                  <a:lnTo>
                    <a:pt x="3047999" y="38100"/>
                  </a:lnTo>
                  <a:lnTo>
                    <a:pt x="3047999" y="0"/>
                  </a:lnTo>
                  <a:lnTo>
                    <a:pt x="3124199" y="76200"/>
                  </a:lnTo>
                  <a:lnTo>
                    <a:pt x="3047999" y="152400"/>
                  </a:lnTo>
                  <a:lnTo>
                    <a:pt x="3047999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576571" y="1351788"/>
            <a:ext cx="2295525" cy="1108075"/>
            <a:chOff x="4576571" y="1351788"/>
            <a:chExt cx="2295525" cy="1108075"/>
          </a:xfrm>
        </p:grpSpPr>
        <p:sp>
          <p:nvSpPr>
            <p:cNvPr id="10" name="object 10"/>
            <p:cNvSpPr/>
            <p:nvPr/>
          </p:nvSpPr>
          <p:spPr>
            <a:xfrm>
              <a:off x="4589525" y="1364742"/>
              <a:ext cx="2269490" cy="1082040"/>
            </a:xfrm>
            <a:custGeom>
              <a:avLst/>
              <a:gdLst/>
              <a:ahLst/>
              <a:cxnLst/>
              <a:rect l="l" t="t" r="r" b="b"/>
              <a:pathLst>
                <a:path w="2269490" h="1082039">
                  <a:moveTo>
                    <a:pt x="2088896" y="0"/>
                  </a:moveTo>
                  <a:lnTo>
                    <a:pt x="180339" y="0"/>
                  </a:lnTo>
                  <a:lnTo>
                    <a:pt x="132409" y="6444"/>
                  </a:lnTo>
                  <a:lnTo>
                    <a:pt x="89332" y="24628"/>
                  </a:lnTo>
                  <a:lnTo>
                    <a:pt x="52831" y="52832"/>
                  </a:lnTo>
                  <a:lnTo>
                    <a:pt x="24628" y="89332"/>
                  </a:lnTo>
                  <a:lnTo>
                    <a:pt x="6444" y="132409"/>
                  </a:lnTo>
                  <a:lnTo>
                    <a:pt x="0" y="180340"/>
                  </a:lnTo>
                  <a:lnTo>
                    <a:pt x="0" y="901700"/>
                  </a:lnTo>
                  <a:lnTo>
                    <a:pt x="6444" y="949630"/>
                  </a:lnTo>
                  <a:lnTo>
                    <a:pt x="24628" y="992707"/>
                  </a:lnTo>
                  <a:lnTo>
                    <a:pt x="52831" y="1029208"/>
                  </a:lnTo>
                  <a:lnTo>
                    <a:pt x="89332" y="1057411"/>
                  </a:lnTo>
                  <a:lnTo>
                    <a:pt x="132409" y="1075595"/>
                  </a:lnTo>
                  <a:lnTo>
                    <a:pt x="180339" y="1082040"/>
                  </a:lnTo>
                  <a:lnTo>
                    <a:pt x="2088896" y="1082040"/>
                  </a:lnTo>
                  <a:lnTo>
                    <a:pt x="2136826" y="1075595"/>
                  </a:lnTo>
                  <a:lnTo>
                    <a:pt x="2179903" y="1057411"/>
                  </a:lnTo>
                  <a:lnTo>
                    <a:pt x="2216404" y="1029208"/>
                  </a:lnTo>
                  <a:lnTo>
                    <a:pt x="2244607" y="992707"/>
                  </a:lnTo>
                  <a:lnTo>
                    <a:pt x="2262791" y="949630"/>
                  </a:lnTo>
                  <a:lnTo>
                    <a:pt x="2269235" y="901700"/>
                  </a:lnTo>
                  <a:lnTo>
                    <a:pt x="2269235" y="180340"/>
                  </a:lnTo>
                  <a:lnTo>
                    <a:pt x="2262791" y="132409"/>
                  </a:lnTo>
                  <a:lnTo>
                    <a:pt x="2244607" y="89332"/>
                  </a:lnTo>
                  <a:lnTo>
                    <a:pt x="2216404" y="52831"/>
                  </a:lnTo>
                  <a:lnTo>
                    <a:pt x="2179903" y="24628"/>
                  </a:lnTo>
                  <a:lnTo>
                    <a:pt x="2136826" y="6444"/>
                  </a:lnTo>
                  <a:lnTo>
                    <a:pt x="20888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89525" y="1364742"/>
              <a:ext cx="2269490" cy="1082040"/>
            </a:xfrm>
            <a:custGeom>
              <a:avLst/>
              <a:gdLst/>
              <a:ahLst/>
              <a:cxnLst/>
              <a:rect l="l" t="t" r="r" b="b"/>
              <a:pathLst>
                <a:path w="2269490" h="1082039">
                  <a:moveTo>
                    <a:pt x="0" y="180340"/>
                  </a:moveTo>
                  <a:lnTo>
                    <a:pt x="6444" y="132409"/>
                  </a:lnTo>
                  <a:lnTo>
                    <a:pt x="24628" y="89332"/>
                  </a:lnTo>
                  <a:lnTo>
                    <a:pt x="52831" y="52832"/>
                  </a:lnTo>
                  <a:lnTo>
                    <a:pt x="89332" y="24628"/>
                  </a:lnTo>
                  <a:lnTo>
                    <a:pt x="132409" y="6444"/>
                  </a:lnTo>
                  <a:lnTo>
                    <a:pt x="180339" y="0"/>
                  </a:lnTo>
                  <a:lnTo>
                    <a:pt x="2088896" y="0"/>
                  </a:lnTo>
                  <a:lnTo>
                    <a:pt x="2136826" y="6444"/>
                  </a:lnTo>
                  <a:lnTo>
                    <a:pt x="2179903" y="24628"/>
                  </a:lnTo>
                  <a:lnTo>
                    <a:pt x="2216404" y="52831"/>
                  </a:lnTo>
                  <a:lnTo>
                    <a:pt x="2244607" y="89332"/>
                  </a:lnTo>
                  <a:lnTo>
                    <a:pt x="2262791" y="132409"/>
                  </a:lnTo>
                  <a:lnTo>
                    <a:pt x="2269235" y="180340"/>
                  </a:lnTo>
                  <a:lnTo>
                    <a:pt x="2269235" y="901700"/>
                  </a:lnTo>
                  <a:lnTo>
                    <a:pt x="2262791" y="949630"/>
                  </a:lnTo>
                  <a:lnTo>
                    <a:pt x="2244607" y="992707"/>
                  </a:lnTo>
                  <a:lnTo>
                    <a:pt x="2216404" y="1029208"/>
                  </a:lnTo>
                  <a:lnTo>
                    <a:pt x="2179903" y="1057411"/>
                  </a:lnTo>
                  <a:lnTo>
                    <a:pt x="2136826" y="1075595"/>
                  </a:lnTo>
                  <a:lnTo>
                    <a:pt x="2088896" y="1082040"/>
                  </a:lnTo>
                  <a:lnTo>
                    <a:pt x="180339" y="1082040"/>
                  </a:lnTo>
                  <a:lnTo>
                    <a:pt x="132409" y="1075595"/>
                  </a:lnTo>
                  <a:lnTo>
                    <a:pt x="89332" y="1057411"/>
                  </a:lnTo>
                  <a:lnTo>
                    <a:pt x="52831" y="1029208"/>
                  </a:lnTo>
                  <a:lnTo>
                    <a:pt x="24628" y="992707"/>
                  </a:lnTo>
                  <a:lnTo>
                    <a:pt x="6444" y="949630"/>
                  </a:lnTo>
                  <a:lnTo>
                    <a:pt x="0" y="901700"/>
                  </a:lnTo>
                  <a:lnTo>
                    <a:pt x="0" y="18034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738242" y="1328673"/>
            <a:ext cx="19691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менее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кружков/секций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выбор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каждому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учащемуся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10093" y="2058161"/>
            <a:ext cx="4277995" cy="990600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93040" marR="185420" algn="ctr">
              <a:lnSpc>
                <a:spcPct val="100000"/>
              </a:lnSpc>
            </a:pP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Добавить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в план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внеурочной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деятельности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занятия </a:t>
            </a:r>
            <a:r>
              <a:rPr sz="1400" spc="-3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для разновозрастных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и/или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объединенных групп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обучающихся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081011" y="3164332"/>
          <a:ext cx="4801233" cy="3516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5665"/>
                <a:gridCol w="1123314"/>
                <a:gridCol w="715010"/>
                <a:gridCol w="817244"/>
              </a:tblGrid>
              <a:tr h="45719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Направления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Курсы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74319"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финансированию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один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класс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36131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с 1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с 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61315" algn="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Курс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рс 4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с 5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с 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098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57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с 7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с 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61315" algn="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Курс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Курс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38531">
                <a:tc gridSpan="2"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Итого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8803" y="536448"/>
            <a:ext cx="1536191" cy="769620"/>
          </a:xfrm>
          <a:prstGeom prst="rect">
            <a:avLst/>
          </a:prstGeom>
        </p:spPr>
      </p:pic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13486" y="3164332"/>
          <a:ext cx="5576570" cy="3583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245"/>
                <a:gridCol w="5140325"/>
              </a:tblGrid>
              <a:tr h="338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i="1" dirty="0">
                          <a:latin typeface="Calibri"/>
                          <a:cs typeface="Calibri"/>
                        </a:rPr>
                        <a:t>№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i="1" dirty="0">
                          <a:latin typeface="Calibri"/>
                          <a:cs typeface="Calibri"/>
                        </a:rPr>
                        <a:t>Направление</a:t>
                      </a:r>
                      <a:r>
                        <a:rPr sz="1400" b="1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latin typeface="Calibri"/>
                          <a:cs typeface="Calibri"/>
                        </a:rPr>
                        <a:t>внеурочной деятельности</a:t>
                      </a:r>
                      <a:r>
                        <a:rPr sz="1400" b="1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(по</a:t>
                      </a:r>
                      <a:r>
                        <a:rPr sz="1400" b="1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ФОПам)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80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ВД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учебным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предметам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образовательной программы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931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ВД по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формированию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функциональной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грамотности;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проектная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исследовательская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деятельность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168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ВД, направленная на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развитие личности, профориентацию,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предпрофильную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подготовку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8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комплекса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воспитательных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мероприятий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82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ВД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ученических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сообществ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8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Классные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8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педагогической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поддержки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560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ВД по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обеспечению безопасности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жизни 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здоровья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обучающихся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030" y="217423"/>
            <a:ext cx="7484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Содержательное</a:t>
            </a:r>
            <a:r>
              <a:rPr sz="2400" spc="10" dirty="0"/>
              <a:t> </a:t>
            </a:r>
            <a:r>
              <a:rPr sz="2400" spc="-5" dirty="0"/>
              <a:t>наполнение</a:t>
            </a:r>
            <a:r>
              <a:rPr sz="2400" spc="15" dirty="0"/>
              <a:t> </a:t>
            </a:r>
            <a:r>
              <a:rPr sz="2400" spc="-5" dirty="0"/>
              <a:t>внеурочной</a:t>
            </a:r>
            <a:r>
              <a:rPr sz="2400" spc="5" dirty="0"/>
              <a:t> </a:t>
            </a:r>
            <a:r>
              <a:rPr sz="2400" spc="-10" dirty="0"/>
              <a:t>деятельности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01623" y="794004"/>
            <a:ext cx="10822305" cy="58547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1610360" marR="1329690" indent="-664845">
              <a:lnSpc>
                <a:spcPct val="100000"/>
              </a:lnSpc>
              <a:spcBef>
                <a:spcPts val="265"/>
              </a:spcBef>
            </a:pP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Обязательное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условие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r>
              <a:rPr sz="16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воспитательная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направленность, </a:t>
            </a:r>
            <a:r>
              <a:rPr sz="1600" b="1" spc="-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соотнесенность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с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рабочей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программой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воспитания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образовательной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5616" y="1501521"/>
          <a:ext cx="10821670" cy="4578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9450"/>
                <a:gridCol w="7602220"/>
              </a:tblGrid>
              <a:tr h="489330">
                <a:tc>
                  <a:txBody>
                    <a:bodyPr/>
                    <a:lstStyle/>
                    <a:p>
                      <a:pPr marL="102870" algn="ctr">
                        <a:lnSpc>
                          <a:spcPts val="1835"/>
                        </a:lnSpc>
                      </a:pP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Модель</a:t>
                      </a:r>
                      <a:r>
                        <a:rPr sz="16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плана</a:t>
                      </a:r>
                      <a:r>
                        <a:rPr sz="16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внеурочной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2235" algn="ctr">
                        <a:lnSpc>
                          <a:spcPts val="1914"/>
                        </a:lnSpc>
                      </a:pP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89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Содержательное</a:t>
                      </a:r>
                      <a:r>
                        <a:rPr sz="16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наполнение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1811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Преобладание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82880" marR="367665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учебно-познавательной </a:t>
                      </a:r>
                      <a:r>
                        <a:rPr sz="2000" b="1" spc="-4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 indent="-285750">
                        <a:lnSpc>
                          <a:spcPts val="1605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занятия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по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углубленному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изучению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отдельных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предметов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занятия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по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формированию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функциональной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грамотности;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90195" marR="833119" indent="-285115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занятия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педагогами,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сопровождающими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проектно-исследовательскую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деятельность;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профориентационные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занятия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обучающихся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1811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Преобладание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педагогической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sz="2000" b="1" spc="-7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обучающихся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 indent="-285750">
                        <a:lnSpc>
                          <a:spcPts val="1605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дополнительные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занятия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обучающихся,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испытывающих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затруднения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освоении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учебной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9019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программы;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дополнительные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занятия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обучающихся,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испытывающих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трудности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освоении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языков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обучения;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специальные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занятия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обучающихся,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испытывающих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затруднения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социальной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коммуникации;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специальные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занятия обучающихся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ограниченными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возможностями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здоровья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5701">
                <a:tc>
                  <a:txBody>
                    <a:bodyPr/>
                    <a:lstStyle/>
                    <a:p>
                      <a:pPr marL="182880">
                        <a:lnSpc>
                          <a:spcPts val="2295"/>
                        </a:lnSpc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Преобладание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82880" marR="39624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ученических</a:t>
                      </a:r>
                      <a:r>
                        <a:rPr sz="2000" b="1" spc="-9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сообществ </a:t>
                      </a:r>
                      <a:r>
                        <a:rPr sz="2000" b="1" spc="-434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воспитательных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мероприятий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 marR="288925" indent="-285115">
                        <a:lnSpc>
                          <a:spcPct val="100000"/>
                        </a:lnSpc>
                        <a:spcBef>
                          <a:spcPts val="890"/>
                        </a:spcBef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занятия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педагогами,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сопровождающими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детских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общественных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объединений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органов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ученического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самоуправления;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занятия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рамках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циклов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специально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организованных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внеурочных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занятий,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9019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посвященных актуальным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социальным,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нравственным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проблемам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современного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мира;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90195" marR="937260" indent="-285115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28295" algn="l"/>
                          <a:tab pos="328930" algn="l"/>
                        </a:tabLst>
                      </a:pPr>
                      <a:r>
                        <a:rPr dirty="0"/>
                        <a:t>	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занятия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социально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ориентированных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объединениях: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экологических,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волонтерских,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трудовых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т.п.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757" y="17780"/>
            <a:ext cx="10517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Направления</a:t>
            </a:r>
            <a:r>
              <a:rPr sz="18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внеурочной </a:t>
            </a:r>
            <a:r>
              <a:rPr sz="1800" b="1" spc="-5" dirty="0">
                <a:solidFill>
                  <a:srgbClr val="003399"/>
                </a:solidFill>
                <a:latin typeface="Calibri"/>
                <a:cs typeface="Calibri"/>
              </a:rPr>
              <a:t>деятельности,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Calibri"/>
                <a:cs typeface="Calibri"/>
              </a:rPr>
              <a:t>рекомендуемые</a:t>
            </a:r>
            <a:r>
              <a:rPr sz="18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к</a:t>
            </a:r>
            <a:r>
              <a:rPr sz="1800" b="1" spc="1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включению</a:t>
            </a:r>
            <a:r>
              <a:rPr sz="18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003399"/>
                </a:solidFill>
                <a:latin typeface="Calibri"/>
                <a:cs typeface="Calibri"/>
              </a:rPr>
              <a:t>план</a:t>
            </a:r>
            <a:r>
              <a:rPr sz="1800" b="1" spc="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Calibri"/>
                <a:cs typeface="Calibri"/>
              </a:rPr>
              <a:t>внеурочной</a:t>
            </a:r>
            <a:r>
              <a:rPr sz="18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Calibri"/>
                <a:cs typeface="Calibri"/>
              </a:rPr>
              <a:t>деятельности</a:t>
            </a:r>
            <a:endParaRPr sz="1800">
              <a:latin typeface="Calibri"/>
              <a:cs typeface="Calibri"/>
            </a:endParaRPr>
          </a:p>
          <a:p>
            <a:pPr marR="12065" algn="ctr">
              <a:lnSpc>
                <a:spcPct val="100000"/>
              </a:lnSpc>
            </a:pPr>
            <a:r>
              <a:rPr sz="1800" b="1" spc="-5" dirty="0">
                <a:solidFill>
                  <a:srgbClr val="003399"/>
                </a:solidFill>
                <a:latin typeface="Calibri"/>
                <a:cs typeface="Calibri"/>
              </a:rPr>
              <a:t>образовательной</a:t>
            </a:r>
            <a:r>
              <a:rPr sz="18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Calibri"/>
                <a:cs typeface="Calibri"/>
              </a:rPr>
              <a:t>организации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7171" y="629412"/>
          <a:ext cx="11965305" cy="60929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6005"/>
                <a:gridCol w="7099300"/>
              </a:tblGrid>
              <a:tr h="448055">
                <a:tc>
                  <a:txBody>
                    <a:bodyPr/>
                    <a:lstStyle/>
                    <a:p>
                      <a:pPr marL="262255" algn="ctr">
                        <a:lnSpc>
                          <a:spcPts val="1639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Направления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внеурочной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3525" algn="ctr">
                        <a:lnSpc>
                          <a:spcPts val="167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учетом</a:t>
                      </a:r>
                      <a:r>
                        <a:rPr sz="1400" b="1" spc="2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региональных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подходов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016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Основная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цель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занятий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45491">
                <a:tc gridSpan="2">
                  <a:txBody>
                    <a:bodyPr/>
                    <a:lstStyle/>
                    <a:p>
                      <a:pPr marR="64135" algn="ctr">
                        <a:lnSpc>
                          <a:spcPts val="1835"/>
                        </a:lnSpc>
                      </a:pPr>
                      <a:r>
                        <a:rPr sz="16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рекомендуемая</a:t>
                      </a:r>
                      <a:r>
                        <a:rPr sz="1600" spc="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всех</a:t>
                      </a:r>
                      <a:r>
                        <a:rPr sz="16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обучающихся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0290">
                <a:tc>
                  <a:txBody>
                    <a:bodyPr/>
                    <a:lstStyle/>
                    <a:p>
                      <a:pPr marL="25971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«Разговоры</a:t>
                      </a:r>
                      <a:r>
                        <a:rPr sz="1600" b="1" spc="3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важном</a:t>
                      </a:r>
                      <a:r>
                        <a:rPr sz="1600" b="1" i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»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385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ценностного</a:t>
                      </a:r>
                      <a:r>
                        <a:rPr sz="12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отношения</a:t>
                      </a:r>
                      <a:r>
                        <a:rPr sz="12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1200" spc="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своей</a:t>
                      </a:r>
                      <a:r>
                        <a:rPr sz="12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Родине</a:t>
                      </a:r>
                      <a:r>
                        <a:rPr sz="1200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России,</a:t>
                      </a:r>
                      <a:r>
                        <a:rPr sz="1200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населяющим</a:t>
                      </a:r>
                      <a:r>
                        <a:rPr sz="1200" spc="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ее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людям,</a:t>
                      </a:r>
                      <a:r>
                        <a:rPr sz="12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ее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уникальной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истории,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богатой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природе</a:t>
                      </a:r>
                      <a:r>
                        <a:rPr sz="12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великой</a:t>
                      </a:r>
                      <a:r>
                        <a:rPr sz="1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культуре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09194">
                <a:tc>
                  <a:txBody>
                    <a:bodyPr/>
                    <a:lstStyle/>
                    <a:p>
                      <a:pPr marL="29464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«История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Самарского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края»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формирование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познавательного</a:t>
                      </a:r>
                      <a:r>
                        <a:rPr sz="1200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интереса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историческому</a:t>
                      </a:r>
                      <a:r>
                        <a:rPr sz="1200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культурному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наследию</a:t>
                      </a:r>
                      <a:r>
                        <a:rPr sz="1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Самарского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края,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расширение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знаний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о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памятниках</a:t>
                      </a:r>
                      <a:r>
                        <a:rPr sz="1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традициях</a:t>
                      </a:r>
                      <a:r>
                        <a:rPr sz="1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разных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эпох,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разных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сословий</a:t>
                      </a:r>
                      <a:r>
                        <a:rPr sz="1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национальностей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75970">
                <a:tc gridSpan="2"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рекомендуемая</a:t>
                      </a:r>
                      <a:r>
                        <a:rPr sz="1600" spc="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1600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5-9 классов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5318">
                <a:tc>
                  <a:txBody>
                    <a:bodyPr/>
                    <a:lstStyle/>
                    <a:p>
                      <a:pPr marL="259079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Формирование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функциональной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грамотности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3257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способности</a:t>
                      </a:r>
                      <a:r>
                        <a:rPr sz="1200" spc="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1200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применять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приобретённые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знания,</a:t>
                      </a:r>
                      <a:r>
                        <a:rPr sz="1200" spc="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умения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и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навыки</a:t>
                      </a:r>
                      <a:r>
                        <a:rPr sz="1200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решения </a:t>
                      </a:r>
                      <a:r>
                        <a:rPr sz="1200" spc="-26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задач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в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различных сферах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33170">
                <a:tc>
                  <a:txBody>
                    <a:bodyPr/>
                    <a:lstStyle/>
                    <a:p>
                      <a:pPr marL="26162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«Информационная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безопасность»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035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(7/8/9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классы)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39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профилактика</a:t>
                      </a:r>
                      <a:r>
                        <a:rPr sz="1200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негативных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тенденций</a:t>
                      </a:r>
                      <a:r>
                        <a:rPr sz="12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информационной</a:t>
                      </a:r>
                      <a:r>
                        <a:rPr sz="12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культуре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учащихся,</a:t>
                      </a:r>
                      <a:r>
                        <a:rPr sz="1200" spc="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повышения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защищенности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детей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информационных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рисков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угроз,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11760" marR="54102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формирование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навыков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своевременного</a:t>
                      </a:r>
                      <a:r>
                        <a:rPr sz="12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распознавания</a:t>
                      </a:r>
                      <a:r>
                        <a:rPr sz="1200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онлайн-рисков</a:t>
                      </a:r>
                      <a:r>
                        <a:rPr sz="1200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(технического,</a:t>
                      </a:r>
                      <a:r>
                        <a:rPr sz="1200" spc="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контентного, </a:t>
                      </a:r>
                      <a:r>
                        <a:rPr sz="1200" spc="-26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коммуникационного,</a:t>
                      </a:r>
                      <a:r>
                        <a:rPr sz="1200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потребительского</a:t>
                      </a:r>
                      <a:r>
                        <a:rPr sz="12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характера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риска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интернет-зависимости)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45490">
                <a:tc gridSpan="2">
                  <a:txBody>
                    <a:bodyPr/>
                    <a:lstStyle/>
                    <a:p>
                      <a:pPr marL="33655" algn="ctr">
                        <a:lnSpc>
                          <a:spcPts val="1835"/>
                        </a:lnSpc>
                      </a:pPr>
                      <a:r>
                        <a:rPr sz="16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рекомендуемая</a:t>
                      </a:r>
                      <a:r>
                        <a:rPr sz="1600" spc="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обучающихся</a:t>
                      </a:r>
                      <a:r>
                        <a:rPr sz="16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10-11</a:t>
                      </a:r>
                      <a:r>
                        <a:rPr sz="1600" b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классов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7411">
                <a:tc>
                  <a:txBody>
                    <a:bodyPr/>
                    <a:lstStyle/>
                    <a:p>
                      <a:pPr marL="26035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«Нравственные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семейной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жизни»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39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формирование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обучающихся</a:t>
                      </a:r>
                      <a:r>
                        <a:rPr sz="1200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ответственного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отношения</a:t>
                      </a:r>
                      <a:r>
                        <a:rPr sz="1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созданию</a:t>
                      </a:r>
                      <a:r>
                        <a:rPr sz="1200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семьи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основе</a:t>
                      </a:r>
                      <a:r>
                        <a:rPr sz="1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осознанного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11760">
                        <a:lnSpc>
                          <a:spcPts val="14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принятия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ими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традиционных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семейных</a:t>
                      </a:r>
                      <a:r>
                        <a:rPr sz="1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ценностей.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34364">
                <a:tc>
                  <a:txBody>
                    <a:bodyPr/>
                    <a:lstStyle/>
                    <a:p>
                      <a:pPr marL="25844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«Жизнь ученических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сообществ»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формирование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коммуникативной</a:t>
                      </a:r>
                      <a:r>
                        <a:rPr sz="12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компетенции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и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позитивных</a:t>
                      </a:r>
                      <a:r>
                        <a:rPr sz="12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социально-ценностных</a:t>
                      </a:r>
                      <a:r>
                        <a:rPr sz="1200" spc="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установок,</a:t>
                      </a:r>
                      <a:r>
                        <a:rPr sz="1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обеспечивающих</a:t>
                      </a:r>
                      <a:r>
                        <a:rPr sz="12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учащимся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умение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учиться,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способность</a:t>
                      </a:r>
                      <a:r>
                        <a:rPr sz="1200" spc="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саморазвитию</a:t>
                      </a:r>
                      <a:r>
                        <a:rPr sz="12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самосовершенствованию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75971">
                <a:tc gridSpan="2">
                  <a:txBody>
                    <a:bodyPr/>
                    <a:lstStyle/>
                    <a:p>
                      <a:pPr marL="33655" algn="ctr">
                        <a:lnSpc>
                          <a:spcPts val="2065"/>
                        </a:lnSpc>
                      </a:pPr>
                      <a:r>
                        <a:rPr sz="18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Вариативная</a:t>
                      </a:r>
                      <a:r>
                        <a:rPr sz="1800" b="1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часть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7413">
                <a:tc>
                  <a:txBody>
                    <a:bodyPr/>
                    <a:lstStyle/>
                    <a:p>
                      <a:pPr marL="461645">
                        <a:lnSpc>
                          <a:spcPts val="1825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ВД,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направленная на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усиление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содержания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профиля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98120">
                        <a:lnSpc>
                          <a:spcPts val="1914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углубленного изучения</a:t>
                      </a:r>
                      <a:r>
                        <a:rPr sz="120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предметов;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профориентацию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интеллектуальное</a:t>
                      </a:r>
                      <a:r>
                        <a:rPr sz="1200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общекультурное</a:t>
                      </a:r>
                      <a:r>
                        <a:rPr sz="12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sz="12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обучающихся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84517">
                <a:tc>
                  <a:txBody>
                    <a:bodyPr/>
                    <a:lstStyle/>
                    <a:p>
                      <a:pPr marL="260985" algn="ctr">
                        <a:lnSpc>
                          <a:spcPts val="1814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ВД,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направленная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творческое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 физическое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R="67310" algn="ctr">
                        <a:lnSpc>
                          <a:spcPts val="19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обучающихся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790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удовлетворение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интересов</a:t>
                      </a:r>
                      <a:r>
                        <a:rPr sz="12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потребностей</a:t>
                      </a:r>
                      <a:r>
                        <a:rPr sz="12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1200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творческом</a:t>
                      </a:r>
                      <a:r>
                        <a:rPr sz="1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физическом</a:t>
                      </a:r>
                      <a:r>
                        <a:rPr sz="1200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развитии,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помощь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200" spc="-254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самореализации,</a:t>
                      </a:r>
                      <a:r>
                        <a:rPr sz="1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раскрытии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развитии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способностей</a:t>
                      </a:r>
                      <a:r>
                        <a:rPr sz="1200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талантов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50303">
                <a:tc>
                  <a:txBody>
                    <a:bodyPr/>
                    <a:lstStyle/>
                    <a:p>
                      <a:pPr marL="1788160" marR="643890" indent="-876935">
                        <a:lnSpc>
                          <a:spcPts val="1910"/>
                        </a:lnSpc>
                        <a:spcBef>
                          <a:spcPts val="22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Деятельность детских общественных </a:t>
                      </a:r>
                      <a:r>
                        <a:rPr sz="1600" b="1" spc="-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объединений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233045">
                        <a:lnSpc>
                          <a:spcPts val="144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важных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жизни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подрастающего</a:t>
                      </a:r>
                      <a:r>
                        <a:rPr sz="1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человека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социальных</a:t>
                      </a:r>
                      <a:r>
                        <a:rPr sz="12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умений</a:t>
                      </a:r>
                      <a:r>
                        <a:rPr sz="12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заботиться</a:t>
                      </a:r>
                      <a:r>
                        <a:rPr sz="1200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других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организовывать свою</a:t>
                      </a:r>
                      <a:r>
                        <a:rPr sz="1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собственную</a:t>
                      </a:r>
                      <a:r>
                        <a:rPr sz="1200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деятельность,</a:t>
                      </a:r>
                      <a:r>
                        <a:rPr sz="1200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лидировать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подчиняться,</a:t>
                      </a:r>
                      <a:r>
                        <a:rPr sz="1200" spc="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брать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себя</a:t>
                      </a:r>
                      <a:r>
                        <a:rPr sz="1200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инициативу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254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нести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ответственность,</a:t>
                      </a:r>
                      <a:r>
                        <a:rPr sz="12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отстаивать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свою точку зрения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принимать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другие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точки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зрения.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2813" y="0"/>
            <a:ext cx="8325484" cy="103187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21590" algn="ctr">
              <a:lnSpc>
                <a:spcPct val="100000"/>
              </a:lnSpc>
              <a:spcBef>
                <a:spcPts val="1130"/>
              </a:spcBef>
            </a:pPr>
            <a:r>
              <a:rPr sz="3200" dirty="0"/>
              <a:t>ВНЕУРОЧНАЯ</a:t>
            </a:r>
            <a:r>
              <a:rPr sz="3200" spc="-40" dirty="0"/>
              <a:t> </a:t>
            </a:r>
            <a:r>
              <a:rPr sz="3200" spc="-5" dirty="0"/>
              <a:t>ДЕЯТЕЛЬНОСТЬ</a:t>
            </a:r>
            <a:endParaRPr sz="3200"/>
          </a:p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pc="-10" dirty="0">
                <a:solidFill>
                  <a:srgbClr val="000000"/>
                </a:solidFill>
              </a:rPr>
              <a:t>Каждому </a:t>
            </a:r>
            <a:r>
              <a:rPr spc="-5" dirty="0">
                <a:solidFill>
                  <a:srgbClr val="000000"/>
                </a:solidFill>
              </a:rPr>
              <a:t>учащемуся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следует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предложить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10</a:t>
            </a:r>
            <a:r>
              <a:rPr spc="-10" dirty="0">
                <a:solidFill>
                  <a:srgbClr val="000000"/>
                </a:solidFill>
              </a:rPr>
              <a:t> кружков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и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секций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в</a:t>
            </a:r>
            <a:r>
              <a:rPr spc="-10" dirty="0">
                <a:solidFill>
                  <a:srgbClr val="000000"/>
                </a:solidFill>
              </a:rPr>
              <a:t> НЕДЕЛЮ!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5078" y="1324178"/>
            <a:ext cx="6851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22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i="1" spc="-25" dirty="0">
                <a:solidFill>
                  <a:srgbClr val="C00000"/>
                </a:solidFill>
                <a:latin typeface="Calibri"/>
                <a:cs typeface="Calibri"/>
              </a:rPr>
              <a:t>ЧАС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6826" y="1324178"/>
            <a:ext cx="8307705" cy="4872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55AA9"/>
                </a:solidFill>
                <a:latin typeface="Calibri"/>
                <a:cs typeface="Calibri"/>
              </a:rPr>
              <a:t>«Разговоры</a:t>
            </a:r>
            <a:r>
              <a:rPr sz="220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важном»</a:t>
            </a:r>
            <a:r>
              <a:rPr sz="2200" spc="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(цикл</a:t>
            </a:r>
            <a:r>
              <a:rPr sz="2200" spc="1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внеурочных</a:t>
            </a:r>
            <a:r>
              <a:rPr sz="2200" spc="1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занятий</a:t>
            </a:r>
            <a:r>
              <a:rPr sz="2200" spc="-1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5AA9"/>
                </a:solidFill>
                <a:latin typeface="Calibri"/>
                <a:cs typeface="Calibri"/>
              </a:rPr>
              <a:t>для</a:t>
            </a:r>
            <a:endParaRPr sz="220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solidFill>
                  <a:srgbClr val="255AA9"/>
                </a:solidFill>
                <a:latin typeface="Calibri"/>
                <a:cs typeface="Calibri"/>
              </a:rPr>
              <a:t>обучающихся</a:t>
            </a:r>
            <a:r>
              <a:rPr sz="2200" spc="1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(1-2,</a:t>
            </a:r>
            <a:r>
              <a:rPr sz="2200" spc="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3-4,</a:t>
            </a:r>
            <a:r>
              <a:rPr sz="2200" spc="1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5-7, 8-9,</a:t>
            </a:r>
            <a:r>
              <a:rPr sz="2200" spc="-1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10-11</a:t>
            </a:r>
            <a:r>
              <a:rPr sz="2200" spc="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классов)</a:t>
            </a:r>
            <a:endParaRPr sz="22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960"/>
              </a:spcBef>
            </a:pP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Формирование функциональной</a:t>
            </a:r>
            <a:r>
              <a:rPr sz="2200" spc="1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грамотности</a:t>
            </a:r>
            <a:endParaRPr sz="22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</a:pPr>
            <a:r>
              <a:rPr sz="2200" spc="-10" dirty="0">
                <a:solidFill>
                  <a:srgbClr val="255AA9"/>
                </a:solidFill>
                <a:latin typeface="Calibri"/>
                <a:cs typeface="Calibri"/>
              </a:rPr>
              <a:t>История</a:t>
            </a:r>
            <a:r>
              <a:rPr sz="2200" spc="-2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5AA9"/>
                </a:solidFill>
                <a:latin typeface="Calibri"/>
                <a:cs typeface="Calibri"/>
              </a:rPr>
              <a:t>Самарского</a:t>
            </a:r>
            <a:r>
              <a:rPr sz="2200" spc="-1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края</a:t>
            </a:r>
            <a:endParaRPr sz="2200">
              <a:latin typeface="Calibri"/>
              <a:cs typeface="Calibri"/>
            </a:endParaRPr>
          </a:p>
          <a:p>
            <a:pPr marL="102235" marR="1576070" indent="-38100">
              <a:lnSpc>
                <a:spcPct val="100000"/>
              </a:lnSpc>
            </a:pPr>
            <a:r>
              <a:rPr sz="2200" spc="-5" dirty="0">
                <a:solidFill>
                  <a:srgbClr val="2D75B6"/>
                </a:solidFill>
                <a:latin typeface="Calibri"/>
                <a:cs typeface="Calibri"/>
              </a:rPr>
              <a:t>Профориентационная</a:t>
            </a:r>
            <a:r>
              <a:rPr sz="2200" spc="-10" dirty="0">
                <a:solidFill>
                  <a:srgbClr val="2D75B6"/>
                </a:solidFill>
                <a:latin typeface="Calibri"/>
                <a:cs typeface="Calibri"/>
              </a:rPr>
              <a:t> работа </a:t>
            </a:r>
            <a:r>
              <a:rPr sz="2200" spc="-5" dirty="0">
                <a:solidFill>
                  <a:srgbClr val="2D75B6"/>
                </a:solidFill>
                <a:latin typeface="Calibri"/>
                <a:cs typeface="Calibri"/>
              </a:rPr>
              <a:t>/</a:t>
            </a:r>
            <a:r>
              <a:rPr sz="2200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D75B6"/>
                </a:solidFill>
                <a:latin typeface="Calibri"/>
                <a:cs typeface="Calibri"/>
              </a:rPr>
              <a:t>предпринимательство</a:t>
            </a:r>
            <a:r>
              <a:rPr sz="2200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D75B6"/>
                </a:solidFill>
                <a:latin typeface="Calibri"/>
                <a:cs typeface="Calibri"/>
              </a:rPr>
              <a:t>/ </a:t>
            </a:r>
            <a:r>
              <a:rPr sz="22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D75B6"/>
                </a:solidFill>
                <a:latin typeface="Calibri"/>
                <a:cs typeface="Calibri"/>
              </a:rPr>
              <a:t>предпрофильная</a:t>
            </a:r>
            <a:r>
              <a:rPr sz="2200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D75B6"/>
                </a:solidFill>
                <a:latin typeface="Calibri"/>
                <a:cs typeface="Calibri"/>
              </a:rPr>
              <a:t>подготовка</a:t>
            </a:r>
            <a:r>
              <a:rPr sz="2200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D75B6"/>
                </a:solidFill>
                <a:latin typeface="Calibri"/>
                <a:cs typeface="Calibri"/>
              </a:rPr>
              <a:t>/ финансовая</a:t>
            </a:r>
            <a:r>
              <a:rPr sz="2200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D75B6"/>
                </a:solidFill>
                <a:latin typeface="Calibri"/>
                <a:cs typeface="Calibri"/>
              </a:rPr>
              <a:t>грамотность</a:t>
            </a:r>
            <a:endParaRPr sz="220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  <a:spcBef>
                <a:spcPts val="960"/>
              </a:spcBef>
            </a:pP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Развитие</a:t>
            </a:r>
            <a:r>
              <a:rPr sz="2200" spc="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личности</a:t>
            </a:r>
            <a:r>
              <a:rPr sz="2200" spc="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и</a:t>
            </a:r>
            <a:r>
              <a:rPr sz="2200" spc="1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самореализация</a:t>
            </a:r>
            <a:r>
              <a:rPr sz="220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5AA9"/>
                </a:solidFill>
                <a:latin typeface="Calibri"/>
                <a:cs typeface="Calibri"/>
              </a:rPr>
              <a:t>обучающихся</a:t>
            </a:r>
            <a:r>
              <a:rPr sz="2200" spc="2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(занятия</a:t>
            </a:r>
            <a:endParaRPr sz="2200">
              <a:latin typeface="Calibri"/>
              <a:cs typeface="Calibri"/>
            </a:endParaRPr>
          </a:p>
          <a:p>
            <a:pPr marL="102235" marR="202692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в</a:t>
            </a:r>
            <a:r>
              <a:rPr sz="2200" spc="-1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55AA9"/>
                </a:solidFill>
                <a:latin typeface="Calibri"/>
                <a:cs typeface="Calibri"/>
              </a:rPr>
              <a:t>хоре,</a:t>
            </a:r>
            <a:r>
              <a:rPr sz="220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55AA9"/>
                </a:solidFill>
                <a:latin typeface="Calibri"/>
                <a:cs typeface="Calibri"/>
              </a:rPr>
              <a:t>школьном</a:t>
            </a:r>
            <a:r>
              <a:rPr sz="2200" spc="2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5AA9"/>
                </a:solidFill>
                <a:latin typeface="Calibri"/>
                <a:cs typeface="Calibri"/>
              </a:rPr>
              <a:t>театре,</a:t>
            </a:r>
            <a:r>
              <a:rPr sz="2200" spc="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участие</a:t>
            </a:r>
            <a:r>
              <a:rPr sz="2200" spc="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в спортивных </a:t>
            </a:r>
            <a:r>
              <a:rPr sz="220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мероприятиях, занятия</a:t>
            </a:r>
            <a:r>
              <a:rPr sz="2200" spc="-1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в спортивных</a:t>
            </a:r>
            <a:r>
              <a:rPr sz="2200" spc="-1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секциях и</a:t>
            </a:r>
            <a:r>
              <a:rPr sz="2200" spc="1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5AA9"/>
                </a:solidFill>
                <a:latin typeface="Calibri"/>
                <a:cs typeface="Calibri"/>
              </a:rPr>
              <a:t>др.)</a:t>
            </a:r>
            <a:endParaRPr sz="22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960"/>
              </a:spcBef>
            </a:pPr>
            <a:r>
              <a:rPr sz="2200" spc="-15" dirty="0">
                <a:solidFill>
                  <a:srgbClr val="2D75B6"/>
                </a:solidFill>
                <a:latin typeface="Calibri"/>
                <a:cs typeface="Calibri"/>
              </a:rPr>
              <a:t>Комплекс</a:t>
            </a:r>
            <a:r>
              <a:rPr sz="2200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D75B6"/>
                </a:solidFill>
                <a:latin typeface="Calibri"/>
                <a:cs typeface="Calibri"/>
              </a:rPr>
              <a:t>воспитательных</a:t>
            </a:r>
            <a:r>
              <a:rPr sz="2200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D75B6"/>
                </a:solidFill>
                <a:latin typeface="Calibri"/>
                <a:cs typeface="Calibri"/>
              </a:rPr>
              <a:t>мероприятий,</a:t>
            </a:r>
            <a:r>
              <a:rPr sz="22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D75B6"/>
                </a:solidFill>
                <a:latin typeface="Calibri"/>
                <a:cs typeface="Calibri"/>
              </a:rPr>
              <a:t>деятельность</a:t>
            </a:r>
            <a:endParaRPr sz="22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</a:pPr>
            <a:r>
              <a:rPr sz="2200" spc="-5" dirty="0">
                <a:solidFill>
                  <a:srgbClr val="2D75B6"/>
                </a:solidFill>
                <a:latin typeface="Calibri"/>
                <a:cs typeface="Calibri"/>
              </a:rPr>
              <a:t>ученических</a:t>
            </a:r>
            <a:r>
              <a:rPr sz="2200" spc="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D75B6"/>
                </a:solidFill>
                <a:latin typeface="Calibri"/>
                <a:cs typeface="Calibri"/>
              </a:rPr>
              <a:t>сообществ,</a:t>
            </a:r>
            <a:r>
              <a:rPr sz="2200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D75B6"/>
                </a:solidFill>
                <a:latin typeface="Calibri"/>
                <a:cs typeface="Calibri"/>
              </a:rPr>
              <a:t>педагогическая</a:t>
            </a:r>
            <a:r>
              <a:rPr sz="2200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D75B6"/>
                </a:solidFill>
                <a:latin typeface="Calibri"/>
                <a:cs typeface="Calibri"/>
              </a:rPr>
              <a:t>поддержка</a:t>
            </a:r>
            <a:endParaRPr sz="22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</a:pPr>
            <a:r>
              <a:rPr sz="2200" spc="-10" dirty="0">
                <a:solidFill>
                  <a:srgbClr val="2D75B6"/>
                </a:solidFill>
                <a:latin typeface="Calibri"/>
                <a:cs typeface="Calibri"/>
              </a:rPr>
              <a:t>обучающихся</a:t>
            </a:r>
            <a:r>
              <a:rPr sz="2200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D75B6"/>
                </a:solidFill>
                <a:latin typeface="Calibri"/>
                <a:cs typeface="Calibri"/>
              </a:rPr>
              <a:t>и</a:t>
            </a:r>
            <a:r>
              <a:rPr sz="2200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D75B6"/>
                </a:solidFill>
                <a:latin typeface="Calibri"/>
                <a:cs typeface="Calibri"/>
              </a:rPr>
              <a:t>обеспечение</a:t>
            </a:r>
            <a:r>
              <a:rPr sz="2200" spc="5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D75B6"/>
                </a:solidFill>
                <a:latin typeface="Calibri"/>
                <a:cs typeface="Calibri"/>
              </a:rPr>
              <a:t>их</a:t>
            </a:r>
            <a:r>
              <a:rPr sz="22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D75B6"/>
                </a:solidFill>
                <a:latin typeface="Calibri"/>
                <a:cs typeface="Calibri"/>
              </a:rPr>
              <a:t>благополучия</a:t>
            </a:r>
            <a:r>
              <a:rPr sz="2200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D75B6"/>
                </a:solidFill>
                <a:latin typeface="Calibri"/>
                <a:cs typeface="Calibri"/>
              </a:rPr>
              <a:t>в</a:t>
            </a:r>
            <a:r>
              <a:rPr sz="22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D75B6"/>
                </a:solidFill>
                <a:latin typeface="Calibri"/>
                <a:cs typeface="Calibri"/>
              </a:rPr>
              <a:t>пространстве</a:t>
            </a:r>
            <a:r>
              <a:rPr sz="22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D75B6"/>
                </a:solidFill>
                <a:latin typeface="Calibri"/>
                <a:cs typeface="Calibri"/>
              </a:rPr>
              <a:t>школы</a:t>
            </a:r>
            <a:endParaRPr sz="22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960"/>
              </a:spcBef>
            </a:pP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Нравственные</a:t>
            </a:r>
            <a:r>
              <a:rPr sz="2200" spc="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основы</a:t>
            </a:r>
            <a:r>
              <a:rPr sz="2200" spc="-2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5AA9"/>
                </a:solidFill>
                <a:latin typeface="Calibri"/>
                <a:cs typeface="Calibri"/>
              </a:rPr>
              <a:t>семейной</a:t>
            </a:r>
            <a:r>
              <a:rPr sz="2200" spc="1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жизни, Цифровая</a:t>
            </a:r>
            <a:r>
              <a:rPr sz="220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55AA9"/>
                </a:solidFill>
                <a:latin typeface="Calibri"/>
                <a:cs typeface="Calibri"/>
              </a:rPr>
              <a:t>гигиена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886" y="2117217"/>
            <a:ext cx="107315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1-3</a:t>
            </a:r>
            <a:r>
              <a:rPr sz="22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alibri"/>
                <a:cs typeface="Calibri"/>
              </a:rPr>
              <a:t>ЧАСА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22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i="1" spc="-25" dirty="0">
                <a:solidFill>
                  <a:srgbClr val="C00000"/>
                </a:solidFill>
                <a:latin typeface="Calibri"/>
                <a:cs typeface="Calibri"/>
              </a:rPr>
              <a:t>ЧАС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22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i="1" spc="-25" dirty="0">
                <a:solidFill>
                  <a:srgbClr val="C00000"/>
                </a:solidFill>
                <a:latin typeface="Calibri"/>
                <a:cs typeface="Calibri"/>
              </a:rPr>
              <a:t>ЧАС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886" y="3580333"/>
            <a:ext cx="8464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22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alibri"/>
                <a:cs typeface="Calibri"/>
              </a:rPr>
              <a:t>ЧАСА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2886" y="4708652"/>
            <a:ext cx="10731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1-2</a:t>
            </a:r>
            <a:r>
              <a:rPr sz="22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i="1" spc="-20" dirty="0">
                <a:solidFill>
                  <a:srgbClr val="C00000"/>
                </a:solidFill>
                <a:latin typeface="Calibri"/>
                <a:cs typeface="Calibri"/>
              </a:rPr>
              <a:t>ЧАСА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2886" y="5836716"/>
            <a:ext cx="6851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22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i="1" spc="-25" dirty="0">
                <a:solidFill>
                  <a:srgbClr val="C00000"/>
                </a:solidFill>
                <a:latin typeface="Calibri"/>
                <a:cs typeface="Calibri"/>
              </a:rPr>
              <a:t>ЧАС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" y="550163"/>
            <a:ext cx="5034280" cy="5581015"/>
            <a:chOff x="7620" y="550163"/>
            <a:chExt cx="5034280" cy="5581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" y="1095485"/>
              <a:ext cx="4512563" cy="404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1227" y="550163"/>
              <a:ext cx="909955" cy="871855"/>
            </a:xfrm>
            <a:custGeom>
              <a:avLst/>
              <a:gdLst/>
              <a:ahLst/>
              <a:cxnLst/>
              <a:rect l="l" t="t" r="r" b="b"/>
              <a:pathLst>
                <a:path w="909955" h="871855">
                  <a:moveTo>
                    <a:pt x="764413" y="0"/>
                  </a:moveTo>
                  <a:lnTo>
                    <a:pt x="145262" y="0"/>
                  </a:lnTo>
                  <a:lnTo>
                    <a:pt x="99352" y="7365"/>
                  </a:lnTo>
                  <a:lnTo>
                    <a:pt x="59474" y="28066"/>
                  </a:lnTo>
                  <a:lnTo>
                    <a:pt x="28028" y="59436"/>
                  </a:lnTo>
                  <a:lnTo>
                    <a:pt x="7404" y="99313"/>
                  </a:lnTo>
                  <a:lnTo>
                    <a:pt x="0" y="145287"/>
                  </a:lnTo>
                  <a:lnTo>
                    <a:pt x="0" y="726313"/>
                  </a:lnTo>
                  <a:lnTo>
                    <a:pt x="7404" y="772287"/>
                  </a:lnTo>
                  <a:lnTo>
                    <a:pt x="28028" y="812164"/>
                  </a:lnTo>
                  <a:lnTo>
                    <a:pt x="59474" y="843534"/>
                  </a:lnTo>
                  <a:lnTo>
                    <a:pt x="99352" y="864235"/>
                  </a:lnTo>
                  <a:lnTo>
                    <a:pt x="145262" y="871601"/>
                  </a:lnTo>
                  <a:lnTo>
                    <a:pt x="764413" y="871601"/>
                  </a:lnTo>
                  <a:lnTo>
                    <a:pt x="810387" y="864235"/>
                  </a:lnTo>
                  <a:lnTo>
                    <a:pt x="850265" y="843534"/>
                  </a:lnTo>
                  <a:lnTo>
                    <a:pt x="881634" y="812164"/>
                  </a:lnTo>
                  <a:lnTo>
                    <a:pt x="902335" y="772287"/>
                  </a:lnTo>
                  <a:lnTo>
                    <a:pt x="909701" y="726313"/>
                  </a:lnTo>
                  <a:lnTo>
                    <a:pt x="909701" y="145287"/>
                  </a:lnTo>
                  <a:lnTo>
                    <a:pt x="902335" y="99313"/>
                  </a:lnTo>
                  <a:lnTo>
                    <a:pt x="881634" y="59436"/>
                  </a:lnTo>
                  <a:lnTo>
                    <a:pt x="850265" y="28066"/>
                  </a:lnTo>
                  <a:lnTo>
                    <a:pt x="810387" y="7365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6C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304" y="719327"/>
              <a:ext cx="580644" cy="5074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00271" y="4774692"/>
              <a:ext cx="549910" cy="549910"/>
            </a:xfrm>
            <a:custGeom>
              <a:avLst/>
              <a:gdLst/>
              <a:ahLst/>
              <a:cxnLst/>
              <a:rect l="l" t="t" r="r" b="b"/>
              <a:pathLst>
                <a:path w="549910" h="549910">
                  <a:moveTo>
                    <a:pt x="274827" y="0"/>
                  </a:moveTo>
                  <a:lnTo>
                    <a:pt x="225425" y="4444"/>
                  </a:lnTo>
                  <a:lnTo>
                    <a:pt x="178942" y="17144"/>
                  </a:lnTo>
                  <a:lnTo>
                    <a:pt x="136143" y="37591"/>
                  </a:lnTo>
                  <a:lnTo>
                    <a:pt x="97789" y="64642"/>
                  </a:lnTo>
                  <a:lnTo>
                    <a:pt x="64642" y="97789"/>
                  </a:lnTo>
                  <a:lnTo>
                    <a:pt x="37591" y="136143"/>
                  </a:lnTo>
                  <a:lnTo>
                    <a:pt x="17144" y="178942"/>
                  </a:lnTo>
                  <a:lnTo>
                    <a:pt x="4444" y="225424"/>
                  </a:lnTo>
                  <a:lnTo>
                    <a:pt x="0" y="274827"/>
                  </a:lnTo>
                  <a:lnTo>
                    <a:pt x="4444" y="324357"/>
                  </a:lnTo>
                  <a:lnTo>
                    <a:pt x="17144" y="370839"/>
                  </a:lnTo>
                  <a:lnTo>
                    <a:pt x="37591" y="413638"/>
                  </a:lnTo>
                  <a:lnTo>
                    <a:pt x="64642" y="451992"/>
                  </a:lnTo>
                  <a:lnTo>
                    <a:pt x="97789" y="485139"/>
                  </a:lnTo>
                  <a:lnTo>
                    <a:pt x="136143" y="512190"/>
                  </a:lnTo>
                  <a:lnTo>
                    <a:pt x="178942" y="532637"/>
                  </a:lnTo>
                  <a:lnTo>
                    <a:pt x="225425" y="545337"/>
                  </a:lnTo>
                  <a:lnTo>
                    <a:pt x="274827" y="549782"/>
                  </a:lnTo>
                  <a:lnTo>
                    <a:pt x="324357" y="545337"/>
                  </a:lnTo>
                  <a:lnTo>
                    <a:pt x="370839" y="532637"/>
                  </a:lnTo>
                  <a:lnTo>
                    <a:pt x="413638" y="512190"/>
                  </a:lnTo>
                  <a:lnTo>
                    <a:pt x="451992" y="485139"/>
                  </a:lnTo>
                  <a:lnTo>
                    <a:pt x="485139" y="451992"/>
                  </a:lnTo>
                  <a:lnTo>
                    <a:pt x="512190" y="413638"/>
                  </a:lnTo>
                  <a:lnTo>
                    <a:pt x="532638" y="370839"/>
                  </a:lnTo>
                  <a:lnTo>
                    <a:pt x="545338" y="324357"/>
                  </a:lnTo>
                  <a:lnTo>
                    <a:pt x="549782" y="274827"/>
                  </a:lnTo>
                  <a:lnTo>
                    <a:pt x="545338" y="225424"/>
                  </a:lnTo>
                  <a:lnTo>
                    <a:pt x="532638" y="178942"/>
                  </a:lnTo>
                  <a:lnTo>
                    <a:pt x="512190" y="136143"/>
                  </a:lnTo>
                  <a:lnTo>
                    <a:pt x="485139" y="97789"/>
                  </a:lnTo>
                  <a:lnTo>
                    <a:pt x="451992" y="64642"/>
                  </a:lnTo>
                  <a:lnTo>
                    <a:pt x="413638" y="37591"/>
                  </a:lnTo>
                  <a:lnTo>
                    <a:pt x="370839" y="17144"/>
                  </a:lnTo>
                  <a:lnTo>
                    <a:pt x="324357" y="4444"/>
                  </a:lnTo>
                  <a:lnTo>
                    <a:pt x="274827" y="0"/>
                  </a:lnTo>
                  <a:close/>
                </a:path>
              </a:pathLst>
            </a:custGeom>
            <a:solidFill>
              <a:srgbClr val="FFB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2564" y="1988819"/>
              <a:ext cx="528827" cy="4998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5903" y="3622547"/>
              <a:ext cx="422148" cy="441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6468" y="5090160"/>
              <a:ext cx="530351" cy="4983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3523" y="972312"/>
              <a:ext cx="411479" cy="4343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047" y="5541263"/>
              <a:ext cx="3922776" cy="58978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879706" y="6495389"/>
            <a:ext cx="1143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878787"/>
                </a:solidFill>
                <a:latin typeface="Calibri"/>
                <a:cs typeface="Calibri"/>
              </a:rPr>
              <a:t>17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7113" y="143636"/>
            <a:ext cx="48069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575757"/>
                </a:solidFill>
                <a:latin typeface="Calibri"/>
                <a:cs typeface="Calibri"/>
              </a:rPr>
              <a:t>ВНЕУРОЧНАЯ</a:t>
            </a:r>
            <a:r>
              <a:rPr sz="3000" spc="-6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575757"/>
                </a:solidFill>
                <a:latin typeface="Calibri"/>
                <a:cs typeface="Calibri"/>
              </a:rPr>
              <a:t>ДЕЯТЕЛЬНОСТЬ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2408" y="2006345"/>
            <a:ext cx="290830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Примерная</a:t>
            </a:r>
            <a:r>
              <a:rPr sz="1400" spc="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рабочая</a:t>
            </a:r>
            <a:r>
              <a:rPr sz="1400" spc="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программа</a:t>
            </a:r>
            <a:r>
              <a:rPr sz="1400" spc="2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1F1F"/>
                </a:solidFill>
                <a:latin typeface="Calibri"/>
                <a:cs typeface="Calibri"/>
              </a:rPr>
              <a:t>курса </a:t>
            </a:r>
            <a:r>
              <a:rPr sz="1400" spc="-3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1F1F"/>
                </a:solidFill>
                <a:latin typeface="Calibri"/>
                <a:cs typeface="Calibri"/>
              </a:rPr>
              <a:t>внеурочной</a:t>
            </a:r>
            <a:r>
              <a:rPr sz="1400" spc="-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деятельности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«Профориентация» </a:t>
            </a:r>
            <a:r>
              <a:rPr sz="1400" dirty="0">
                <a:solidFill>
                  <a:srgbClr val="211F1F"/>
                </a:solidFill>
                <a:latin typeface="Calibri"/>
                <a:cs typeface="Calibri"/>
              </a:rPr>
              <a:t>(основное</a:t>
            </a:r>
            <a:r>
              <a:rPr sz="1400" spc="-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1F1F"/>
                </a:solidFill>
                <a:latin typeface="Calibri"/>
                <a:cs typeface="Calibri"/>
              </a:rPr>
              <a:t>общее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11F1F"/>
                </a:solidFill>
                <a:latin typeface="Calibri"/>
                <a:cs typeface="Calibri"/>
              </a:rPr>
              <a:t>образование)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61856" y="1985899"/>
            <a:ext cx="290068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Примерная</a:t>
            </a:r>
            <a:r>
              <a:rPr sz="1400" spc="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рабочая</a:t>
            </a:r>
            <a:r>
              <a:rPr sz="1400" spc="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программа</a:t>
            </a:r>
            <a:r>
              <a:rPr sz="1400" spc="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курса </a:t>
            </a:r>
            <a:r>
              <a:rPr sz="1400" spc="-3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внеурочной</a:t>
            </a:r>
            <a:r>
              <a:rPr sz="1400" spc="-10" dirty="0">
                <a:solidFill>
                  <a:srgbClr val="211F1F"/>
                </a:solidFill>
                <a:latin typeface="Calibri"/>
                <a:cs typeface="Calibri"/>
              </a:rPr>
              <a:t> деятельности</a:t>
            </a:r>
            <a:endParaRPr sz="1400">
              <a:latin typeface="Calibri"/>
              <a:cs typeface="Calibri"/>
            </a:endParaRPr>
          </a:p>
          <a:p>
            <a:pPr marL="12700" marR="570865">
              <a:lnSpc>
                <a:spcPct val="100000"/>
              </a:lnSpc>
            </a:pPr>
            <a:r>
              <a:rPr sz="1400" spc="-10" dirty="0">
                <a:solidFill>
                  <a:srgbClr val="211F1F"/>
                </a:solidFill>
                <a:latin typeface="Calibri"/>
                <a:cs typeface="Calibri"/>
              </a:rPr>
              <a:t>«Проектно-исследовательская </a:t>
            </a:r>
            <a:r>
              <a:rPr sz="1400" spc="-3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1F1F"/>
                </a:solidFill>
                <a:latin typeface="Calibri"/>
                <a:cs typeface="Calibri"/>
              </a:rPr>
              <a:t>деятельность:</a:t>
            </a:r>
            <a:r>
              <a:rPr sz="1400" spc="-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гуманитарное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направление»</a:t>
            </a:r>
            <a:r>
              <a:rPr sz="1400" spc="-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(основное</a:t>
            </a:r>
            <a:r>
              <a:rPr sz="1400" spc="-4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общее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образование)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1856" y="3456813"/>
            <a:ext cx="296608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Примерная</a:t>
            </a:r>
            <a:r>
              <a:rPr sz="1400" spc="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рабочая</a:t>
            </a:r>
            <a:r>
              <a:rPr sz="1400" spc="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программа</a:t>
            </a:r>
            <a:r>
              <a:rPr sz="1400" spc="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курса </a:t>
            </a:r>
            <a:r>
              <a:rPr sz="14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внеурочной </a:t>
            </a:r>
            <a:r>
              <a:rPr sz="1400" spc="-10" dirty="0">
                <a:solidFill>
                  <a:srgbClr val="211F1F"/>
                </a:solidFill>
                <a:latin typeface="Calibri"/>
                <a:cs typeface="Calibri"/>
              </a:rPr>
              <a:t>деятельности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«Моя </a:t>
            </a:r>
            <a:r>
              <a:rPr sz="14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1F1F"/>
                </a:solidFill>
                <a:latin typeface="Calibri"/>
                <a:cs typeface="Calibri"/>
              </a:rPr>
              <a:t>художественная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практика» (начальное </a:t>
            </a:r>
            <a:r>
              <a:rPr sz="1400" spc="-3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общее</a:t>
            </a:r>
            <a:r>
              <a:rPr sz="140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образование)</a:t>
            </a:r>
            <a:r>
              <a:rPr sz="1400" spc="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(Проект)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18931" y="1969007"/>
            <a:ext cx="477012" cy="47548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052440" y="3634232"/>
            <a:ext cx="290068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Примерная</a:t>
            </a:r>
            <a:r>
              <a:rPr sz="1400" spc="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рабочая</a:t>
            </a:r>
            <a:r>
              <a:rPr sz="1400" spc="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программа</a:t>
            </a:r>
            <a:r>
              <a:rPr sz="1400" spc="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курса </a:t>
            </a:r>
            <a:r>
              <a:rPr sz="1400" spc="-3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внеурочной</a:t>
            </a:r>
            <a:r>
              <a:rPr sz="1400" spc="-10" dirty="0">
                <a:solidFill>
                  <a:srgbClr val="211F1F"/>
                </a:solidFill>
                <a:latin typeface="Calibri"/>
                <a:cs typeface="Calibri"/>
              </a:rPr>
              <a:t> деятельности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211F1F"/>
                </a:solidFill>
                <a:latin typeface="Calibri"/>
                <a:cs typeface="Calibri"/>
              </a:rPr>
              <a:t>«Функциональная</a:t>
            </a:r>
            <a:r>
              <a:rPr sz="1400" spc="-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грамотность:</a:t>
            </a:r>
            <a:endParaRPr sz="1400">
              <a:latin typeface="Calibri"/>
              <a:cs typeface="Calibri"/>
            </a:endParaRPr>
          </a:p>
          <a:p>
            <a:pPr marL="12700" marR="56515">
              <a:lnSpc>
                <a:spcPct val="100000"/>
              </a:lnSpc>
            </a:pPr>
            <a:r>
              <a:rPr sz="1400" dirty="0">
                <a:solidFill>
                  <a:srgbClr val="211F1F"/>
                </a:solidFill>
                <a:latin typeface="Calibri"/>
                <a:cs typeface="Calibri"/>
              </a:rPr>
              <a:t>учимся</a:t>
            </a:r>
            <a:r>
              <a:rPr sz="1400" spc="-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для</a:t>
            </a:r>
            <a:r>
              <a:rPr sz="1400" spc="-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1F1F"/>
                </a:solidFill>
                <a:latin typeface="Calibri"/>
                <a:cs typeface="Calibri"/>
              </a:rPr>
              <a:t>жизни»</a:t>
            </a:r>
            <a:r>
              <a:rPr sz="140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(основное</a:t>
            </a:r>
            <a:r>
              <a:rPr sz="1400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общее </a:t>
            </a:r>
            <a:r>
              <a:rPr sz="1400" spc="-3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образование) (Проект)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49411" y="3627120"/>
            <a:ext cx="413003" cy="43281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051297" y="5107940"/>
            <a:ext cx="310515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891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Примерная</a:t>
            </a:r>
            <a:r>
              <a:rPr sz="1400" spc="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рабочая</a:t>
            </a:r>
            <a:r>
              <a:rPr sz="1400" spc="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программа</a:t>
            </a:r>
            <a:r>
              <a:rPr sz="1400" spc="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курса </a:t>
            </a:r>
            <a:r>
              <a:rPr sz="1400" spc="-3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внеурочной</a:t>
            </a:r>
            <a:r>
              <a:rPr sz="1400" spc="-10" dirty="0">
                <a:solidFill>
                  <a:srgbClr val="211F1F"/>
                </a:solidFill>
                <a:latin typeface="Calibri"/>
                <a:cs typeface="Calibri"/>
              </a:rPr>
              <a:t> деятельности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«Мир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визуально-пространственных</a:t>
            </a:r>
            <a:r>
              <a:rPr sz="1400" spc="-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искусств»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(основное</a:t>
            </a:r>
            <a:r>
              <a:rPr sz="140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общее</a:t>
            </a:r>
            <a:r>
              <a:rPr sz="1400" spc="-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образование)</a:t>
            </a:r>
            <a:r>
              <a:rPr sz="1400" spc="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(Проект)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58808" y="5106416"/>
            <a:ext cx="290068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Примерная</a:t>
            </a:r>
            <a:r>
              <a:rPr sz="1400" spc="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рабочая</a:t>
            </a:r>
            <a:r>
              <a:rPr sz="1400" spc="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программа</a:t>
            </a:r>
            <a:r>
              <a:rPr sz="1400" spc="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курса </a:t>
            </a:r>
            <a:r>
              <a:rPr sz="1400" spc="-3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внеурочной</a:t>
            </a:r>
            <a:r>
              <a:rPr sz="1400" spc="-10" dirty="0">
                <a:solidFill>
                  <a:srgbClr val="211F1F"/>
                </a:solidFill>
                <a:latin typeface="Calibri"/>
                <a:cs typeface="Calibri"/>
              </a:rPr>
              <a:t> деятельности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«Предметной</a:t>
            </a:r>
            <a:r>
              <a:rPr sz="140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1F1F"/>
                </a:solidFill>
                <a:latin typeface="Calibri"/>
                <a:cs typeface="Calibri"/>
              </a:rPr>
              <a:t>области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"Искусство"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(Музыка)» "Хоровое</a:t>
            </a:r>
            <a:r>
              <a:rPr sz="1400" spc="-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1F1F"/>
                </a:solidFill>
                <a:latin typeface="Calibri"/>
                <a:cs typeface="Calibri"/>
              </a:rPr>
              <a:t>пение"</a:t>
            </a:r>
            <a:r>
              <a:rPr sz="140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(Проект)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15883" y="5114544"/>
            <a:ext cx="477012" cy="47396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8758808" y="819657"/>
            <a:ext cx="311594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654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Примерная</a:t>
            </a:r>
            <a:r>
              <a:rPr sz="1400" spc="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рабочая</a:t>
            </a:r>
            <a:r>
              <a:rPr sz="1400" spc="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программа </a:t>
            </a:r>
            <a:r>
              <a:rPr sz="1400" spc="-3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курса внеурочной</a:t>
            </a:r>
            <a:r>
              <a:rPr sz="1400" spc="-10" dirty="0">
                <a:solidFill>
                  <a:srgbClr val="211F1F"/>
                </a:solidFill>
                <a:latin typeface="Calibri"/>
                <a:cs typeface="Calibri"/>
              </a:rPr>
              <a:t> деятельности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«Разговоры</a:t>
            </a:r>
            <a:r>
              <a:rPr sz="140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1F1F"/>
                </a:solidFill>
                <a:latin typeface="Calibri"/>
                <a:cs typeface="Calibri"/>
              </a:rPr>
              <a:t>о</a:t>
            </a:r>
            <a:r>
              <a:rPr sz="1400" spc="-1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1F1F"/>
                </a:solidFill>
                <a:latin typeface="Calibri"/>
                <a:cs typeface="Calibri"/>
              </a:rPr>
              <a:t>важном»</a:t>
            </a:r>
            <a:r>
              <a:rPr sz="1400" spc="-3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1F1F"/>
                </a:solidFill>
                <a:latin typeface="Calibri"/>
                <a:cs typeface="Calibri"/>
              </a:rPr>
              <a:t>(НОО,</a:t>
            </a:r>
            <a:r>
              <a:rPr sz="1400" spc="-2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211F1F"/>
                </a:solidFill>
                <a:latin typeface="Calibri"/>
                <a:cs typeface="Calibri"/>
              </a:rPr>
              <a:t>ООО,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СОО)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43316" y="1011936"/>
            <a:ext cx="423672" cy="44196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103114" y="1027938"/>
            <a:ext cx="25146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11F1F"/>
                </a:solidFill>
                <a:latin typeface="Calibri"/>
                <a:cs typeface="Calibri"/>
              </a:rPr>
              <a:t>Перечень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программ </a:t>
            </a:r>
            <a:r>
              <a:rPr sz="1400" dirty="0">
                <a:solidFill>
                  <a:srgbClr val="211F1F"/>
                </a:solidFill>
                <a:latin typeface="Calibri"/>
                <a:cs typeface="Calibri"/>
              </a:rPr>
              <a:t>внеурочной </a:t>
            </a:r>
            <a:r>
              <a:rPr sz="1400" spc="-3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libri"/>
                <a:cs typeface="Calibri"/>
              </a:rPr>
              <a:t>деятельности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0217022" y="112014"/>
            <a:ext cx="1567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https://edsoo.ru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30782" y="1432686"/>
          <a:ext cx="9168129" cy="4469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9084"/>
                <a:gridCol w="1249045"/>
              </a:tblGrid>
              <a:tr h="457200">
                <a:tc>
                  <a:txBody>
                    <a:bodyPr/>
                    <a:lstStyle/>
                    <a:p>
                      <a:pPr marL="183515">
                        <a:lnSpc>
                          <a:spcPts val="185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Мероприятие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38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о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выполнении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9330">
                <a:tc>
                  <a:txBody>
                    <a:bodyPr/>
                    <a:lstStyle/>
                    <a:p>
                      <a:pPr marL="183515">
                        <a:lnSpc>
                          <a:spcPts val="1839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Организационный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основной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образовательной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программы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включает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себя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план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83515">
                        <a:lnSpc>
                          <a:spcPts val="19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внеурочной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9458">
                <a:tc>
                  <a:txBody>
                    <a:bodyPr/>
                    <a:lstStyle/>
                    <a:p>
                      <a:pPr marL="183515">
                        <a:lnSpc>
                          <a:spcPts val="1839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Содержательный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основной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образовательной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программы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включает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себя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83515">
                        <a:lnSpc>
                          <a:spcPts val="19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рабочие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программы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внеурочной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9331">
                <a:tc>
                  <a:txBody>
                    <a:bodyPr/>
                    <a:lstStyle/>
                    <a:p>
                      <a:pPr marL="183515">
                        <a:lnSpc>
                          <a:spcPts val="1839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локальных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актах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образовательной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организации отражены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особенности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организации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83515">
                        <a:lnSpc>
                          <a:spcPts val="1905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внеурочной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9330">
                <a:tc>
                  <a:txBody>
                    <a:bodyPr/>
                    <a:lstStyle/>
                    <a:p>
                      <a:pPr marL="183515">
                        <a:lnSpc>
                          <a:spcPts val="1839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Определен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список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пособий,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информационно-цифровых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ресурсов,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83515">
                        <a:lnSpc>
                          <a:spcPts val="1900"/>
                        </a:lnSpc>
                        <a:spcBef>
                          <a:spcPts val="1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используемых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внеурочной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3170">
                <a:tc>
                  <a:txBody>
                    <a:bodyPr/>
                    <a:lstStyle/>
                    <a:p>
                      <a:pPr marL="183515">
                        <a:lnSpc>
                          <a:spcPts val="1839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Определена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модель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сетевых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форм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взаимодействия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общеобразовательной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83515" marR="95250">
                        <a:lnSpc>
                          <a:spcPts val="19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организациями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дополнительного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образования,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учреждениями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культуры </a:t>
                      </a:r>
                      <a:r>
                        <a:rPr sz="16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спорта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рамках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внеурочной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(при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необходимости)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6517">
                <a:tc>
                  <a:txBody>
                    <a:bodyPr/>
                    <a:lstStyle/>
                    <a:p>
                      <a:pPr marL="183515">
                        <a:lnSpc>
                          <a:spcPts val="185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Разработан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методического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сопровождения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внеурочной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9331">
                <a:tc>
                  <a:txBody>
                    <a:bodyPr/>
                    <a:lstStyle/>
                    <a:p>
                      <a:pPr marL="183515">
                        <a:lnSpc>
                          <a:spcPts val="184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Занятия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внеурочной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включены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расписание,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определена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нагрузка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83515">
                        <a:lnSpc>
                          <a:spcPts val="1895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учителя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6209">
                <a:tc>
                  <a:txBody>
                    <a:bodyPr/>
                    <a:lstStyle/>
                    <a:p>
                      <a:pPr marL="183515">
                        <a:lnSpc>
                          <a:spcPts val="1845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Определены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способы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профориентационных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занятий,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создан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(функционирует)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школьный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музей,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школьный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спортивный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клуб,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школьный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театр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214119" y="168351"/>
            <a:ext cx="93840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255AA9"/>
                </a:solidFill>
                <a:latin typeface="Calibri"/>
                <a:cs typeface="Calibri"/>
              </a:rPr>
              <a:t>ЧЕК-ЛИСТ самодиагностики</a:t>
            </a:r>
            <a:r>
              <a:rPr sz="2000" b="1" spc="-3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55AA9"/>
                </a:solidFill>
                <a:latin typeface="Calibri"/>
                <a:cs typeface="Calibri"/>
              </a:rPr>
              <a:t>готовности</a:t>
            </a:r>
            <a:r>
              <a:rPr sz="2000" b="1" spc="-2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55AA9"/>
                </a:solidFill>
                <a:latin typeface="Calibri"/>
                <a:cs typeface="Calibri"/>
              </a:rPr>
              <a:t>образовательной</a:t>
            </a:r>
            <a:r>
              <a:rPr sz="2000" b="1" spc="-3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55AA9"/>
                </a:solidFill>
                <a:latin typeface="Calibri"/>
                <a:cs typeface="Calibri"/>
              </a:rPr>
              <a:t>организации</a:t>
            </a:r>
            <a:r>
              <a:rPr sz="2000" b="1" spc="-1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5AA9"/>
                </a:solidFill>
                <a:latin typeface="Calibri"/>
                <a:cs typeface="Calibri"/>
              </a:rPr>
              <a:t>к</a:t>
            </a:r>
            <a:r>
              <a:rPr sz="2000" b="1" spc="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5AA9"/>
                </a:solidFill>
                <a:latin typeface="Calibri"/>
                <a:cs typeface="Calibri"/>
              </a:rPr>
              <a:t>реализации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255AA9"/>
                </a:solidFill>
                <a:latin typeface="Calibri"/>
                <a:cs typeface="Calibri"/>
              </a:rPr>
              <a:t>внеурочной</a:t>
            </a:r>
            <a:r>
              <a:rPr sz="2000" b="1" spc="-4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55AA9"/>
                </a:solidFill>
                <a:latin typeface="Calibri"/>
                <a:cs typeface="Calibri"/>
              </a:rPr>
              <a:t>деятельности</a:t>
            </a:r>
            <a:r>
              <a:rPr sz="2000" b="1" spc="-3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5AA9"/>
                </a:solidFill>
                <a:latin typeface="Calibri"/>
                <a:cs typeface="Calibri"/>
              </a:rPr>
              <a:t>в </a:t>
            </a:r>
            <a:r>
              <a:rPr sz="2000" b="1" spc="-10" dirty="0">
                <a:solidFill>
                  <a:srgbClr val="255AA9"/>
                </a:solidFill>
                <a:latin typeface="Calibri"/>
                <a:cs typeface="Calibri"/>
              </a:rPr>
              <a:t>рамках</a:t>
            </a:r>
            <a:r>
              <a:rPr sz="2000" b="1" spc="-5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5AA9"/>
                </a:solidFill>
                <a:latin typeface="Calibri"/>
                <a:cs typeface="Calibri"/>
              </a:rPr>
              <a:t>обновленных</a:t>
            </a:r>
            <a:r>
              <a:rPr sz="2000" b="1" spc="-3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55AA9"/>
                </a:solidFill>
                <a:latin typeface="Calibri"/>
                <a:cs typeface="Calibri"/>
              </a:rPr>
              <a:t>ФГОС </a:t>
            </a:r>
            <a:r>
              <a:rPr sz="2000" b="1" dirty="0">
                <a:solidFill>
                  <a:srgbClr val="255AA9"/>
                </a:solidFill>
                <a:latin typeface="Calibri"/>
                <a:cs typeface="Calibri"/>
              </a:rPr>
              <a:t>НОО</a:t>
            </a:r>
            <a:r>
              <a:rPr sz="2000" b="1" spc="-1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55AA9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255AA9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55AA9"/>
                </a:solidFill>
                <a:latin typeface="Calibri"/>
                <a:cs typeface="Calibri"/>
              </a:rPr>
              <a:t>ФГОС</a:t>
            </a:r>
            <a:r>
              <a:rPr sz="2000" b="1" spc="-5" dirty="0">
                <a:solidFill>
                  <a:srgbClr val="255AA9"/>
                </a:solidFill>
                <a:latin typeface="Calibri"/>
                <a:cs typeface="Calibri"/>
              </a:rPr>
              <a:t> ООО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75" y="12902"/>
            <a:ext cx="79616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55AA9"/>
                </a:solidFill>
              </a:rPr>
              <a:t>Федеральный</a:t>
            </a:r>
            <a:r>
              <a:rPr sz="2400" spc="15" dirty="0">
                <a:solidFill>
                  <a:srgbClr val="255AA9"/>
                </a:solidFill>
              </a:rPr>
              <a:t> </a:t>
            </a:r>
            <a:r>
              <a:rPr sz="2400" spc="-10" dirty="0">
                <a:solidFill>
                  <a:srgbClr val="255AA9"/>
                </a:solidFill>
              </a:rPr>
              <a:t>календарный</a:t>
            </a:r>
            <a:r>
              <a:rPr sz="2400" spc="25" dirty="0">
                <a:solidFill>
                  <a:srgbClr val="255AA9"/>
                </a:solidFill>
              </a:rPr>
              <a:t> </a:t>
            </a:r>
            <a:r>
              <a:rPr sz="2400" spc="-5" dirty="0">
                <a:solidFill>
                  <a:srgbClr val="255AA9"/>
                </a:solidFill>
              </a:rPr>
              <a:t>план воспитательной</a:t>
            </a:r>
            <a:r>
              <a:rPr sz="2400" spc="-25" dirty="0">
                <a:solidFill>
                  <a:srgbClr val="255AA9"/>
                </a:solidFill>
              </a:rPr>
              <a:t> </a:t>
            </a:r>
            <a:r>
              <a:rPr sz="2400" spc="-5" dirty="0">
                <a:solidFill>
                  <a:srgbClr val="255AA9"/>
                </a:solidFill>
              </a:rPr>
              <a:t>работы</a:t>
            </a:r>
            <a:r>
              <a:rPr sz="2400" spc="25" dirty="0">
                <a:solidFill>
                  <a:srgbClr val="255AA9"/>
                </a:solidFill>
              </a:rPr>
              <a:t> </a:t>
            </a:r>
            <a:r>
              <a:rPr sz="2400" dirty="0">
                <a:solidFill>
                  <a:srgbClr val="255AA9"/>
                </a:solidFill>
              </a:rPr>
              <a:t>–</a:t>
            </a:r>
            <a:endParaRPr sz="2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255AA9"/>
                </a:solidFill>
              </a:rPr>
              <a:t>основа</a:t>
            </a:r>
            <a:r>
              <a:rPr sz="2400" spc="-30" dirty="0">
                <a:solidFill>
                  <a:srgbClr val="255AA9"/>
                </a:solidFill>
              </a:rPr>
              <a:t> </a:t>
            </a:r>
            <a:r>
              <a:rPr sz="2400" spc="-10" dirty="0">
                <a:solidFill>
                  <a:srgbClr val="255AA9"/>
                </a:solidFill>
              </a:rPr>
              <a:t>деятельности</a:t>
            </a:r>
            <a:r>
              <a:rPr sz="2400" spc="5" dirty="0">
                <a:solidFill>
                  <a:srgbClr val="255AA9"/>
                </a:solidFill>
              </a:rPr>
              <a:t> </a:t>
            </a:r>
            <a:r>
              <a:rPr sz="2400" u="heavy" spc="-5" dirty="0">
                <a:solidFill>
                  <a:srgbClr val="255AA9"/>
                </a:solidFill>
                <a:uFill>
                  <a:solidFill>
                    <a:srgbClr val="255AA9"/>
                  </a:solidFill>
                </a:uFill>
              </a:rPr>
              <a:t>советников</a:t>
            </a:r>
            <a:r>
              <a:rPr sz="2400" spc="-25" dirty="0">
                <a:solidFill>
                  <a:srgbClr val="255AA9"/>
                </a:solidFill>
              </a:rPr>
              <a:t> </a:t>
            </a:r>
            <a:r>
              <a:rPr sz="2400" spc="-5" dirty="0">
                <a:solidFill>
                  <a:srgbClr val="255AA9"/>
                </a:solidFill>
              </a:rPr>
              <a:t>директора</a:t>
            </a:r>
            <a:r>
              <a:rPr sz="2400" spc="10" dirty="0">
                <a:solidFill>
                  <a:srgbClr val="255AA9"/>
                </a:solidFill>
              </a:rPr>
              <a:t> </a:t>
            </a:r>
            <a:r>
              <a:rPr sz="2400" spc="-5" dirty="0">
                <a:solidFill>
                  <a:srgbClr val="255AA9"/>
                </a:solidFill>
              </a:rPr>
              <a:t>по</a:t>
            </a:r>
            <a:r>
              <a:rPr sz="2400" dirty="0">
                <a:solidFill>
                  <a:srgbClr val="255AA9"/>
                </a:solidFill>
              </a:rPr>
              <a:t> воспитанию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4720" y="985265"/>
            <a:ext cx="499935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38ED3"/>
                </a:solidFill>
                <a:latin typeface="Calibri"/>
                <a:cs typeface="Calibri"/>
              </a:rPr>
              <a:t>Сентябрь: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1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сентября: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День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знаний;</a:t>
            </a:r>
            <a:endParaRPr sz="1200">
              <a:latin typeface="Calibri"/>
              <a:cs typeface="Calibri"/>
            </a:endParaRPr>
          </a:p>
          <a:p>
            <a:pPr marL="12700" marR="13081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3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сентября: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День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окончания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Второй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мировой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войны, </a:t>
            </a:r>
            <a:r>
              <a:rPr sz="1200" spc="-10" dirty="0">
                <a:latin typeface="Calibri"/>
                <a:cs typeface="Calibri"/>
              </a:rPr>
              <a:t>День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солидарности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борьбе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терроризмом;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8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сентября: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Международный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день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распространения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грамотности.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libri"/>
                <a:cs typeface="Calibri"/>
              </a:rPr>
              <a:t>Октябрь: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1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октября: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Международный</a:t>
            </a:r>
            <a:r>
              <a:rPr sz="1200" spc="-5" dirty="0">
                <a:latin typeface="Calibri"/>
                <a:cs typeface="Calibri"/>
              </a:rPr>
              <a:t> день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пожилых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людей;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Международный</a:t>
            </a:r>
            <a:r>
              <a:rPr sz="1200" spc="-5" dirty="0">
                <a:latin typeface="Calibri"/>
                <a:cs typeface="Calibri"/>
              </a:rPr>
              <a:t> день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музыки;</a:t>
            </a:r>
            <a:endParaRPr sz="1200">
              <a:latin typeface="Calibri"/>
              <a:cs typeface="Calibri"/>
            </a:endParaRPr>
          </a:p>
          <a:p>
            <a:pPr marL="12700" marR="269367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4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октября: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День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защиты животных;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 </a:t>
            </a:r>
            <a:r>
              <a:rPr sz="1200" spc="-5" dirty="0">
                <a:latin typeface="Calibri"/>
                <a:cs typeface="Calibri"/>
              </a:rPr>
              <a:t>октября: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День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учителя;</a:t>
            </a:r>
            <a:endParaRPr sz="1200">
              <a:latin typeface="Calibri"/>
              <a:cs typeface="Calibri"/>
            </a:endParaRPr>
          </a:p>
          <a:p>
            <a:pPr marL="12700" marR="127381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25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октября: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Международный</a:t>
            </a:r>
            <a:r>
              <a:rPr sz="1200" spc="-5" dirty="0">
                <a:latin typeface="Calibri"/>
                <a:cs typeface="Calibri"/>
              </a:rPr>
              <a:t> день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школьных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библиотек;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Третье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воскресенье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октября: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День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отца.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libri"/>
                <a:cs typeface="Calibri"/>
              </a:rPr>
              <a:t>Ноябрь: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r>
              <a:rPr sz="1200" spc="-5" dirty="0">
                <a:latin typeface="Calibri"/>
                <a:cs typeface="Calibri"/>
              </a:rPr>
              <a:t> ноября: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День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народного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единства</a:t>
            </a:r>
            <a:endParaRPr sz="1200">
              <a:latin typeface="Calibri"/>
              <a:cs typeface="Calibri"/>
            </a:endParaRPr>
          </a:p>
          <a:p>
            <a:pPr marL="12700" marR="3873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8</a:t>
            </a:r>
            <a:r>
              <a:rPr sz="1200" spc="-5" dirty="0">
                <a:latin typeface="Calibri"/>
                <a:cs typeface="Calibri"/>
              </a:rPr>
              <a:t> ноября: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День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памяти</a:t>
            </a:r>
            <a:r>
              <a:rPr sz="1200" dirty="0">
                <a:latin typeface="Calibri"/>
                <a:cs typeface="Calibri"/>
              </a:rPr>
              <a:t> погибших при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исполнении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служебных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обязанностей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сотрудников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органов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внутренних </a:t>
            </a:r>
            <a:r>
              <a:rPr sz="1200" spc="-15" dirty="0">
                <a:latin typeface="Calibri"/>
                <a:cs typeface="Calibri"/>
              </a:rPr>
              <a:t>дел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России;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Последнее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воскресенье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ноября: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День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Матери;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30 </a:t>
            </a:r>
            <a:r>
              <a:rPr sz="1200" spc="-5" dirty="0">
                <a:latin typeface="Calibri"/>
                <a:cs typeface="Calibri"/>
              </a:rPr>
              <a:t>ноября: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День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Государственного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герба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Российской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Федерации.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538ED3"/>
                </a:solidFill>
                <a:latin typeface="Calibri"/>
                <a:cs typeface="Calibri"/>
              </a:rPr>
              <a:t>Декабрь: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3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декабря: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День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неизвестного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солдата;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Международный </a:t>
            </a:r>
            <a:r>
              <a:rPr sz="1200" spc="-5" dirty="0">
                <a:latin typeface="Calibri"/>
                <a:cs typeface="Calibri"/>
              </a:rPr>
              <a:t>день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инвалидов;</a:t>
            </a:r>
            <a:endParaRPr sz="1200">
              <a:latin typeface="Calibri"/>
              <a:cs typeface="Calibri"/>
            </a:endParaRPr>
          </a:p>
          <a:p>
            <a:pPr marL="12700" marR="159385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5 </a:t>
            </a:r>
            <a:r>
              <a:rPr sz="1200" spc="-5" dirty="0">
                <a:latin typeface="Calibri"/>
                <a:cs typeface="Calibri"/>
              </a:rPr>
              <a:t>декабря: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День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добровольца </a:t>
            </a:r>
            <a:r>
              <a:rPr sz="1200" spc="-5" dirty="0">
                <a:latin typeface="Calibri"/>
                <a:cs typeface="Calibri"/>
              </a:rPr>
              <a:t>(волонтера)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-5" dirty="0">
                <a:latin typeface="Calibri"/>
                <a:cs typeface="Calibri"/>
              </a:rPr>
              <a:t>России;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 </a:t>
            </a:r>
            <a:r>
              <a:rPr sz="1200" spc="-5" dirty="0">
                <a:latin typeface="Calibri"/>
                <a:cs typeface="Calibri"/>
              </a:rPr>
              <a:t>декабря: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День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Героев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Отечества;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12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декабря: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День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Конституции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Российской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Федерации.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libri"/>
                <a:cs typeface="Calibri"/>
              </a:rPr>
              <a:t>Январь: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25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января: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День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российского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студенчества;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27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января: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День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снятия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блокады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Ленинграда,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День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освобождения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Красной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армией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крупнейшего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"лагеря смерти"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Аушвиц-Биркенау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(Освенцима)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День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памяти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жертв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Холокоста.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6033" y="800480"/>
            <a:ext cx="643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38ED3"/>
                </a:solidFill>
                <a:latin typeface="Calibri"/>
                <a:cs typeface="Calibri"/>
              </a:rPr>
              <a:t>Февраль: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6033" y="983360"/>
            <a:ext cx="471106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93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февраля: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День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разгрома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советскими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войсками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немецко-фашистских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войск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Сталинградской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битве;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8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февраля: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День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российской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науки;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15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февраля: </a:t>
            </a:r>
            <a:r>
              <a:rPr sz="1200" spc="-5" dirty="0">
                <a:latin typeface="Calibri"/>
                <a:cs typeface="Calibri"/>
              </a:rPr>
              <a:t>День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памяти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россиянах,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исполнявших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служебный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долг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за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пределами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Отечества;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21 февраля:</a:t>
            </a:r>
            <a:r>
              <a:rPr sz="1200" spc="-5" dirty="0">
                <a:latin typeface="Calibri"/>
                <a:cs typeface="Calibri"/>
              </a:rPr>
              <a:t> Международный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день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родного</a:t>
            </a:r>
            <a:r>
              <a:rPr sz="1200" spc="-5" dirty="0">
                <a:latin typeface="Calibri"/>
                <a:cs typeface="Calibri"/>
              </a:rPr>
              <a:t> языка;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23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февраля:</a:t>
            </a:r>
            <a:r>
              <a:rPr sz="1200" spc="-5" dirty="0">
                <a:latin typeface="Calibri"/>
                <a:cs typeface="Calibri"/>
              </a:rPr>
              <a:t> День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защитника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Отечества.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38ED3"/>
                </a:solidFill>
                <a:latin typeface="Calibri"/>
                <a:cs typeface="Calibri"/>
              </a:rPr>
              <a:t>Март: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8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марта: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Международный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женский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день;</a:t>
            </a:r>
            <a:endParaRPr sz="1200">
              <a:latin typeface="Calibri"/>
              <a:cs typeface="Calibri"/>
            </a:endParaRPr>
          </a:p>
          <a:p>
            <a:pPr marL="12700" marR="149161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18 марта: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День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воссоединения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Крыма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 </a:t>
            </a:r>
            <a:r>
              <a:rPr sz="1200" spc="-5" dirty="0">
                <a:latin typeface="Calibri"/>
                <a:cs typeface="Calibri"/>
              </a:rPr>
              <a:t>Россией;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 марта: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Всемирный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день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театра.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libri"/>
                <a:cs typeface="Calibri"/>
              </a:rPr>
              <a:t>Апрель:</a:t>
            </a:r>
            <a:endParaRPr sz="1200">
              <a:latin typeface="Calibri"/>
              <a:cs typeface="Calibri"/>
            </a:endParaRPr>
          </a:p>
          <a:p>
            <a:pPr marL="12700" marR="264541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12 </a:t>
            </a:r>
            <a:r>
              <a:rPr sz="1200" spc="-5" dirty="0">
                <a:latin typeface="Calibri"/>
                <a:cs typeface="Calibri"/>
              </a:rPr>
              <a:t>апреля: День космонавтики.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Май:</a:t>
            </a:r>
            <a:endParaRPr sz="1200">
              <a:latin typeface="Calibri"/>
              <a:cs typeface="Calibri"/>
            </a:endParaRPr>
          </a:p>
          <a:p>
            <a:pPr marL="12700" marR="261747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1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мая:</a:t>
            </a:r>
            <a:r>
              <a:rPr sz="1200" spc="-5" dirty="0">
                <a:latin typeface="Calibri"/>
                <a:cs typeface="Calibri"/>
              </a:rPr>
              <a:t> Праздник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Весны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Труда;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 мая: </a:t>
            </a:r>
            <a:r>
              <a:rPr sz="1200" spc="-5" dirty="0">
                <a:latin typeface="Calibri"/>
                <a:cs typeface="Calibri"/>
              </a:rPr>
              <a:t>День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Победы;</a:t>
            </a:r>
            <a:endParaRPr sz="1200">
              <a:latin typeface="Calibri"/>
              <a:cs typeface="Calibri"/>
            </a:endParaRPr>
          </a:p>
          <a:p>
            <a:pPr marL="12700" marR="9194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19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мая: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День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детских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общественных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организаций </a:t>
            </a:r>
            <a:r>
              <a:rPr sz="1200" spc="-5" dirty="0">
                <a:latin typeface="Calibri"/>
                <a:cs typeface="Calibri"/>
              </a:rPr>
              <a:t>России;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24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мая: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День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славянской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письменности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культуры.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38ED3"/>
                </a:solidFill>
                <a:latin typeface="Calibri"/>
                <a:cs typeface="Calibri"/>
              </a:rPr>
              <a:t>Июнь:</a:t>
            </a:r>
            <a:endParaRPr sz="1200">
              <a:latin typeface="Calibri"/>
              <a:cs typeface="Calibri"/>
            </a:endParaRPr>
          </a:p>
          <a:p>
            <a:pPr marL="12700" marR="27793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1 </a:t>
            </a:r>
            <a:r>
              <a:rPr sz="1200" spc="-5" dirty="0">
                <a:latin typeface="Calibri"/>
                <a:cs typeface="Calibri"/>
              </a:rPr>
              <a:t>июня: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День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защиты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детей; </a:t>
            </a:r>
            <a:r>
              <a:rPr sz="1200" dirty="0">
                <a:latin typeface="Calibri"/>
                <a:cs typeface="Calibri"/>
              </a:rPr>
              <a:t> 6 </a:t>
            </a:r>
            <a:r>
              <a:rPr sz="1200" spc="-5" dirty="0">
                <a:latin typeface="Calibri"/>
                <a:cs typeface="Calibri"/>
              </a:rPr>
              <a:t>июня: День </a:t>
            </a:r>
            <a:r>
              <a:rPr sz="1200" spc="-10" dirty="0">
                <a:latin typeface="Calibri"/>
                <a:cs typeface="Calibri"/>
              </a:rPr>
              <a:t>русского </a:t>
            </a:r>
            <a:r>
              <a:rPr sz="1200" spc="-5" dirty="0">
                <a:latin typeface="Calibri"/>
                <a:cs typeface="Calibri"/>
              </a:rPr>
              <a:t>языка;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12 </a:t>
            </a:r>
            <a:r>
              <a:rPr sz="1200" spc="-5" dirty="0">
                <a:latin typeface="Calibri"/>
                <a:cs typeface="Calibri"/>
              </a:rPr>
              <a:t>июня: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День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России;</a:t>
            </a:r>
            <a:endParaRPr sz="1200">
              <a:latin typeface="Calibri"/>
              <a:cs typeface="Calibri"/>
            </a:endParaRPr>
          </a:p>
          <a:p>
            <a:pPr marL="12700" marR="259207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22</a:t>
            </a:r>
            <a:r>
              <a:rPr sz="1200" spc="-5" dirty="0">
                <a:latin typeface="Calibri"/>
                <a:cs typeface="Calibri"/>
              </a:rPr>
              <a:t> июня: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День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памяти</a:t>
            </a:r>
            <a:r>
              <a:rPr sz="1200" dirty="0">
                <a:latin typeface="Calibri"/>
                <a:cs typeface="Calibri"/>
              </a:rPr>
              <a:t> и </a:t>
            </a:r>
            <a:r>
              <a:rPr sz="1200" spc="-5" dirty="0">
                <a:latin typeface="Calibri"/>
                <a:cs typeface="Calibri"/>
              </a:rPr>
              <a:t>скорби;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 </a:t>
            </a:r>
            <a:r>
              <a:rPr sz="1200" spc="-5" dirty="0">
                <a:latin typeface="Calibri"/>
                <a:cs typeface="Calibri"/>
              </a:rPr>
              <a:t>июня: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День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молодежи.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libri"/>
                <a:cs typeface="Calibri"/>
              </a:rPr>
              <a:t>Июль: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8 </a:t>
            </a:r>
            <a:r>
              <a:rPr sz="1200" spc="-10" dirty="0">
                <a:latin typeface="Calibri"/>
                <a:cs typeface="Calibri"/>
              </a:rPr>
              <a:t>июля: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День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семьи,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любви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верности.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538ED3"/>
                </a:solidFill>
                <a:latin typeface="Calibri"/>
                <a:cs typeface="Calibri"/>
              </a:rPr>
              <a:t>Август: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12</a:t>
            </a:r>
            <a:r>
              <a:rPr sz="1200" spc="-5" dirty="0">
                <a:latin typeface="Calibri"/>
                <a:cs typeface="Calibri"/>
              </a:rPr>
              <a:t> августа: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День </a:t>
            </a:r>
            <a:r>
              <a:rPr sz="1200" spc="-10" dirty="0">
                <a:latin typeface="Calibri"/>
                <a:cs typeface="Calibri"/>
              </a:rPr>
              <a:t>физкультурника;</a:t>
            </a:r>
            <a:endParaRPr sz="1200">
              <a:latin typeface="Calibri"/>
              <a:cs typeface="Calibri"/>
            </a:endParaRPr>
          </a:p>
          <a:p>
            <a:pPr marL="12700" marR="4425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22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августа: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День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Государственного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флага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Российской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Федерации;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27 </a:t>
            </a:r>
            <a:r>
              <a:rPr sz="1200" spc="-5" dirty="0">
                <a:latin typeface="Calibri"/>
                <a:cs typeface="Calibri"/>
              </a:rPr>
              <a:t>августа: День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российского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кино.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4047" y="4288784"/>
            <a:ext cx="3976115" cy="251282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56488" y="240786"/>
            <a:ext cx="3775075" cy="22860"/>
            <a:chOff x="856488" y="240786"/>
            <a:chExt cx="3775075" cy="22860"/>
          </a:xfrm>
        </p:grpSpPr>
        <p:sp>
          <p:nvSpPr>
            <p:cNvPr id="4" name="object 4"/>
            <p:cNvSpPr/>
            <p:nvPr/>
          </p:nvSpPr>
          <p:spPr>
            <a:xfrm>
              <a:off x="861060" y="245358"/>
              <a:ext cx="3765550" cy="13970"/>
            </a:xfrm>
            <a:custGeom>
              <a:avLst/>
              <a:gdLst/>
              <a:ahLst/>
              <a:cxnLst/>
              <a:rect l="l" t="t" r="r" b="b"/>
              <a:pathLst>
                <a:path w="3765550" h="13970">
                  <a:moveTo>
                    <a:pt x="3765423" y="0"/>
                  </a:moveTo>
                  <a:lnTo>
                    <a:pt x="0" y="0"/>
                  </a:lnTo>
                  <a:lnTo>
                    <a:pt x="0" y="13467"/>
                  </a:lnTo>
                  <a:lnTo>
                    <a:pt x="3765423" y="13467"/>
                  </a:lnTo>
                  <a:lnTo>
                    <a:pt x="3765423" y="0"/>
                  </a:lnTo>
                  <a:close/>
                </a:path>
              </a:pathLst>
            </a:custGeom>
            <a:solidFill>
              <a:srgbClr val="B58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1060" y="245358"/>
              <a:ext cx="3765550" cy="13970"/>
            </a:xfrm>
            <a:custGeom>
              <a:avLst/>
              <a:gdLst/>
              <a:ahLst/>
              <a:cxnLst/>
              <a:rect l="l" t="t" r="r" b="b"/>
              <a:pathLst>
                <a:path w="3765550" h="13970">
                  <a:moveTo>
                    <a:pt x="0" y="13467"/>
                  </a:moveTo>
                  <a:lnTo>
                    <a:pt x="3765423" y="13467"/>
                  </a:lnTo>
                  <a:lnTo>
                    <a:pt x="3765423" y="0"/>
                  </a:lnTo>
                  <a:lnTo>
                    <a:pt x="0" y="0"/>
                  </a:lnTo>
                  <a:lnTo>
                    <a:pt x="0" y="13467"/>
                  </a:lnTo>
                  <a:close/>
                </a:path>
              </a:pathLst>
            </a:custGeom>
            <a:ln w="9144">
              <a:solidFill>
                <a:srgbClr val="B58F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4572" y="6438900"/>
            <a:ext cx="294005" cy="423545"/>
            <a:chOff x="-4572" y="6438900"/>
            <a:chExt cx="294005" cy="423545"/>
          </a:xfrm>
        </p:grpSpPr>
        <p:sp>
          <p:nvSpPr>
            <p:cNvPr id="7" name="object 7"/>
            <p:cNvSpPr/>
            <p:nvPr/>
          </p:nvSpPr>
          <p:spPr>
            <a:xfrm>
              <a:off x="0" y="6443471"/>
              <a:ext cx="285115" cy="414655"/>
            </a:xfrm>
            <a:custGeom>
              <a:avLst/>
              <a:gdLst/>
              <a:ahLst/>
              <a:cxnLst/>
              <a:rect l="l" t="t" r="r" b="b"/>
              <a:pathLst>
                <a:path w="285115" h="414654">
                  <a:moveTo>
                    <a:pt x="284861" y="0"/>
                  </a:moveTo>
                  <a:lnTo>
                    <a:pt x="0" y="0"/>
                  </a:lnTo>
                  <a:lnTo>
                    <a:pt x="0" y="414401"/>
                  </a:lnTo>
                  <a:lnTo>
                    <a:pt x="284861" y="414401"/>
                  </a:lnTo>
                  <a:lnTo>
                    <a:pt x="284861" y="0"/>
                  </a:lnTo>
                  <a:close/>
                </a:path>
              </a:pathLst>
            </a:custGeom>
            <a:solidFill>
              <a:srgbClr val="FF7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443472"/>
              <a:ext cx="285115" cy="414655"/>
            </a:xfrm>
            <a:custGeom>
              <a:avLst/>
              <a:gdLst/>
              <a:ahLst/>
              <a:cxnLst/>
              <a:rect l="l" t="t" r="r" b="b"/>
              <a:pathLst>
                <a:path w="285115" h="414654">
                  <a:moveTo>
                    <a:pt x="284861" y="414400"/>
                  </a:moveTo>
                  <a:lnTo>
                    <a:pt x="284861" y="0"/>
                  </a:lnTo>
                  <a:lnTo>
                    <a:pt x="0" y="0"/>
                  </a:lnTo>
                  <a:lnTo>
                    <a:pt x="0" y="414400"/>
                  </a:lnTo>
                </a:path>
              </a:pathLst>
            </a:custGeom>
            <a:ln w="9144">
              <a:solidFill>
                <a:srgbClr val="FF78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88036" y="405384"/>
            <a:ext cx="119380" cy="281940"/>
            <a:chOff x="288036" y="405384"/>
            <a:chExt cx="119380" cy="28194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8" y="568452"/>
              <a:ext cx="114300" cy="1188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036" y="405384"/>
              <a:ext cx="114300" cy="118872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036" y="228600"/>
            <a:ext cx="114300" cy="118872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54151" y="400811"/>
            <a:ext cx="119380" cy="281940"/>
            <a:chOff x="454151" y="400811"/>
            <a:chExt cx="119380" cy="28194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723" y="563879"/>
              <a:ext cx="114300" cy="1188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151" y="400811"/>
              <a:ext cx="114300" cy="118872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4151" y="224027"/>
            <a:ext cx="114300" cy="118872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617219" y="405384"/>
            <a:ext cx="119380" cy="281940"/>
            <a:chOff x="617219" y="405384"/>
            <a:chExt cx="119380" cy="28194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791" y="568452"/>
              <a:ext cx="114300" cy="1188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219" y="405384"/>
              <a:ext cx="114300" cy="118872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7219" y="228600"/>
            <a:ext cx="114300" cy="118872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12672" y="213741"/>
            <a:ext cx="6252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94D87"/>
                </a:solidFill>
              </a:rPr>
              <a:t>Школьники.</a:t>
            </a:r>
            <a:r>
              <a:rPr sz="2800" spc="5" dirty="0">
                <a:solidFill>
                  <a:srgbClr val="394D87"/>
                </a:solidFill>
              </a:rPr>
              <a:t> </a:t>
            </a:r>
            <a:r>
              <a:rPr sz="2800" spc="-5" dirty="0">
                <a:solidFill>
                  <a:srgbClr val="394D87"/>
                </a:solidFill>
              </a:rPr>
              <a:t>Результаты</a:t>
            </a:r>
            <a:r>
              <a:rPr sz="2800" spc="25" dirty="0">
                <a:solidFill>
                  <a:srgbClr val="394D87"/>
                </a:solidFill>
              </a:rPr>
              <a:t> </a:t>
            </a:r>
            <a:r>
              <a:rPr sz="2800" spc="-5" dirty="0">
                <a:solidFill>
                  <a:srgbClr val="394D87"/>
                </a:solidFill>
              </a:rPr>
              <a:t>обратной</a:t>
            </a:r>
            <a:r>
              <a:rPr sz="2800" spc="-15" dirty="0">
                <a:solidFill>
                  <a:srgbClr val="394D87"/>
                </a:solidFill>
              </a:rPr>
              <a:t> </a:t>
            </a:r>
            <a:r>
              <a:rPr sz="2800" spc="-5" dirty="0">
                <a:solidFill>
                  <a:srgbClr val="394D87"/>
                </a:solidFill>
              </a:rPr>
              <a:t>связи</a:t>
            </a:r>
            <a:endParaRPr sz="2800"/>
          </a:p>
        </p:txBody>
      </p:sp>
      <p:grpSp>
        <p:nvGrpSpPr>
          <p:cNvPr id="22" name="object 22"/>
          <p:cNvGrpSpPr/>
          <p:nvPr/>
        </p:nvGrpSpPr>
        <p:grpSpPr>
          <a:xfrm>
            <a:off x="568451" y="477012"/>
            <a:ext cx="11623675" cy="6332220"/>
            <a:chOff x="568451" y="477012"/>
            <a:chExt cx="11623675" cy="633222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27763" y="6722362"/>
              <a:ext cx="85342" cy="868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24716" y="6615685"/>
              <a:ext cx="85342" cy="8686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24716" y="6499861"/>
              <a:ext cx="85342" cy="868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40540" y="6719314"/>
              <a:ext cx="85342" cy="868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37492" y="6612637"/>
              <a:ext cx="85342" cy="8686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37492" y="6496813"/>
              <a:ext cx="85342" cy="8686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51792" y="6722362"/>
              <a:ext cx="85342" cy="8686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48744" y="6615685"/>
              <a:ext cx="85342" cy="8686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48744" y="6499861"/>
              <a:ext cx="85342" cy="8686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569708" y="6685788"/>
              <a:ext cx="4217035" cy="0"/>
            </a:xfrm>
            <a:custGeom>
              <a:avLst/>
              <a:gdLst/>
              <a:ahLst/>
              <a:cxnLst/>
              <a:rect l="l" t="t" r="r" b="b"/>
              <a:pathLst>
                <a:path w="4217034">
                  <a:moveTo>
                    <a:pt x="4216908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845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8451" y="1039368"/>
              <a:ext cx="3704844" cy="365302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339595" y="2296668"/>
              <a:ext cx="1979930" cy="1467485"/>
            </a:xfrm>
            <a:custGeom>
              <a:avLst/>
              <a:gdLst/>
              <a:ahLst/>
              <a:cxnLst/>
              <a:rect l="l" t="t" r="r" b="b"/>
              <a:pathLst>
                <a:path w="1979929" h="1467485">
                  <a:moveTo>
                    <a:pt x="1979422" y="0"/>
                  </a:moveTo>
                  <a:lnTo>
                    <a:pt x="0" y="0"/>
                  </a:lnTo>
                  <a:lnTo>
                    <a:pt x="0" y="1467103"/>
                  </a:lnTo>
                  <a:lnTo>
                    <a:pt x="1979422" y="1467103"/>
                  </a:lnTo>
                  <a:lnTo>
                    <a:pt x="19794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40357" y="2297429"/>
              <a:ext cx="1979930" cy="1467485"/>
            </a:xfrm>
            <a:custGeom>
              <a:avLst/>
              <a:gdLst/>
              <a:ahLst/>
              <a:cxnLst/>
              <a:rect l="l" t="t" r="r" b="b"/>
              <a:pathLst>
                <a:path w="1979929" h="1467485">
                  <a:moveTo>
                    <a:pt x="0" y="1467104"/>
                  </a:moveTo>
                  <a:lnTo>
                    <a:pt x="1979422" y="1467104"/>
                  </a:lnTo>
                  <a:lnTo>
                    <a:pt x="1979422" y="0"/>
                  </a:lnTo>
                  <a:lnTo>
                    <a:pt x="0" y="0"/>
                  </a:lnTo>
                  <a:lnTo>
                    <a:pt x="0" y="14671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38243" y="2575558"/>
              <a:ext cx="4351020" cy="421690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074919" y="4035552"/>
              <a:ext cx="2415540" cy="1393190"/>
            </a:xfrm>
            <a:custGeom>
              <a:avLst/>
              <a:gdLst/>
              <a:ahLst/>
              <a:cxnLst/>
              <a:rect l="l" t="t" r="r" b="b"/>
              <a:pathLst>
                <a:path w="2415540" h="1393189">
                  <a:moveTo>
                    <a:pt x="2415285" y="0"/>
                  </a:moveTo>
                  <a:lnTo>
                    <a:pt x="0" y="0"/>
                  </a:lnTo>
                  <a:lnTo>
                    <a:pt x="0" y="1392682"/>
                  </a:lnTo>
                  <a:lnTo>
                    <a:pt x="2415285" y="1392682"/>
                  </a:lnTo>
                  <a:lnTo>
                    <a:pt x="2415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75681" y="4036314"/>
              <a:ext cx="2415540" cy="1393190"/>
            </a:xfrm>
            <a:custGeom>
              <a:avLst/>
              <a:gdLst/>
              <a:ahLst/>
              <a:cxnLst/>
              <a:rect l="l" t="t" r="r" b="b"/>
              <a:pathLst>
                <a:path w="2415540" h="1393189">
                  <a:moveTo>
                    <a:pt x="0" y="1392682"/>
                  </a:moveTo>
                  <a:lnTo>
                    <a:pt x="2415286" y="1392682"/>
                  </a:lnTo>
                  <a:lnTo>
                    <a:pt x="2415286" y="0"/>
                  </a:lnTo>
                  <a:lnTo>
                    <a:pt x="0" y="0"/>
                  </a:lnTo>
                  <a:lnTo>
                    <a:pt x="0" y="139268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61020" y="477012"/>
              <a:ext cx="4030979" cy="398221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915399" y="2261616"/>
              <a:ext cx="2414270" cy="1066800"/>
            </a:xfrm>
            <a:custGeom>
              <a:avLst/>
              <a:gdLst/>
              <a:ahLst/>
              <a:cxnLst/>
              <a:rect l="l" t="t" r="r" b="b"/>
              <a:pathLst>
                <a:path w="2414270" h="1066800">
                  <a:moveTo>
                    <a:pt x="2413761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2413761" y="1066800"/>
                  </a:lnTo>
                  <a:lnTo>
                    <a:pt x="2413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16161" y="2262378"/>
              <a:ext cx="2414270" cy="1066800"/>
            </a:xfrm>
            <a:custGeom>
              <a:avLst/>
              <a:gdLst/>
              <a:ahLst/>
              <a:cxnLst/>
              <a:rect l="l" t="t" r="r" b="b"/>
              <a:pathLst>
                <a:path w="2414270" h="1066800">
                  <a:moveTo>
                    <a:pt x="0" y="1066800"/>
                  </a:moveTo>
                  <a:lnTo>
                    <a:pt x="2413761" y="1066800"/>
                  </a:lnTo>
                  <a:lnTo>
                    <a:pt x="2413761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160390" y="4050284"/>
            <a:ext cx="267462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75757"/>
                </a:solidFill>
                <a:latin typeface="Calibri"/>
                <a:cs typeface="Calibri"/>
              </a:rPr>
              <a:t>Интерес </a:t>
            </a: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к</a:t>
            </a:r>
            <a:r>
              <a:rPr sz="1600" spc="-1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75757"/>
                </a:solidFill>
                <a:latin typeface="Calibri"/>
                <a:cs typeface="Calibri"/>
              </a:rPr>
              <a:t>теме</a:t>
            </a:r>
            <a:r>
              <a:rPr sz="1600" spc="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занятия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75757"/>
                </a:solidFill>
                <a:latin typeface="Calibri"/>
                <a:cs typeface="Calibri"/>
              </a:rPr>
              <a:t>отмечают</a:t>
            </a:r>
            <a:r>
              <a:rPr sz="1600" spc="3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75757"/>
                </a:solidFill>
                <a:latin typeface="Calibri"/>
                <a:cs typeface="Calibri"/>
              </a:rPr>
              <a:t>97%</a:t>
            </a:r>
            <a:r>
              <a:rPr sz="1600" b="1" spc="-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75757"/>
                </a:solidFill>
                <a:latin typeface="Calibri"/>
                <a:cs typeface="Calibri"/>
              </a:rPr>
              <a:t>обучающихся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3-4</a:t>
            </a:r>
            <a:r>
              <a:rPr sz="1600" spc="-3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классов,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575757"/>
                </a:solidFill>
                <a:latin typeface="Calibri"/>
                <a:cs typeface="Calibri"/>
              </a:rPr>
              <a:t>93%</a:t>
            </a:r>
            <a:r>
              <a:rPr sz="1600" b="1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75757"/>
                </a:solidFill>
                <a:latin typeface="Calibri"/>
                <a:cs typeface="Calibri"/>
              </a:rPr>
              <a:t>обучающихся</a:t>
            </a:r>
            <a:r>
              <a:rPr sz="1600" spc="1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5-9</a:t>
            </a:r>
            <a:r>
              <a:rPr sz="1600" spc="35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классов</a:t>
            </a:r>
            <a:endParaRPr sz="1600">
              <a:latin typeface="Calibri"/>
              <a:cs typeface="Calibri"/>
            </a:endParaRPr>
          </a:p>
          <a:p>
            <a:pPr marL="12700" marR="361315">
              <a:lnSpc>
                <a:spcPct val="100000"/>
              </a:lnSpc>
            </a:pP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и</a:t>
            </a:r>
            <a:r>
              <a:rPr sz="1600" spc="-1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75757"/>
                </a:solidFill>
                <a:latin typeface="Calibri"/>
                <a:cs typeface="Calibri"/>
              </a:rPr>
              <a:t>92%</a:t>
            </a:r>
            <a:r>
              <a:rPr sz="1600" b="1" spc="1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75757"/>
                </a:solidFill>
                <a:latin typeface="Calibri"/>
                <a:cs typeface="Calibri"/>
              </a:rPr>
              <a:t>обучающихся</a:t>
            </a:r>
            <a:r>
              <a:rPr sz="1600" spc="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75757"/>
                </a:solidFill>
                <a:latin typeface="Calibri"/>
                <a:cs typeface="Calibri"/>
              </a:rPr>
              <a:t>10-11 </a:t>
            </a:r>
            <a:r>
              <a:rPr sz="1600" spc="-35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классов,</a:t>
            </a:r>
            <a:r>
              <a:rPr sz="1600" spc="-10" dirty="0">
                <a:solidFill>
                  <a:srgbClr val="575757"/>
                </a:solidFill>
                <a:latin typeface="Calibri"/>
                <a:cs typeface="Calibri"/>
              </a:rPr>
              <a:t> СПО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336405" y="2075433"/>
            <a:ext cx="17868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Чувства</a:t>
            </a:r>
            <a:r>
              <a:rPr sz="1600" spc="-4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575757"/>
                </a:solidFill>
                <a:latin typeface="Calibri"/>
                <a:cs typeface="Calibri"/>
              </a:rPr>
              <a:t>школьников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915400" y="2261616"/>
            <a:ext cx="2414270" cy="106680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10515" marR="549910">
              <a:lnSpc>
                <a:spcPct val="100000"/>
              </a:lnSpc>
              <a:spcBef>
                <a:spcPts val="790"/>
              </a:spcBef>
            </a:pP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после</a:t>
            </a:r>
            <a:r>
              <a:rPr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занятий: </a:t>
            </a:r>
            <a:r>
              <a:rPr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75757"/>
                </a:solidFill>
                <a:latin typeface="Calibri"/>
                <a:cs typeface="Calibri"/>
              </a:rPr>
              <a:t>гордость,</a:t>
            </a:r>
            <a:r>
              <a:rPr sz="1600" b="1" spc="-5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575757"/>
                </a:solidFill>
                <a:latin typeface="Calibri"/>
                <a:cs typeface="Calibri"/>
              </a:rPr>
              <a:t>чувство </a:t>
            </a:r>
            <a:r>
              <a:rPr sz="1600" b="1" spc="-34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575757"/>
                </a:solidFill>
                <a:latin typeface="Calibri"/>
                <a:cs typeface="Calibri"/>
              </a:rPr>
              <a:t>патриотизма,</a:t>
            </a:r>
            <a:endParaRPr sz="1600">
              <a:latin typeface="Calibri"/>
              <a:cs typeface="Calibri"/>
            </a:endParaRPr>
          </a:p>
          <a:p>
            <a:pPr marL="310515">
              <a:lnSpc>
                <a:spcPts val="1845"/>
              </a:lnSpc>
            </a:pPr>
            <a:r>
              <a:rPr sz="1600" b="1" spc="-10" dirty="0">
                <a:solidFill>
                  <a:srgbClr val="575757"/>
                </a:solidFill>
                <a:latin typeface="Calibri"/>
                <a:cs typeface="Calibri"/>
              </a:rPr>
              <a:t>вдохновение,</a:t>
            </a:r>
            <a:r>
              <a:rPr sz="1600" b="1" spc="32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575757"/>
                </a:solidFill>
                <a:latin typeface="Calibri"/>
                <a:cs typeface="Calibri"/>
              </a:rPr>
              <a:t>радость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19456" y="38100"/>
            <a:ext cx="11972925" cy="6736080"/>
            <a:chOff x="219456" y="38100"/>
            <a:chExt cx="11972925" cy="6736080"/>
          </a:xfrm>
        </p:grpSpPr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9456" y="4226052"/>
              <a:ext cx="4046220" cy="254812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82211" y="822959"/>
              <a:ext cx="4506468" cy="27051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95203" y="38100"/>
              <a:ext cx="1796796" cy="630936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168704" y="2502154"/>
            <a:ext cx="1768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75757"/>
                </a:solidFill>
                <a:latin typeface="Calibri"/>
                <a:cs typeface="Calibri"/>
              </a:rPr>
              <a:t>Получено</a:t>
            </a:r>
            <a:r>
              <a:rPr sz="1600" spc="36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575757"/>
                </a:solidFill>
                <a:latin typeface="Calibri"/>
                <a:cs typeface="Calibri"/>
              </a:rPr>
              <a:t>1</a:t>
            </a:r>
            <a:r>
              <a:rPr sz="1600" b="1" spc="-10" dirty="0">
                <a:solidFill>
                  <a:srgbClr val="575757"/>
                </a:solidFill>
                <a:latin typeface="Calibri"/>
                <a:cs typeface="Calibri"/>
              </a:rPr>
              <a:t> 570</a:t>
            </a:r>
            <a:r>
              <a:rPr sz="1600" b="1" spc="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75757"/>
                </a:solidFill>
                <a:latin typeface="Calibri"/>
                <a:cs typeface="Calibri"/>
              </a:rPr>
              <a:t>639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68704" y="2791713"/>
            <a:ext cx="21342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75757"/>
                </a:solidFill>
                <a:latin typeface="Calibri"/>
                <a:cs typeface="Calibri"/>
              </a:rPr>
              <a:t>ответов</a:t>
            </a:r>
            <a:r>
              <a:rPr sz="1600" b="1" spc="-4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из</a:t>
            </a:r>
            <a:r>
              <a:rPr sz="1600" spc="-2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575757"/>
                </a:solidFill>
                <a:latin typeface="Calibri"/>
                <a:cs typeface="Calibri"/>
              </a:rPr>
              <a:t>85</a:t>
            </a:r>
            <a:r>
              <a:rPr sz="1600" b="1" spc="-1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575757"/>
                </a:solidFill>
                <a:latin typeface="Calibri"/>
                <a:cs typeface="Calibri"/>
              </a:rPr>
              <a:t>субъектов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68704" y="3080969"/>
            <a:ext cx="2049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75757"/>
                </a:solidFill>
                <a:latin typeface="Calibri"/>
                <a:cs typeface="Calibri"/>
              </a:rPr>
              <a:t>Российской</a:t>
            </a:r>
            <a:r>
              <a:rPr sz="1600" spc="-4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75757"/>
                </a:solidFill>
                <a:latin typeface="Calibri"/>
                <a:cs typeface="Calibri"/>
              </a:rPr>
              <a:t>Федерации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86473" y="1101597"/>
            <a:ext cx="3002280" cy="3014980"/>
            <a:chOff x="6586473" y="1101597"/>
            <a:chExt cx="3002280" cy="3014980"/>
          </a:xfrm>
        </p:grpSpPr>
        <p:sp>
          <p:nvSpPr>
            <p:cNvPr id="3" name="object 3"/>
            <p:cNvSpPr/>
            <p:nvPr/>
          </p:nvSpPr>
          <p:spPr>
            <a:xfrm>
              <a:off x="8118347" y="1110995"/>
              <a:ext cx="1459865" cy="1457960"/>
            </a:xfrm>
            <a:custGeom>
              <a:avLst/>
              <a:gdLst/>
              <a:ahLst/>
              <a:cxnLst/>
              <a:rect l="l" t="t" r="r" b="b"/>
              <a:pathLst>
                <a:path w="1459865" h="1457960">
                  <a:moveTo>
                    <a:pt x="0" y="0"/>
                  </a:moveTo>
                  <a:lnTo>
                    <a:pt x="0" y="1457959"/>
                  </a:lnTo>
                  <a:lnTo>
                    <a:pt x="1459483" y="1457959"/>
                  </a:lnTo>
                  <a:lnTo>
                    <a:pt x="1458722" y="1409827"/>
                  </a:lnTo>
                  <a:lnTo>
                    <a:pt x="1456435" y="1362075"/>
                  </a:lnTo>
                  <a:lnTo>
                    <a:pt x="1452499" y="1314830"/>
                  </a:lnTo>
                  <a:lnTo>
                    <a:pt x="1447165" y="1267840"/>
                  </a:lnTo>
                  <a:lnTo>
                    <a:pt x="1440433" y="1221486"/>
                  </a:lnTo>
                  <a:lnTo>
                    <a:pt x="1432178" y="1175512"/>
                  </a:lnTo>
                  <a:lnTo>
                    <a:pt x="1422400" y="1130045"/>
                  </a:lnTo>
                  <a:lnTo>
                    <a:pt x="1411351" y="1085214"/>
                  </a:lnTo>
                  <a:lnTo>
                    <a:pt x="1398904" y="1040891"/>
                  </a:lnTo>
                  <a:lnTo>
                    <a:pt x="1385061" y="997076"/>
                  </a:lnTo>
                  <a:lnTo>
                    <a:pt x="1369949" y="954024"/>
                  </a:lnTo>
                  <a:lnTo>
                    <a:pt x="1353438" y="911478"/>
                  </a:lnTo>
                  <a:lnTo>
                    <a:pt x="1335785" y="869568"/>
                  </a:lnTo>
                  <a:lnTo>
                    <a:pt x="1316735" y="828420"/>
                  </a:lnTo>
                  <a:lnTo>
                    <a:pt x="1296543" y="787907"/>
                  </a:lnTo>
                  <a:lnTo>
                    <a:pt x="1275206" y="748156"/>
                  </a:lnTo>
                  <a:lnTo>
                    <a:pt x="1252601" y="709167"/>
                  </a:lnTo>
                  <a:lnTo>
                    <a:pt x="1228852" y="670940"/>
                  </a:lnTo>
                  <a:lnTo>
                    <a:pt x="1203959" y="633476"/>
                  </a:lnTo>
                  <a:lnTo>
                    <a:pt x="1177925" y="596900"/>
                  </a:lnTo>
                  <a:lnTo>
                    <a:pt x="1150747" y="561086"/>
                  </a:lnTo>
                  <a:lnTo>
                    <a:pt x="1122679" y="526288"/>
                  </a:lnTo>
                  <a:lnTo>
                    <a:pt x="1093470" y="492251"/>
                  </a:lnTo>
                  <a:lnTo>
                    <a:pt x="1063244" y="459104"/>
                  </a:lnTo>
                  <a:lnTo>
                    <a:pt x="1032001" y="426974"/>
                  </a:lnTo>
                  <a:lnTo>
                    <a:pt x="999871" y="395858"/>
                  </a:lnTo>
                  <a:lnTo>
                    <a:pt x="966724" y="365632"/>
                  </a:lnTo>
                  <a:lnTo>
                    <a:pt x="932687" y="336550"/>
                  </a:lnTo>
                  <a:lnTo>
                    <a:pt x="897762" y="308355"/>
                  </a:lnTo>
                  <a:lnTo>
                    <a:pt x="861949" y="281304"/>
                  </a:lnTo>
                  <a:lnTo>
                    <a:pt x="825373" y="255269"/>
                  </a:lnTo>
                  <a:lnTo>
                    <a:pt x="787780" y="230377"/>
                  </a:lnTo>
                  <a:lnTo>
                    <a:pt x="749553" y="206755"/>
                  </a:lnTo>
                  <a:lnTo>
                    <a:pt x="710565" y="184150"/>
                  </a:lnTo>
                  <a:lnTo>
                    <a:pt x="670686" y="162687"/>
                  </a:lnTo>
                  <a:lnTo>
                    <a:pt x="630174" y="142493"/>
                  </a:lnTo>
                  <a:lnTo>
                    <a:pt x="589026" y="123570"/>
                  </a:lnTo>
                  <a:lnTo>
                    <a:pt x="547116" y="105917"/>
                  </a:lnTo>
                  <a:lnTo>
                    <a:pt x="504571" y="89407"/>
                  </a:lnTo>
                  <a:lnTo>
                    <a:pt x="461263" y="74294"/>
                  </a:lnTo>
                  <a:lnTo>
                    <a:pt x="417575" y="60578"/>
                  </a:lnTo>
                  <a:lnTo>
                    <a:pt x="373125" y="48132"/>
                  </a:lnTo>
                  <a:lnTo>
                    <a:pt x="328168" y="36956"/>
                  </a:lnTo>
                  <a:lnTo>
                    <a:pt x="282701" y="27304"/>
                  </a:lnTo>
                  <a:lnTo>
                    <a:pt x="236727" y="19050"/>
                  </a:lnTo>
                  <a:lnTo>
                    <a:pt x="190246" y="12318"/>
                  </a:lnTo>
                  <a:lnTo>
                    <a:pt x="143382" y="6984"/>
                  </a:lnTo>
                  <a:lnTo>
                    <a:pt x="96011" y="3048"/>
                  </a:lnTo>
                  <a:lnTo>
                    <a:pt x="48132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19109" y="1111757"/>
              <a:ext cx="1459865" cy="1457960"/>
            </a:xfrm>
            <a:custGeom>
              <a:avLst/>
              <a:gdLst/>
              <a:ahLst/>
              <a:cxnLst/>
              <a:rect l="l" t="t" r="r" b="b"/>
              <a:pathLst>
                <a:path w="1459865" h="1457960">
                  <a:moveTo>
                    <a:pt x="0" y="0"/>
                  </a:moveTo>
                  <a:lnTo>
                    <a:pt x="48133" y="762"/>
                  </a:lnTo>
                  <a:lnTo>
                    <a:pt x="96012" y="3047"/>
                  </a:lnTo>
                  <a:lnTo>
                    <a:pt x="143383" y="6984"/>
                  </a:lnTo>
                  <a:lnTo>
                    <a:pt x="190246" y="12318"/>
                  </a:lnTo>
                  <a:lnTo>
                    <a:pt x="236728" y="19050"/>
                  </a:lnTo>
                  <a:lnTo>
                    <a:pt x="282701" y="27304"/>
                  </a:lnTo>
                  <a:lnTo>
                    <a:pt x="328168" y="36956"/>
                  </a:lnTo>
                  <a:lnTo>
                    <a:pt x="373125" y="48132"/>
                  </a:lnTo>
                  <a:lnTo>
                    <a:pt x="417575" y="60578"/>
                  </a:lnTo>
                  <a:lnTo>
                    <a:pt x="461264" y="74294"/>
                  </a:lnTo>
                  <a:lnTo>
                    <a:pt x="504571" y="89407"/>
                  </a:lnTo>
                  <a:lnTo>
                    <a:pt x="547116" y="105917"/>
                  </a:lnTo>
                  <a:lnTo>
                    <a:pt x="589026" y="123570"/>
                  </a:lnTo>
                  <a:lnTo>
                    <a:pt x="630174" y="142493"/>
                  </a:lnTo>
                  <a:lnTo>
                    <a:pt x="670687" y="162687"/>
                  </a:lnTo>
                  <a:lnTo>
                    <a:pt x="710565" y="184150"/>
                  </a:lnTo>
                  <a:lnTo>
                    <a:pt x="749554" y="206755"/>
                  </a:lnTo>
                  <a:lnTo>
                    <a:pt x="787781" y="230377"/>
                  </a:lnTo>
                  <a:lnTo>
                    <a:pt x="825373" y="255269"/>
                  </a:lnTo>
                  <a:lnTo>
                    <a:pt x="861949" y="281304"/>
                  </a:lnTo>
                  <a:lnTo>
                    <a:pt x="897763" y="308355"/>
                  </a:lnTo>
                  <a:lnTo>
                    <a:pt x="932688" y="336550"/>
                  </a:lnTo>
                  <a:lnTo>
                    <a:pt x="966724" y="365632"/>
                  </a:lnTo>
                  <a:lnTo>
                    <a:pt x="999871" y="395858"/>
                  </a:lnTo>
                  <a:lnTo>
                    <a:pt x="1032001" y="426974"/>
                  </a:lnTo>
                  <a:lnTo>
                    <a:pt x="1063244" y="459104"/>
                  </a:lnTo>
                  <a:lnTo>
                    <a:pt x="1093470" y="492251"/>
                  </a:lnTo>
                  <a:lnTo>
                    <a:pt x="1122680" y="526288"/>
                  </a:lnTo>
                  <a:lnTo>
                    <a:pt x="1150747" y="561086"/>
                  </a:lnTo>
                  <a:lnTo>
                    <a:pt x="1177925" y="596900"/>
                  </a:lnTo>
                  <a:lnTo>
                    <a:pt x="1203960" y="633476"/>
                  </a:lnTo>
                  <a:lnTo>
                    <a:pt x="1228852" y="670940"/>
                  </a:lnTo>
                  <a:lnTo>
                    <a:pt x="1252601" y="709167"/>
                  </a:lnTo>
                  <a:lnTo>
                    <a:pt x="1275207" y="748156"/>
                  </a:lnTo>
                  <a:lnTo>
                    <a:pt x="1296543" y="787907"/>
                  </a:lnTo>
                  <a:lnTo>
                    <a:pt x="1316736" y="828420"/>
                  </a:lnTo>
                  <a:lnTo>
                    <a:pt x="1335786" y="869568"/>
                  </a:lnTo>
                  <a:lnTo>
                    <a:pt x="1353439" y="911478"/>
                  </a:lnTo>
                  <a:lnTo>
                    <a:pt x="1369949" y="954024"/>
                  </a:lnTo>
                  <a:lnTo>
                    <a:pt x="1385062" y="997076"/>
                  </a:lnTo>
                  <a:lnTo>
                    <a:pt x="1398905" y="1040891"/>
                  </a:lnTo>
                  <a:lnTo>
                    <a:pt x="1411351" y="1085214"/>
                  </a:lnTo>
                  <a:lnTo>
                    <a:pt x="1422400" y="1130045"/>
                  </a:lnTo>
                  <a:lnTo>
                    <a:pt x="1432179" y="1175512"/>
                  </a:lnTo>
                  <a:lnTo>
                    <a:pt x="1440434" y="1221486"/>
                  </a:lnTo>
                  <a:lnTo>
                    <a:pt x="1447165" y="1267840"/>
                  </a:lnTo>
                  <a:lnTo>
                    <a:pt x="1452499" y="1314830"/>
                  </a:lnTo>
                  <a:lnTo>
                    <a:pt x="1456436" y="1362075"/>
                  </a:lnTo>
                  <a:lnTo>
                    <a:pt x="1458722" y="1409827"/>
                  </a:lnTo>
                  <a:lnTo>
                    <a:pt x="1459484" y="1457959"/>
                  </a:lnTo>
                  <a:lnTo>
                    <a:pt x="0" y="1457959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95871" y="1234439"/>
              <a:ext cx="2917190" cy="2870835"/>
            </a:xfrm>
            <a:custGeom>
              <a:avLst/>
              <a:gdLst/>
              <a:ahLst/>
              <a:cxnLst/>
              <a:rect l="l" t="t" r="r" b="b"/>
              <a:pathLst>
                <a:path w="2917190" h="2870835">
                  <a:moveTo>
                    <a:pt x="1095628" y="0"/>
                  </a:moveTo>
                  <a:lnTo>
                    <a:pt x="1048766" y="12826"/>
                  </a:lnTo>
                  <a:lnTo>
                    <a:pt x="1002664" y="27177"/>
                  </a:lnTo>
                  <a:lnTo>
                    <a:pt x="957326" y="42925"/>
                  </a:lnTo>
                  <a:lnTo>
                    <a:pt x="912749" y="59944"/>
                  </a:lnTo>
                  <a:lnTo>
                    <a:pt x="868933" y="78486"/>
                  </a:lnTo>
                  <a:lnTo>
                    <a:pt x="825880" y="98298"/>
                  </a:lnTo>
                  <a:lnTo>
                    <a:pt x="783589" y="119507"/>
                  </a:lnTo>
                  <a:lnTo>
                    <a:pt x="742314" y="141859"/>
                  </a:lnTo>
                  <a:lnTo>
                    <a:pt x="701801" y="165608"/>
                  </a:lnTo>
                  <a:lnTo>
                    <a:pt x="662177" y="190500"/>
                  </a:lnTo>
                  <a:lnTo>
                    <a:pt x="623570" y="216535"/>
                  </a:lnTo>
                  <a:lnTo>
                    <a:pt x="585851" y="243839"/>
                  </a:lnTo>
                  <a:lnTo>
                    <a:pt x="549021" y="272288"/>
                  </a:lnTo>
                  <a:lnTo>
                    <a:pt x="513206" y="301751"/>
                  </a:lnTo>
                  <a:lnTo>
                    <a:pt x="478408" y="332359"/>
                  </a:lnTo>
                  <a:lnTo>
                    <a:pt x="444626" y="363982"/>
                  </a:lnTo>
                  <a:lnTo>
                    <a:pt x="411987" y="396621"/>
                  </a:lnTo>
                  <a:lnTo>
                    <a:pt x="380364" y="430275"/>
                  </a:lnTo>
                  <a:lnTo>
                    <a:pt x="349757" y="464947"/>
                  </a:lnTo>
                  <a:lnTo>
                    <a:pt x="320294" y="500507"/>
                  </a:lnTo>
                  <a:lnTo>
                    <a:pt x="292100" y="536956"/>
                  </a:lnTo>
                  <a:lnTo>
                    <a:pt x="264922" y="574294"/>
                  </a:lnTo>
                  <a:lnTo>
                    <a:pt x="239013" y="612521"/>
                  </a:lnTo>
                  <a:lnTo>
                    <a:pt x="214249" y="651510"/>
                  </a:lnTo>
                  <a:lnTo>
                    <a:pt x="190753" y="691388"/>
                  </a:lnTo>
                  <a:lnTo>
                    <a:pt x="168528" y="731901"/>
                  </a:lnTo>
                  <a:lnTo>
                    <a:pt x="147447" y="773176"/>
                  </a:lnTo>
                  <a:lnTo>
                    <a:pt x="127761" y="815213"/>
                  </a:lnTo>
                  <a:lnTo>
                    <a:pt x="109474" y="857885"/>
                  </a:lnTo>
                  <a:lnTo>
                    <a:pt x="92455" y="901319"/>
                  </a:lnTo>
                  <a:lnTo>
                    <a:pt x="76707" y="945261"/>
                  </a:lnTo>
                  <a:lnTo>
                    <a:pt x="62483" y="989711"/>
                  </a:lnTo>
                  <a:lnTo>
                    <a:pt x="49529" y="1034923"/>
                  </a:lnTo>
                  <a:lnTo>
                    <a:pt x="38100" y="1080515"/>
                  </a:lnTo>
                  <a:lnTo>
                    <a:pt x="28194" y="1126617"/>
                  </a:lnTo>
                  <a:lnTo>
                    <a:pt x="19684" y="1173226"/>
                  </a:lnTo>
                  <a:lnTo>
                    <a:pt x="12573" y="1220343"/>
                  </a:lnTo>
                  <a:lnTo>
                    <a:pt x="7111" y="1267840"/>
                  </a:lnTo>
                  <a:lnTo>
                    <a:pt x="3175" y="1315593"/>
                  </a:lnTo>
                  <a:lnTo>
                    <a:pt x="761" y="1363852"/>
                  </a:lnTo>
                  <a:lnTo>
                    <a:pt x="0" y="1412367"/>
                  </a:lnTo>
                  <a:lnTo>
                    <a:pt x="761" y="1460627"/>
                  </a:lnTo>
                  <a:lnTo>
                    <a:pt x="3048" y="1508252"/>
                  </a:lnTo>
                  <a:lnTo>
                    <a:pt x="6984" y="1555623"/>
                  </a:lnTo>
                  <a:lnTo>
                    <a:pt x="12319" y="1602486"/>
                  </a:lnTo>
                  <a:lnTo>
                    <a:pt x="19050" y="1648968"/>
                  </a:lnTo>
                  <a:lnTo>
                    <a:pt x="27304" y="1694942"/>
                  </a:lnTo>
                  <a:lnTo>
                    <a:pt x="37083" y="1740408"/>
                  </a:lnTo>
                  <a:lnTo>
                    <a:pt x="48132" y="1785239"/>
                  </a:lnTo>
                  <a:lnTo>
                    <a:pt x="60578" y="1829562"/>
                  </a:lnTo>
                  <a:lnTo>
                    <a:pt x="74295" y="1873377"/>
                  </a:lnTo>
                  <a:lnTo>
                    <a:pt x="89534" y="1916557"/>
                  </a:lnTo>
                  <a:lnTo>
                    <a:pt x="105918" y="1959102"/>
                  </a:lnTo>
                  <a:lnTo>
                    <a:pt x="123571" y="2000885"/>
                  </a:lnTo>
                  <a:lnTo>
                    <a:pt x="142621" y="2042160"/>
                  </a:lnTo>
                  <a:lnTo>
                    <a:pt x="162813" y="2082673"/>
                  </a:lnTo>
                  <a:lnTo>
                    <a:pt x="184150" y="2122424"/>
                  </a:lnTo>
                  <a:lnTo>
                    <a:pt x="206755" y="2161413"/>
                  </a:lnTo>
                  <a:lnTo>
                    <a:pt x="230504" y="2199640"/>
                  </a:lnTo>
                  <a:lnTo>
                    <a:pt x="255397" y="2237105"/>
                  </a:lnTo>
                  <a:lnTo>
                    <a:pt x="281431" y="2273681"/>
                  </a:lnTo>
                  <a:lnTo>
                    <a:pt x="308482" y="2309495"/>
                  </a:lnTo>
                  <a:lnTo>
                    <a:pt x="336676" y="2344420"/>
                  </a:lnTo>
                  <a:lnTo>
                    <a:pt x="365759" y="2378456"/>
                  </a:lnTo>
                  <a:lnTo>
                    <a:pt x="395985" y="2411476"/>
                  </a:lnTo>
                  <a:lnTo>
                    <a:pt x="427227" y="2443607"/>
                  </a:lnTo>
                  <a:lnTo>
                    <a:pt x="459358" y="2474849"/>
                  </a:lnTo>
                  <a:lnTo>
                    <a:pt x="492378" y="2505075"/>
                  </a:lnTo>
                  <a:lnTo>
                    <a:pt x="526414" y="2534158"/>
                  </a:lnTo>
                  <a:lnTo>
                    <a:pt x="561339" y="2562352"/>
                  </a:lnTo>
                  <a:lnTo>
                    <a:pt x="597153" y="2589403"/>
                  </a:lnTo>
                  <a:lnTo>
                    <a:pt x="633729" y="2615438"/>
                  </a:lnTo>
                  <a:lnTo>
                    <a:pt x="671195" y="2640330"/>
                  </a:lnTo>
                  <a:lnTo>
                    <a:pt x="709422" y="2664079"/>
                  </a:lnTo>
                  <a:lnTo>
                    <a:pt x="748410" y="2686685"/>
                  </a:lnTo>
                  <a:lnTo>
                    <a:pt x="788161" y="2708021"/>
                  </a:lnTo>
                  <a:lnTo>
                    <a:pt x="828675" y="2728214"/>
                  </a:lnTo>
                  <a:lnTo>
                    <a:pt x="869950" y="2747264"/>
                  </a:lnTo>
                  <a:lnTo>
                    <a:pt x="911732" y="2764917"/>
                  </a:lnTo>
                  <a:lnTo>
                    <a:pt x="954277" y="2781300"/>
                  </a:lnTo>
                  <a:lnTo>
                    <a:pt x="997457" y="2796540"/>
                  </a:lnTo>
                  <a:lnTo>
                    <a:pt x="1041273" y="2810256"/>
                  </a:lnTo>
                  <a:lnTo>
                    <a:pt x="1085596" y="2822702"/>
                  </a:lnTo>
                  <a:lnTo>
                    <a:pt x="1130427" y="2833751"/>
                  </a:lnTo>
                  <a:lnTo>
                    <a:pt x="1175893" y="2843530"/>
                  </a:lnTo>
                  <a:lnTo>
                    <a:pt x="1221867" y="2851785"/>
                  </a:lnTo>
                  <a:lnTo>
                    <a:pt x="1268349" y="2858516"/>
                  </a:lnTo>
                  <a:lnTo>
                    <a:pt x="1315211" y="2863850"/>
                  </a:lnTo>
                  <a:lnTo>
                    <a:pt x="1362455" y="2867787"/>
                  </a:lnTo>
                  <a:lnTo>
                    <a:pt x="1410207" y="2870073"/>
                  </a:lnTo>
                  <a:lnTo>
                    <a:pt x="1458341" y="2870835"/>
                  </a:lnTo>
                  <a:lnTo>
                    <a:pt x="1506601" y="2870073"/>
                  </a:lnTo>
                  <a:lnTo>
                    <a:pt x="1554352" y="2867787"/>
                  </a:lnTo>
                  <a:lnTo>
                    <a:pt x="1601597" y="2863850"/>
                  </a:lnTo>
                  <a:lnTo>
                    <a:pt x="1648459" y="2858516"/>
                  </a:lnTo>
                  <a:lnTo>
                    <a:pt x="1694942" y="2851785"/>
                  </a:lnTo>
                  <a:lnTo>
                    <a:pt x="1740916" y="2843530"/>
                  </a:lnTo>
                  <a:lnTo>
                    <a:pt x="1786381" y="2833751"/>
                  </a:lnTo>
                  <a:lnTo>
                    <a:pt x="1831212" y="2822702"/>
                  </a:lnTo>
                  <a:lnTo>
                    <a:pt x="1875535" y="2810256"/>
                  </a:lnTo>
                  <a:lnTo>
                    <a:pt x="1919351" y="2796540"/>
                  </a:lnTo>
                  <a:lnTo>
                    <a:pt x="1962530" y="2781300"/>
                  </a:lnTo>
                  <a:lnTo>
                    <a:pt x="2005076" y="2764917"/>
                  </a:lnTo>
                  <a:lnTo>
                    <a:pt x="2046858" y="2747264"/>
                  </a:lnTo>
                  <a:lnTo>
                    <a:pt x="2088133" y="2728214"/>
                  </a:lnTo>
                  <a:lnTo>
                    <a:pt x="2128520" y="2708021"/>
                  </a:lnTo>
                  <a:lnTo>
                    <a:pt x="2168398" y="2686685"/>
                  </a:lnTo>
                  <a:lnTo>
                    <a:pt x="2207386" y="2664079"/>
                  </a:lnTo>
                  <a:lnTo>
                    <a:pt x="2245613" y="2640330"/>
                  </a:lnTo>
                  <a:lnTo>
                    <a:pt x="2283079" y="2615438"/>
                  </a:lnTo>
                  <a:lnTo>
                    <a:pt x="2319654" y="2589403"/>
                  </a:lnTo>
                  <a:lnTo>
                    <a:pt x="2355469" y="2562352"/>
                  </a:lnTo>
                  <a:lnTo>
                    <a:pt x="2390394" y="2534158"/>
                  </a:lnTo>
                  <a:lnTo>
                    <a:pt x="2424303" y="2505075"/>
                  </a:lnTo>
                  <a:lnTo>
                    <a:pt x="2457450" y="2474849"/>
                  </a:lnTo>
                  <a:lnTo>
                    <a:pt x="2489580" y="2443607"/>
                  </a:lnTo>
                  <a:lnTo>
                    <a:pt x="2520696" y="2411476"/>
                  </a:lnTo>
                  <a:lnTo>
                    <a:pt x="2550922" y="2378456"/>
                  </a:lnTo>
                  <a:lnTo>
                    <a:pt x="2580131" y="2344420"/>
                  </a:lnTo>
                  <a:lnTo>
                    <a:pt x="2608199" y="2309495"/>
                  </a:lnTo>
                  <a:lnTo>
                    <a:pt x="2635377" y="2273681"/>
                  </a:lnTo>
                  <a:lnTo>
                    <a:pt x="2661284" y="2237105"/>
                  </a:lnTo>
                  <a:lnTo>
                    <a:pt x="2686177" y="2199640"/>
                  </a:lnTo>
                  <a:lnTo>
                    <a:pt x="2709926" y="2161413"/>
                  </a:lnTo>
                  <a:lnTo>
                    <a:pt x="2732531" y="2122424"/>
                  </a:lnTo>
                  <a:lnTo>
                    <a:pt x="2753868" y="2082673"/>
                  </a:lnTo>
                  <a:lnTo>
                    <a:pt x="2774060" y="2042160"/>
                  </a:lnTo>
                  <a:lnTo>
                    <a:pt x="2793110" y="2000885"/>
                  </a:lnTo>
                  <a:lnTo>
                    <a:pt x="2810763" y="1959102"/>
                  </a:lnTo>
                  <a:lnTo>
                    <a:pt x="2827274" y="1916557"/>
                  </a:lnTo>
                  <a:lnTo>
                    <a:pt x="2842386" y="1873377"/>
                  </a:lnTo>
                  <a:lnTo>
                    <a:pt x="2856103" y="1829562"/>
                  </a:lnTo>
                  <a:lnTo>
                    <a:pt x="2868549" y="1785239"/>
                  </a:lnTo>
                  <a:lnTo>
                    <a:pt x="2879725" y="1740408"/>
                  </a:lnTo>
                  <a:lnTo>
                    <a:pt x="2889377" y="1694942"/>
                  </a:lnTo>
                  <a:lnTo>
                    <a:pt x="2897631" y="1648968"/>
                  </a:lnTo>
                  <a:lnTo>
                    <a:pt x="2904362" y="1602486"/>
                  </a:lnTo>
                  <a:lnTo>
                    <a:pt x="2909697" y="1555623"/>
                  </a:lnTo>
                  <a:lnTo>
                    <a:pt x="2913633" y="1508252"/>
                  </a:lnTo>
                  <a:lnTo>
                    <a:pt x="2915920" y="1460627"/>
                  </a:lnTo>
                  <a:lnTo>
                    <a:pt x="2916681" y="1412367"/>
                  </a:lnTo>
                  <a:lnTo>
                    <a:pt x="1458341" y="1412367"/>
                  </a:lnTo>
                  <a:lnTo>
                    <a:pt x="1095628" y="0"/>
                  </a:lnTo>
                  <a:close/>
                </a:path>
              </a:pathLst>
            </a:custGeom>
            <a:solidFill>
              <a:srgbClr val="FFE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96633" y="1235201"/>
              <a:ext cx="2917190" cy="2870835"/>
            </a:xfrm>
            <a:custGeom>
              <a:avLst/>
              <a:gdLst/>
              <a:ahLst/>
              <a:cxnLst/>
              <a:rect l="l" t="t" r="r" b="b"/>
              <a:pathLst>
                <a:path w="2917190" h="2870835">
                  <a:moveTo>
                    <a:pt x="2916682" y="1412367"/>
                  </a:moveTo>
                  <a:lnTo>
                    <a:pt x="2915920" y="1460627"/>
                  </a:lnTo>
                  <a:lnTo>
                    <a:pt x="2913634" y="1508252"/>
                  </a:lnTo>
                  <a:lnTo>
                    <a:pt x="2909697" y="1555623"/>
                  </a:lnTo>
                  <a:lnTo>
                    <a:pt x="2904363" y="1602486"/>
                  </a:lnTo>
                  <a:lnTo>
                    <a:pt x="2897632" y="1648968"/>
                  </a:lnTo>
                  <a:lnTo>
                    <a:pt x="2889377" y="1694942"/>
                  </a:lnTo>
                  <a:lnTo>
                    <a:pt x="2879725" y="1740408"/>
                  </a:lnTo>
                  <a:lnTo>
                    <a:pt x="2868549" y="1785239"/>
                  </a:lnTo>
                  <a:lnTo>
                    <a:pt x="2856103" y="1829562"/>
                  </a:lnTo>
                  <a:lnTo>
                    <a:pt x="2842387" y="1873377"/>
                  </a:lnTo>
                  <a:lnTo>
                    <a:pt x="2827274" y="1916557"/>
                  </a:lnTo>
                  <a:lnTo>
                    <a:pt x="2810764" y="1959102"/>
                  </a:lnTo>
                  <a:lnTo>
                    <a:pt x="2793111" y="2000885"/>
                  </a:lnTo>
                  <a:lnTo>
                    <a:pt x="2774061" y="2042160"/>
                  </a:lnTo>
                  <a:lnTo>
                    <a:pt x="2753868" y="2082673"/>
                  </a:lnTo>
                  <a:lnTo>
                    <a:pt x="2732532" y="2122424"/>
                  </a:lnTo>
                  <a:lnTo>
                    <a:pt x="2709926" y="2161413"/>
                  </a:lnTo>
                  <a:lnTo>
                    <a:pt x="2686177" y="2199640"/>
                  </a:lnTo>
                  <a:lnTo>
                    <a:pt x="2661285" y="2237105"/>
                  </a:lnTo>
                  <a:lnTo>
                    <a:pt x="2635377" y="2273681"/>
                  </a:lnTo>
                  <a:lnTo>
                    <a:pt x="2608199" y="2309495"/>
                  </a:lnTo>
                  <a:lnTo>
                    <a:pt x="2580132" y="2344420"/>
                  </a:lnTo>
                  <a:lnTo>
                    <a:pt x="2550922" y="2378456"/>
                  </a:lnTo>
                  <a:lnTo>
                    <a:pt x="2520696" y="2411476"/>
                  </a:lnTo>
                  <a:lnTo>
                    <a:pt x="2489581" y="2443607"/>
                  </a:lnTo>
                  <a:lnTo>
                    <a:pt x="2457450" y="2474849"/>
                  </a:lnTo>
                  <a:lnTo>
                    <a:pt x="2424303" y="2505075"/>
                  </a:lnTo>
                  <a:lnTo>
                    <a:pt x="2390394" y="2534158"/>
                  </a:lnTo>
                  <a:lnTo>
                    <a:pt x="2355469" y="2562352"/>
                  </a:lnTo>
                  <a:lnTo>
                    <a:pt x="2319655" y="2589403"/>
                  </a:lnTo>
                  <a:lnTo>
                    <a:pt x="2283079" y="2615438"/>
                  </a:lnTo>
                  <a:lnTo>
                    <a:pt x="2245614" y="2640330"/>
                  </a:lnTo>
                  <a:lnTo>
                    <a:pt x="2207387" y="2664079"/>
                  </a:lnTo>
                  <a:lnTo>
                    <a:pt x="2168398" y="2686685"/>
                  </a:lnTo>
                  <a:lnTo>
                    <a:pt x="2128520" y="2708021"/>
                  </a:lnTo>
                  <a:lnTo>
                    <a:pt x="2088134" y="2728214"/>
                  </a:lnTo>
                  <a:lnTo>
                    <a:pt x="2046859" y="2747264"/>
                  </a:lnTo>
                  <a:lnTo>
                    <a:pt x="2005076" y="2764917"/>
                  </a:lnTo>
                  <a:lnTo>
                    <a:pt x="1962531" y="2781300"/>
                  </a:lnTo>
                  <a:lnTo>
                    <a:pt x="1919351" y="2796540"/>
                  </a:lnTo>
                  <a:lnTo>
                    <a:pt x="1875536" y="2810256"/>
                  </a:lnTo>
                  <a:lnTo>
                    <a:pt x="1831213" y="2822702"/>
                  </a:lnTo>
                  <a:lnTo>
                    <a:pt x="1786382" y="2833751"/>
                  </a:lnTo>
                  <a:lnTo>
                    <a:pt x="1740916" y="2843530"/>
                  </a:lnTo>
                  <a:lnTo>
                    <a:pt x="1694942" y="2851785"/>
                  </a:lnTo>
                  <a:lnTo>
                    <a:pt x="1648460" y="2858516"/>
                  </a:lnTo>
                  <a:lnTo>
                    <a:pt x="1601597" y="2863850"/>
                  </a:lnTo>
                  <a:lnTo>
                    <a:pt x="1554226" y="2867787"/>
                  </a:lnTo>
                  <a:lnTo>
                    <a:pt x="1506601" y="2870073"/>
                  </a:lnTo>
                  <a:lnTo>
                    <a:pt x="1458341" y="2870835"/>
                  </a:lnTo>
                  <a:lnTo>
                    <a:pt x="1410208" y="2870073"/>
                  </a:lnTo>
                  <a:lnTo>
                    <a:pt x="1362456" y="2867787"/>
                  </a:lnTo>
                  <a:lnTo>
                    <a:pt x="1315212" y="2863850"/>
                  </a:lnTo>
                  <a:lnTo>
                    <a:pt x="1268349" y="2858516"/>
                  </a:lnTo>
                  <a:lnTo>
                    <a:pt x="1221867" y="2851785"/>
                  </a:lnTo>
                  <a:lnTo>
                    <a:pt x="1175893" y="2843530"/>
                  </a:lnTo>
                  <a:lnTo>
                    <a:pt x="1130427" y="2833751"/>
                  </a:lnTo>
                  <a:lnTo>
                    <a:pt x="1085596" y="2822702"/>
                  </a:lnTo>
                  <a:lnTo>
                    <a:pt x="1041273" y="2810256"/>
                  </a:lnTo>
                  <a:lnTo>
                    <a:pt x="997458" y="2796540"/>
                  </a:lnTo>
                  <a:lnTo>
                    <a:pt x="954277" y="2781300"/>
                  </a:lnTo>
                  <a:lnTo>
                    <a:pt x="911733" y="2764917"/>
                  </a:lnTo>
                  <a:lnTo>
                    <a:pt x="869950" y="2747264"/>
                  </a:lnTo>
                  <a:lnTo>
                    <a:pt x="828675" y="2728214"/>
                  </a:lnTo>
                  <a:lnTo>
                    <a:pt x="788162" y="2708021"/>
                  </a:lnTo>
                  <a:lnTo>
                    <a:pt x="748411" y="2686685"/>
                  </a:lnTo>
                  <a:lnTo>
                    <a:pt x="709422" y="2664079"/>
                  </a:lnTo>
                  <a:lnTo>
                    <a:pt x="671195" y="2640330"/>
                  </a:lnTo>
                  <a:lnTo>
                    <a:pt x="633730" y="2615438"/>
                  </a:lnTo>
                  <a:lnTo>
                    <a:pt x="597154" y="2589403"/>
                  </a:lnTo>
                  <a:lnTo>
                    <a:pt x="561340" y="2562352"/>
                  </a:lnTo>
                  <a:lnTo>
                    <a:pt x="526415" y="2534158"/>
                  </a:lnTo>
                  <a:lnTo>
                    <a:pt x="492379" y="2505075"/>
                  </a:lnTo>
                  <a:lnTo>
                    <a:pt x="459359" y="2474849"/>
                  </a:lnTo>
                  <a:lnTo>
                    <a:pt x="427227" y="2443607"/>
                  </a:lnTo>
                  <a:lnTo>
                    <a:pt x="395986" y="2411476"/>
                  </a:lnTo>
                  <a:lnTo>
                    <a:pt x="365760" y="2378456"/>
                  </a:lnTo>
                  <a:lnTo>
                    <a:pt x="336676" y="2344420"/>
                  </a:lnTo>
                  <a:lnTo>
                    <a:pt x="308483" y="2309495"/>
                  </a:lnTo>
                  <a:lnTo>
                    <a:pt x="281432" y="2273681"/>
                  </a:lnTo>
                  <a:lnTo>
                    <a:pt x="255397" y="2237105"/>
                  </a:lnTo>
                  <a:lnTo>
                    <a:pt x="230505" y="2199640"/>
                  </a:lnTo>
                  <a:lnTo>
                    <a:pt x="206756" y="2161413"/>
                  </a:lnTo>
                  <a:lnTo>
                    <a:pt x="184150" y="2122424"/>
                  </a:lnTo>
                  <a:lnTo>
                    <a:pt x="162814" y="2082673"/>
                  </a:lnTo>
                  <a:lnTo>
                    <a:pt x="142621" y="2042160"/>
                  </a:lnTo>
                  <a:lnTo>
                    <a:pt x="123571" y="2000885"/>
                  </a:lnTo>
                  <a:lnTo>
                    <a:pt x="105918" y="1959102"/>
                  </a:lnTo>
                  <a:lnTo>
                    <a:pt x="89535" y="1916557"/>
                  </a:lnTo>
                  <a:lnTo>
                    <a:pt x="74295" y="1873377"/>
                  </a:lnTo>
                  <a:lnTo>
                    <a:pt x="60579" y="1829562"/>
                  </a:lnTo>
                  <a:lnTo>
                    <a:pt x="48133" y="1785239"/>
                  </a:lnTo>
                  <a:lnTo>
                    <a:pt x="37084" y="1740408"/>
                  </a:lnTo>
                  <a:lnTo>
                    <a:pt x="27305" y="1694942"/>
                  </a:lnTo>
                  <a:lnTo>
                    <a:pt x="19050" y="1648968"/>
                  </a:lnTo>
                  <a:lnTo>
                    <a:pt x="12319" y="1602486"/>
                  </a:lnTo>
                  <a:lnTo>
                    <a:pt x="6985" y="1555623"/>
                  </a:lnTo>
                  <a:lnTo>
                    <a:pt x="3048" y="1508252"/>
                  </a:lnTo>
                  <a:lnTo>
                    <a:pt x="762" y="1460627"/>
                  </a:lnTo>
                  <a:lnTo>
                    <a:pt x="0" y="1412367"/>
                  </a:lnTo>
                  <a:lnTo>
                    <a:pt x="762" y="1363852"/>
                  </a:lnTo>
                  <a:lnTo>
                    <a:pt x="3175" y="1315593"/>
                  </a:lnTo>
                  <a:lnTo>
                    <a:pt x="7112" y="1267840"/>
                  </a:lnTo>
                  <a:lnTo>
                    <a:pt x="12573" y="1220343"/>
                  </a:lnTo>
                  <a:lnTo>
                    <a:pt x="19685" y="1173226"/>
                  </a:lnTo>
                  <a:lnTo>
                    <a:pt x="28194" y="1126617"/>
                  </a:lnTo>
                  <a:lnTo>
                    <a:pt x="38100" y="1080515"/>
                  </a:lnTo>
                  <a:lnTo>
                    <a:pt x="49530" y="1034923"/>
                  </a:lnTo>
                  <a:lnTo>
                    <a:pt x="62484" y="989711"/>
                  </a:lnTo>
                  <a:lnTo>
                    <a:pt x="76708" y="945261"/>
                  </a:lnTo>
                  <a:lnTo>
                    <a:pt x="92456" y="901319"/>
                  </a:lnTo>
                  <a:lnTo>
                    <a:pt x="109474" y="857885"/>
                  </a:lnTo>
                  <a:lnTo>
                    <a:pt x="127762" y="815213"/>
                  </a:lnTo>
                  <a:lnTo>
                    <a:pt x="147447" y="773176"/>
                  </a:lnTo>
                  <a:lnTo>
                    <a:pt x="168529" y="731901"/>
                  </a:lnTo>
                  <a:lnTo>
                    <a:pt x="190754" y="691388"/>
                  </a:lnTo>
                  <a:lnTo>
                    <a:pt x="214249" y="651510"/>
                  </a:lnTo>
                  <a:lnTo>
                    <a:pt x="239014" y="612521"/>
                  </a:lnTo>
                  <a:lnTo>
                    <a:pt x="264922" y="574294"/>
                  </a:lnTo>
                  <a:lnTo>
                    <a:pt x="292100" y="536956"/>
                  </a:lnTo>
                  <a:lnTo>
                    <a:pt x="320294" y="500507"/>
                  </a:lnTo>
                  <a:lnTo>
                    <a:pt x="349758" y="464947"/>
                  </a:lnTo>
                  <a:lnTo>
                    <a:pt x="380365" y="430275"/>
                  </a:lnTo>
                  <a:lnTo>
                    <a:pt x="411988" y="396621"/>
                  </a:lnTo>
                  <a:lnTo>
                    <a:pt x="444626" y="363982"/>
                  </a:lnTo>
                  <a:lnTo>
                    <a:pt x="478409" y="332359"/>
                  </a:lnTo>
                  <a:lnTo>
                    <a:pt x="513207" y="301751"/>
                  </a:lnTo>
                  <a:lnTo>
                    <a:pt x="549021" y="272288"/>
                  </a:lnTo>
                  <a:lnTo>
                    <a:pt x="585851" y="243839"/>
                  </a:lnTo>
                  <a:lnTo>
                    <a:pt x="623570" y="216535"/>
                  </a:lnTo>
                  <a:lnTo>
                    <a:pt x="662177" y="190500"/>
                  </a:lnTo>
                  <a:lnTo>
                    <a:pt x="701801" y="165608"/>
                  </a:lnTo>
                  <a:lnTo>
                    <a:pt x="742315" y="141859"/>
                  </a:lnTo>
                  <a:lnTo>
                    <a:pt x="783590" y="119507"/>
                  </a:lnTo>
                  <a:lnTo>
                    <a:pt x="825881" y="98298"/>
                  </a:lnTo>
                  <a:lnTo>
                    <a:pt x="868934" y="78486"/>
                  </a:lnTo>
                  <a:lnTo>
                    <a:pt x="912749" y="59944"/>
                  </a:lnTo>
                  <a:lnTo>
                    <a:pt x="957326" y="42925"/>
                  </a:lnTo>
                  <a:lnTo>
                    <a:pt x="1002665" y="27177"/>
                  </a:lnTo>
                  <a:lnTo>
                    <a:pt x="1048766" y="12826"/>
                  </a:lnTo>
                  <a:lnTo>
                    <a:pt x="1095629" y="0"/>
                  </a:lnTo>
                  <a:lnTo>
                    <a:pt x="1458341" y="1412367"/>
                  </a:lnTo>
                  <a:lnTo>
                    <a:pt x="2916682" y="1412367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35823" y="1132331"/>
              <a:ext cx="362585" cy="1458595"/>
            </a:xfrm>
            <a:custGeom>
              <a:avLst/>
              <a:gdLst/>
              <a:ahLst/>
              <a:cxnLst/>
              <a:rect l="l" t="t" r="r" b="b"/>
              <a:pathLst>
                <a:path w="362584" h="1458595">
                  <a:moveTo>
                    <a:pt x="362203" y="0"/>
                  </a:moveTo>
                  <a:lnTo>
                    <a:pt x="309879" y="888"/>
                  </a:lnTo>
                  <a:lnTo>
                    <a:pt x="257682" y="3809"/>
                  </a:lnTo>
                  <a:lnTo>
                    <a:pt x="205612" y="8508"/>
                  </a:lnTo>
                  <a:lnTo>
                    <a:pt x="153797" y="15112"/>
                  </a:lnTo>
                  <a:lnTo>
                    <a:pt x="102107" y="23494"/>
                  </a:lnTo>
                  <a:lnTo>
                    <a:pt x="50926" y="33781"/>
                  </a:lnTo>
                  <a:lnTo>
                    <a:pt x="0" y="45846"/>
                  </a:lnTo>
                  <a:lnTo>
                    <a:pt x="362203" y="1458087"/>
                  </a:lnTo>
                  <a:lnTo>
                    <a:pt x="362203" y="0"/>
                  </a:lnTo>
                  <a:close/>
                </a:path>
              </a:pathLst>
            </a:custGeom>
            <a:solidFill>
              <a:srgbClr val="F0D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36585" y="1133093"/>
              <a:ext cx="362585" cy="1458595"/>
            </a:xfrm>
            <a:custGeom>
              <a:avLst/>
              <a:gdLst/>
              <a:ahLst/>
              <a:cxnLst/>
              <a:rect l="l" t="t" r="r" b="b"/>
              <a:pathLst>
                <a:path w="362584" h="1458595">
                  <a:moveTo>
                    <a:pt x="0" y="45846"/>
                  </a:moveTo>
                  <a:lnTo>
                    <a:pt x="50927" y="33781"/>
                  </a:lnTo>
                  <a:lnTo>
                    <a:pt x="102108" y="23494"/>
                  </a:lnTo>
                  <a:lnTo>
                    <a:pt x="153797" y="15112"/>
                  </a:lnTo>
                  <a:lnTo>
                    <a:pt x="205613" y="8508"/>
                  </a:lnTo>
                  <a:lnTo>
                    <a:pt x="257683" y="3809"/>
                  </a:lnTo>
                  <a:lnTo>
                    <a:pt x="309880" y="888"/>
                  </a:lnTo>
                  <a:lnTo>
                    <a:pt x="362204" y="0"/>
                  </a:lnTo>
                  <a:lnTo>
                    <a:pt x="362204" y="1458086"/>
                  </a:lnTo>
                  <a:lnTo>
                    <a:pt x="0" y="45846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606155" y="1655521"/>
            <a:ext cx="3854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7D7D7D"/>
                </a:solidFill>
                <a:latin typeface="Calibri"/>
                <a:cs typeface="Calibri"/>
              </a:rPr>
              <a:t>25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7D7D7D"/>
                </a:solidFill>
                <a:latin typeface="Calibri"/>
                <a:cs typeface="Calibri"/>
              </a:rPr>
              <a:t>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06282" y="2999358"/>
            <a:ext cx="3854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7D7D7D"/>
                </a:solidFill>
                <a:latin typeface="Calibri"/>
                <a:cs typeface="Calibri"/>
              </a:rPr>
              <a:t>71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7D7D7D"/>
                </a:solidFill>
                <a:latin typeface="Calibri"/>
                <a:cs typeface="Calibri"/>
              </a:rPr>
              <a:t>%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750552" y="1409701"/>
            <a:ext cx="111760" cy="111760"/>
            <a:chOff x="9750552" y="1409701"/>
            <a:chExt cx="111760" cy="111760"/>
          </a:xfrm>
        </p:grpSpPr>
        <p:sp>
          <p:nvSpPr>
            <p:cNvPr id="12" name="object 12"/>
            <p:cNvSpPr/>
            <p:nvPr/>
          </p:nvSpPr>
          <p:spPr>
            <a:xfrm>
              <a:off x="9759696" y="1418845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40">
                  <a:moveTo>
                    <a:pt x="91440" y="0"/>
                  </a:moveTo>
                  <a:lnTo>
                    <a:pt x="0" y="0"/>
                  </a:lnTo>
                  <a:lnTo>
                    <a:pt x="0" y="91438"/>
                  </a:lnTo>
                  <a:lnTo>
                    <a:pt x="91440" y="91438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ABC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60458" y="1419607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40">
                  <a:moveTo>
                    <a:pt x="0" y="91438"/>
                  </a:moveTo>
                  <a:lnTo>
                    <a:pt x="91440" y="91438"/>
                  </a:lnTo>
                  <a:lnTo>
                    <a:pt x="91440" y="0"/>
                  </a:lnTo>
                  <a:lnTo>
                    <a:pt x="0" y="0"/>
                  </a:lnTo>
                  <a:lnTo>
                    <a:pt x="0" y="91438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50552" y="1680970"/>
            <a:ext cx="111760" cy="109855"/>
            <a:chOff x="9750552" y="1680970"/>
            <a:chExt cx="111760" cy="109855"/>
          </a:xfrm>
        </p:grpSpPr>
        <p:sp>
          <p:nvSpPr>
            <p:cNvPr id="15" name="object 15"/>
            <p:cNvSpPr/>
            <p:nvPr/>
          </p:nvSpPr>
          <p:spPr>
            <a:xfrm>
              <a:off x="9759696" y="1690114"/>
              <a:ext cx="91440" cy="90170"/>
            </a:xfrm>
            <a:custGeom>
              <a:avLst/>
              <a:gdLst/>
              <a:ahLst/>
              <a:cxnLst/>
              <a:rect l="l" t="t" r="r" b="b"/>
              <a:pathLst>
                <a:path w="91440" h="90169">
                  <a:moveTo>
                    <a:pt x="91440" y="0"/>
                  </a:moveTo>
                  <a:lnTo>
                    <a:pt x="0" y="0"/>
                  </a:lnTo>
                  <a:lnTo>
                    <a:pt x="0" y="89663"/>
                  </a:lnTo>
                  <a:lnTo>
                    <a:pt x="91440" y="89663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FFE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60458" y="1690876"/>
              <a:ext cx="91440" cy="90170"/>
            </a:xfrm>
            <a:custGeom>
              <a:avLst/>
              <a:gdLst/>
              <a:ahLst/>
              <a:cxnLst/>
              <a:rect l="l" t="t" r="r" b="b"/>
              <a:pathLst>
                <a:path w="91440" h="90169">
                  <a:moveTo>
                    <a:pt x="0" y="89663"/>
                  </a:moveTo>
                  <a:lnTo>
                    <a:pt x="91440" y="89663"/>
                  </a:lnTo>
                  <a:lnTo>
                    <a:pt x="91440" y="0"/>
                  </a:lnTo>
                  <a:lnTo>
                    <a:pt x="0" y="0"/>
                  </a:lnTo>
                  <a:lnTo>
                    <a:pt x="0" y="89663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750552" y="1952242"/>
            <a:ext cx="111760" cy="109855"/>
            <a:chOff x="9750552" y="1952242"/>
            <a:chExt cx="111760" cy="109855"/>
          </a:xfrm>
        </p:grpSpPr>
        <p:sp>
          <p:nvSpPr>
            <p:cNvPr id="18" name="object 18"/>
            <p:cNvSpPr/>
            <p:nvPr/>
          </p:nvSpPr>
          <p:spPr>
            <a:xfrm>
              <a:off x="9759696" y="1961386"/>
              <a:ext cx="91440" cy="90170"/>
            </a:xfrm>
            <a:custGeom>
              <a:avLst/>
              <a:gdLst/>
              <a:ahLst/>
              <a:cxnLst/>
              <a:rect l="l" t="t" r="r" b="b"/>
              <a:pathLst>
                <a:path w="91440" h="90169">
                  <a:moveTo>
                    <a:pt x="91440" y="0"/>
                  </a:moveTo>
                  <a:lnTo>
                    <a:pt x="0" y="0"/>
                  </a:lnTo>
                  <a:lnTo>
                    <a:pt x="0" y="89663"/>
                  </a:lnTo>
                  <a:lnTo>
                    <a:pt x="91440" y="89663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F0D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60458" y="1962148"/>
              <a:ext cx="91440" cy="90170"/>
            </a:xfrm>
            <a:custGeom>
              <a:avLst/>
              <a:gdLst/>
              <a:ahLst/>
              <a:cxnLst/>
              <a:rect l="l" t="t" r="r" b="b"/>
              <a:pathLst>
                <a:path w="91440" h="90169">
                  <a:moveTo>
                    <a:pt x="0" y="89663"/>
                  </a:moveTo>
                  <a:lnTo>
                    <a:pt x="91440" y="89663"/>
                  </a:lnTo>
                  <a:lnTo>
                    <a:pt x="91440" y="0"/>
                  </a:lnTo>
                  <a:lnTo>
                    <a:pt x="0" y="0"/>
                  </a:lnTo>
                  <a:lnTo>
                    <a:pt x="0" y="89663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552431" y="1328927"/>
            <a:ext cx="2280285" cy="1007744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45"/>
              </a:spcBef>
            </a:pP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материалов</a:t>
            </a:r>
            <a:r>
              <a:rPr sz="1400" spc="-1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избыточно</a:t>
            </a:r>
            <a:endParaRPr sz="1400">
              <a:latin typeface="Calibri"/>
              <a:cs typeface="Calibri"/>
            </a:endParaRPr>
          </a:p>
          <a:p>
            <a:pPr marL="342265">
              <a:lnSpc>
                <a:spcPct val="100000"/>
              </a:lnSpc>
              <a:spcBef>
                <a:spcPts val="505"/>
              </a:spcBef>
            </a:pP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материалов</a:t>
            </a:r>
            <a:r>
              <a:rPr sz="1400" spc="-2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достаточно</a:t>
            </a:r>
            <a:endParaRPr sz="1400">
              <a:latin typeface="Calibri"/>
              <a:cs typeface="Calibri"/>
            </a:endParaRPr>
          </a:p>
          <a:p>
            <a:pPr marL="342265" marR="892810">
              <a:lnSpc>
                <a:spcPct val="100000"/>
              </a:lnSpc>
              <a:spcBef>
                <a:spcPts val="505"/>
              </a:spcBef>
            </a:pP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материалов 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 н</a:t>
            </a:r>
            <a:r>
              <a:rPr sz="1400" spc="-30" dirty="0">
                <a:solidFill>
                  <a:srgbClr val="575757"/>
                </a:solidFill>
                <a:latin typeface="Calibri"/>
                <a:cs typeface="Calibri"/>
              </a:rPr>
              <a:t>е</a:t>
            </a:r>
            <a:r>
              <a:rPr sz="1400" spc="-20" dirty="0">
                <a:solidFill>
                  <a:srgbClr val="575757"/>
                </a:solidFill>
                <a:latin typeface="Calibri"/>
                <a:cs typeface="Calibri"/>
              </a:rPr>
              <a:t>д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ос</a:t>
            </a:r>
            <a:r>
              <a:rPr sz="1400" spc="-10" dirty="0">
                <a:solidFill>
                  <a:srgbClr val="575757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а</a:t>
            </a:r>
            <a:r>
              <a:rPr sz="1400" spc="-20" dirty="0">
                <a:solidFill>
                  <a:srgbClr val="575757"/>
                </a:solidFill>
                <a:latin typeface="Calibri"/>
                <a:cs typeface="Calibri"/>
              </a:rPr>
              <a:t>т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чно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019044" y="1691639"/>
            <a:ext cx="9173210" cy="5166360"/>
            <a:chOff x="3019044" y="1691639"/>
            <a:chExt cx="9173210" cy="5166360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9044" y="1691639"/>
              <a:ext cx="4732020" cy="30739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5408" y="3621023"/>
              <a:ext cx="4736592" cy="3236974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010411" y="220974"/>
            <a:ext cx="3775075" cy="22860"/>
            <a:chOff x="1010411" y="220974"/>
            <a:chExt cx="3775075" cy="22860"/>
          </a:xfrm>
        </p:grpSpPr>
        <p:sp>
          <p:nvSpPr>
            <p:cNvPr id="25" name="object 25"/>
            <p:cNvSpPr/>
            <p:nvPr/>
          </p:nvSpPr>
          <p:spPr>
            <a:xfrm>
              <a:off x="1014983" y="225546"/>
              <a:ext cx="3765550" cy="13970"/>
            </a:xfrm>
            <a:custGeom>
              <a:avLst/>
              <a:gdLst/>
              <a:ahLst/>
              <a:cxnLst/>
              <a:rect l="l" t="t" r="r" b="b"/>
              <a:pathLst>
                <a:path w="3765550" h="13970">
                  <a:moveTo>
                    <a:pt x="3765423" y="0"/>
                  </a:moveTo>
                  <a:lnTo>
                    <a:pt x="0" y="0"/>
                  </a:lnTo>
                  <a:lnTo>
                    <a:pt x="0" y="13467"/>
                  </a:lnTo>
                  <a:lnTo>
                    <a:pt x="3765423" y="13467"/>
                  </a:lnTo>
                  <a:lnTo>
                    <a:pt x="3765423" y="0"/>
                  </a:lnTo>
                  <a:close/>
                </a:path>
              </a:pathLst>
            </a:custGeom>
            <a:solidFill>
              <a:srgbClr val="B58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14983" y="225546"/>
              <a:ext cx="3765550" cy="13970"/>
            </a:xfrm>
            <a:custGeom>
              <a:avLst/>
              <a:gdLst/>
              <a:ahLst/>
              <a:cxnLst/>
              <a:rect l="l" t="t" r="r" b="b"/>
              <a:pathLst>
                <a:path w="3765550" h="13970">
                  <a:moveTo>
                    <a:pt x="0" y="13467"/>
                  </a:moveTo>
                  <a:lnTo>
                    <a:pt x="3765423" y="13467"/>
                  </a:lnTo>
                  <a:lnTo>
                    <a:pt x="3765423" y="0"/>
                  </a:lnTo>
                  <a:lnTo>
                    <a:pt x="0" y="0"/>
                  </a:lnTo>
                  <a:lnTo>
                    <a:pt x="0" y="13467"/>
                  </a:lnTo>
                  <a:close/>
                </a:path>
              </a:pathLst>
            </a:custGeom>
            <a:ln w="9144">
              <a:solidFill>
                <a:srgbClr val="B58F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-4572" y="6438900"/>
            <a:ext cx="294005" cy="423545"/>
            <a:chOff x="-4572" y="6438900"/>
            <a:chExt cx="294005" cy="423545"/>
          </a:xfrm>
        </p:grpSpPr>
        <p:sp>
          <p:nvSpPr>
            <p:cNvPr id="28" name="object 28"/>
            <p:cNvSpPr/>
            <p:nvPr/>
          </p:nvSpPr>
          <p:spPr>
            <a:xfrm>
              <a:off x="0" y="6443471"/>
              <a:ext cx="285115" cy="414655"/>
            </a:xfrm>
            <a:custGeom>
              <a:avLst/>
              <a:gdLst/>
              <a:ahLst/>
              <a:cxnLst/>
              <a:rect l="l" t="t" r="r" b="b"/>
              <a:pathLst>
                <a:path w="285115" h="414654">
                  <a:moveTo>
                    <a:pt x="284861" y="0"/>
                  </a:moveTo>
                  <a:lnTo>
                    <a:pt x="0" y="0"/>
                  </a:lnTo>
                  <a:lnTo>
                    <a:pt x="0" y="414401"/>
                  </a:lnTo>
                  <a:lnTo>
                    <a:pt x="284861" y="414401"/>
                  </a:lnTo>
                  <a:lnTo>
                    <a:pt x="284861" y="0"/>
                  </a:lnTo>
                  <a:close/>
                </a:path>
              </a:pathLst>
            </a:custGeom>
            <a:solidFill>
              <a:srgbClr val="FF7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6443472"/>
              <a:ext cx="285115" cy="414655"/>
            </a:xfrm>
            <a:custGeom>
              <a:avLst/>
              <a:gdLst/>
              <a:ahLst/>
              <a:cxnLst/>
              <a:rect l="l" t="t" r="r" b="b"/>
              <a:pathLst>
                <a:path w="285115" h="414654">
                  <a:moveTo>
                    <a:pt x="284861" y="414400"/>
                  </a:moveTo>
                  <a:lnTo>
                    <a:pt x="284861" y="0"/>
                  </a:lnTo>
                  <a:lnTo>
                    <a:pt x="0" y="0"/>
                  </a:lnTo>
                  <a:lnTo>
                    <a:pt x="0" y="414400"/>
                  </a:lnTo>
                </a:path>
              </a:pathLst>
            </a:custGeom>
            <a:ln w="9144">
              <a:solidFill>
                <a:srgbClr val="FF78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72795" y="405384"/>
            <a:ext cx="117475" cy="281940"/>
            <a:chOff x="272795" y="405384"/>
            <a:chExt cx="117475" cy="281940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367" y="568452"/>
              <a:ext cx="112775" cy="1188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795" y="405384"/>
              <a:ext cx="112775" cy="118872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795" y="228600"/>
            <a:ext cx="112775" cy="11887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3483" y="565404"/>
            <a:ext cx="112776" cy="11734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8912" y="400811"/>
            <a:ext cx="112776" cy="11887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8912" y="224027"/>
            <a:ext cx="112776" cy="11887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6551" y="569976"/>
            <a:ext cx="112776" cy="117348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1980" y="405384"/>
            <a:ext cx="114300" cy="11887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1980" y="228600"/>
            <a:ext cx="114300" cy="118872"/>
          </a:xfrm>
          <a:prstGeom prst="rect">
            <a:avLst/>
          </a:prstGeom>
        </p:spPr>
      </p:pic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022400" y="235965"/>
            <a:ext cx="7636509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spc="-5" dirty="0">
                <a:solidFill>
                  <a:srgbClr val="394D87"/>
                </a:solidFill>
              </a:rPr>
              <a:t>Педагоги.</a:t>
            </a:r>
            <a:r>
              <a:rPr sz="3650" spc="20" dirty="0">
                <a:solidFill>
                  <a:srgbClr val="394D87"/>
                </a:solidFill>
              </a:rPr>
              <a:t> </a:t>
            </a:r>
            <a:r>
              <a:rPr sz="3650" spc="-10" dirty="0">
                <a:solidFill>
                  <a:srgbClr val="394D87"/>
                </a:solidFill>
              </a:rPr>
              <a:t>Результаты</a:t>
            </a:r>
            <a:r>
              <a:rPr sz="3650" spc="10" dirty="0">
                <a:solidFill>
                  <a:srgbClr val="394D87"/>
                </a:solidFill>
              </a:rPr>
              <a:t> </a:t>
            </a:r>
            <a:r>
              <a:rPr sz="3650" spc="-5" dirty="0">
                <a:solidFill>
                  <a:srgbClr val="394D87"/>
                </a:solidFill>
              </a:rPr>
              <a:t>обратной</a:t>
            </a:r>
            <a:r>
              <a:rPr sz="3650" dirty="0">
                <a:solidFill>
                  <a:srgbClr val="394D87"/>
                </a:solidFill>
              </a:rPr>
              <a:t> </a:t>
            </a:r>
            <a:r>
              <a:rPr sz="3650" spc="-10" dirty="0">
                <a:solidFill>
                  <a:srgbClr val="394D87"/>
                </a:solidFill>
              </a:rPr>
              <a:t>связи</a:t>
            </a:r>
            <a:endParaRPr sz="3650"/>
          </a:p>
        </p:txBody>
      </p:sp>
      <p:sp>
        <p:nvSpPr>
          <p:cNvPr id="41" name="object 41"/>
          <p:cNvSpPr txBox="1"/>
          <p:nvPr/>
        </p:nvSpPr>
        <p:spPr>
          <a:xfrm>
            <a:off x="195478" y="1447545"/>
            <a:ext cx="1067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Рис</a:t>
            </a:r>
            <a:r>
              <a:rPr sz="1400" spc="-3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1.</a:t>
            </a:r>
            <a:r>
              <a:rPr sz="1400" spc="-3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75757"/>
                </a:solidFill>
                <a:latin typeface="Calibri"/>
                <a:cs typeface="Calibri"/>
              </a:rPr>
              <a:t>Оценка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2138" y="1660906"/>
            <a:ext cx="117919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полезности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п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р</a:t>
            </a:r>
            <a:r>
              <a:rPr sz="1400" spc="-30" dirty="0">
                <a:solidFill>
                  <a:srgbClr val="575757"/>
                </a:solidFill>
                <a:latin typeface="Calibri"/>
                <a:cs typeface="Calibri"/>
              </a:rPr>
              <a:t>е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дл</a:t>
            </a:r>
            <a:r>
              <a:rPr sz="1400" spc="-10" dirty="0">
                <a:solidFill>
                  <a:srgbClr val="575757"/>
                </a:solidFill>
                <a:latin typeface="Calibri"/>
                <a:cs typeface="Calibri"/>
              </a:rPr>
              <a:t>ож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ен</a:t>
            </a:r>
            <a:r>
              <a:rPr sz="1400" spc="5" dirty="0">
                <a:solidFill>
                  <a:srgbClr val="575757"/>
                </a:solidFill>
                <a:latin typeface="Calibri"/>
                <a:cs typeface="Calibri"/>
              </a:rPr>
              <a:t>н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ых  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материалов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74698" y="5969000"/>
            <a:ext cx="226504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5080" indent="-14224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Рис. 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3. 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Степень соответствия 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предложенных</a:t>
            </a:r>
            <a:r>
              <a:rPr sz="1400" spc="-6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материалов </a:t>
            </a:r>
            <a:r>
              <a:rPr sz="1400" spc="-30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возрастным особенностям 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обучающихся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852152" y="2852115"/>
            <a:ext cx="117919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Рис. 2. </a:t>
            </a:r>
            <a:r>
              <a:rPr sz="1400" spc="-10" dirty="0">
                <a:solidFill>
                  <a:srgbClr val="575757"/>
                </a:solidFill>
                <a:latin typeface="Calibri"/>
                <a:cs typeface="Calibri"/>
              </a:rPr>
              <a:t>Оценка 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 достаточности 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 п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р</a:t>
            </a:r>
            <a:r>
              <a:rPr sz="1400" spc="-30" dirty="0">
                <a:solidFill>
                  <a:srgbClr val="575757"/>
                </a:solidFill>
                <a:latin typeface="Calibri"/>
                <a:cs typeface="Calibri"/>
              </a:rPr>
              <a:t>е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дл</a:t>
            </a:r>
            <a:r>
              <a:rPr sz="1400" spc="-10" dirty="0">
                <a:solidFill>
                  <a:srgbClr val="575757"/>
                </a:solidFill>
                <a:latin typeface="Calibri"/>
                <a:cs typeface="Calibri"/>
              </a:rPr>
              <a:t>ож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ен</a:t>
            </a:r>
            <a:r>
              <a:rPr sz="1400" spc="5" dirty="0">
                <a:solidFill>
                  <a:srgbClr val="575757"/>
                </a:solidFill>
                <a:latin typeface="Calibri"/>
                <a:cs typeface="Calibri"/>
              </a:rPr>
              <a:t>н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ых  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материалов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554225" y="996441"/>
            <a:ext cx="2987675" cy="2952115"/>
            <a:chOff x="1554225" y="996441"/>
            <a:chExt cx="2987675" cy="2952115"/>
          </a:xfrm>
        </p:grpSpPr>
        <p:sp>
          <p:nvSpPr>
            <p:cNvPr id="46" name="object 46"/>
            <p:cNvSpPr/>
            <p:nvPr/>
          </p:nvSpPr>
          <p:spPr>
            <a:xfrm>
              <a:off x="1828799" y="1057655"/>
              <a:ext cx="2701925" cy="2880360"/>
            </a:xfrm>
            <a:custGeom>
              <a:avLst/>
              <a:gdLst/>
              <a:ahLst/>
              <a:cxnLst/>
              <a:rect l="l" t="t" r="r" b="b"/>
              <a:pathLst>
                <a:path w="2701925" h="2880360">
                  <a:moveTo>
                    <a:pt x="1261872" y="0"/>
                  </a:moveTo>
                  <a:lnTo>
                    <a:pt x="1261872" y="1440053"/>
                  </a:lnTo>
                  <a:lnTo>
                    <a:pt x="0" y="2133727"/>
                  </a:lnTo>
                  <a:lnTo>
                    <a:pt x="24383" y="2176399"/>
                  </a:lnTo>
                  <a:lnTo>
                    <a:pt x="50037" y="2217928"/>
                  </a:lnTo>
                  <a:lnTo>
                    <a:pt x="77088" y="2258441"/>
                  </a:lnTo>
                  <a:lnTo>
                    <a:pt x="105282" y="2297938"/>
                  </a:lnTo>
                  <a:lnTo>
                    <a:pt x="134747" y="2336292"/>
                  </a:lnTo>
                  <a:lnTo>
                    <a:pt x="165354" y="2373503"/>
                  </a:lnTo>
                  <a:lnTo>
                    <a:pt x="197104" y="2409571"/>
                  </a:lnTo>
                  <a:lnTo>
                    <a:pt x="229997" y="2444496"/>
                  </a:lnTo>
                  <a:lnTo>
                    <a:pt x="264032" y="2478278"/>
                  </a:lnTo>
                  <a:lnTo>
                    <a:pt x="298957" y="2510790"/>
                  </a:lnTo>
                  <a:lnTo>
                    <a:pt x="335025" y="2542032"/>
                  </a:lnTo>
                  <a:lnTo>
                    <a:pt x="371982" y="2572131"/>
                  </a:lnTo>
                  <a:lnTo>
                    <a:pt x="409829" y="2600833"/>
                  </a:lnTo>
                  <a:lnTo>
                    <a:pt x="448691" y="2628392"/>
                  </a:lnTo>
                  <a:lnTo>
                    <a:pt x="488314" y="2654554"/>
                  </a:lnTo>
                  <a:lnTo>
                    <a:pt x="528827" y="2679446"/>
                  </a:lnTo>
                  <a:lnTo>
                    <a:pt x="570102" y="2702941"/>
                  </a:lnTo>
                  <a:lnTo>
                    <a:pt x="612267" y="2725166"/>
                  </a:lnTo>
                  <a:lnTo>
                    <a:pt x="655066" y="2745867"/>
                  </a:lnTo>
                  <a:lnTo>
                    <a:pt x="698500" y="2765171"/>
                  </a:lnTo>
                  <a:lnTo>
                    <a:pt x="742695" y="2783078"/>
                  </a:lnTo>
                  <a:lnTo>
                    <a:pt x="787400" y="2799588"/>
                  </a:lnTo>
                  <a:lnTo>
                    <a:pt x="832738" y="2814574"/>
                  </a:lnTo>
                  <a:lnTo>
                    <a:pt x="878713" y="2828036"/>
                  </a:lnTo>
                  <a:lnTo>
                    <a:pt x="925194" y="2840101"/>
                  </a:lnTo>
                  <a:lnTo>
                    <a:pt x="972057" y="2850515"/>
                  </a:lnTo>
                  <a:lnTo>
                    <a:pt x="1019429" y="2859405"/>
                  </a:lnTo>
                  <a:lnTo>
                    <a:pt x="1067308" y="2866771"/>
                  </a:lnTo>
                  <a:lnTo>
                    <a:pt x="1115441" y="2872486"/>
                  </a:lnTo>
                  <a:lnTo>
                    <a:pt x="1163955" y="2876677"/>
                  </a:lnTo>
                  <a:lnTo>
                    <a:pt x="1212850" y="2879090"/>
                  </a:lnTo>
                  <a:lnTo>
                    <a:pt x="1261872" y="2879979"/>
                  </a:lnTo>
                  <a:lnTo>
                    <a:pt x="1310386" y="2879217"/>
                  </a:lnTo>
                  <a:lnTo>
                    <a:pt x="1358519" y="2876804"/>
                  </a:lnTo>
                  <a:lnTo>
                    <a:pt x="1406144" y="2872867"/>
                  </a:lnTo>
                  <a:lnTo>
                    <a:pt x="1453388" y="2867406"/>
                  </a:lnTo>
                  <a:lnTo>
                    <a:pt x="1500124" y="2860421"/>
                  </a:lnTo>
                  <a:lnTo>
                    <a:pt x="1546352" y="2851912"/>
                  </a:lnTo>
                  <a:lnTo>
                    <a:pt x="1592072" y="2842006"/>
                  </a:lnTo>
                  <a:lnTo>
                    <a:pt x="1637284" y="2830576"/>
                  </a:lnTo>
                  <a:lnTo>
                    <a:pt x="1681861" y="2817749"/>
                  </a:lnTo>
                  <a:lnTo>
                    <a:pt x="1725802" y="2803652"/>
                  </a:lnTo>
                  <a:lnTo>
                    <a:pt x="1769237" y="2788158"/>
                  </a:lnTo>
                  <a:lnTo>
                    <a:pt x="1811909" y="2771267"/>
                  </a:lnTo>
                  <a:lnTo>
                    <a:pt x="1853946" y="2753106"/>
                  </a:lnTo>
                  <a:lnTo>
                    <a:pt x="1895221" y="2733675"/>
                  </a:lnTo>
                  <a:lnTo>
                    <a:pt x="1935861" y="2712974"/>
                  </a:lnTo>
                  <a:lnTo>
                    <a:pt x="1975612" y="2691003"/>
                  </a:lnTo>
                  <a:lnTo>
                    <a:pt x="2014727" y="2667762"/>
                  </a:lnTo>
                  <a:lnTo>
                    <a:pt x="2052954" y="2643505"/>
                  </a:lnTo>
                  <a:lnTo>
                    <a:pt x="2090292" y="2617978"/>
                  </a:lnTo>
                  <a:lnTo>
                    <a:pt x="2126869" y="2591435"/>
                  </a:lnTo>
                  <a:lnTo>
                    <a:pt x="2162555" y="2563622"/>
                  </a:lnTo>
                  <a:lnTo>
                    <a:pt x="2197354" y="2534793"/>
                  </a:lnTo>
                  <a:lnTo>
                    <a:pt x="2231263" y="2504948"/>
                  </a:lnTo>
                  <a:lnTo>
                    <a:pt x="2264029" y="2474087"/>
                  </a:lnTo>
                  <a:lnTo>
                    <a:pt x="2296033" y="2442210"/>
                  </a:lnTo>
                  <a:lnTo>
                    <a:pt x="2326894" y="2409317"/>
                  </a:lnTo>
                  <a:lnTo>
                    <a:pt x="2356739" y="2375408"/>
                  </a:lnTo>
                  <a:lnTo>
                    <a:pt x="2385567" y="2340610"/>
                  </a:lnTo>
                  <a:lnTo>
                    <a:pt x="2413254" y="2304923"/>
                  </a:lnTo>
                  <a:lnTo>
                    <a:pt x="2439924" y="2268474"/>
                  </a:lnTo>
                  <a:lnTo>
                    <a:pt x="2465451" y="2231009"/>
                  </a:lnTo>
                  <a:lnTo>
                    <a:pt x="2489708" y="2192782"/>
                  </a:lnTo>
                  <a:lnTo>
                    <a:pt x="2512949" y="2153666"/>
                  </a:lnTo>
                  <a:lnTo>
                    <a:pt x="2534792" y="2113915"/>
                  </a:lnTo>
                  <a:lnTo>
                    <a:pt x="2555621" y="2073275"/>
                  </a:lnTo>
                  <a:lnTo>
                    <a:pt x="2575052" y="2032000"/>
                  </a:lnTo>
                  <a:lnTo>
                    <a:pt x="2593213" y="1989963"/>
                  </a:lnTo>
                  <a:lnTo>
                    <a:pt x="2610104" y="1947291"/>
                  </a:lnTo>
                  <a:lnTo>
                    <a:pt x="2625598" y="1903984"/>
                  </a:lnTo>
                  <a:lnTo>
                    <a:pt x="2639695" y="1859915"/>
                  </a:lnTo>
                  <a:lnTo>
                    <a:pt x="2652522" y="1815338"/>
                  </a:lnTo>
                  <a:lnTo>
                    <a:pt x="2663952" y="1770253"/>
                  </a:lnTo>
                  <a:lnTo>
                    <a:pt x="2673858" y="1724533"/>
                  </a:lnTo>
                  <a:lnTo>
                    <a:pt x="2682366" y="1678305"/>
                  </a:lnTo>
                  <a:lnTo>
                    <a:pt x="2689352" y="1631569"/>
                  </a:lnTo>
                  <a:lnTo>
                    <a:pt x="2694813" y="1584325"/>
                  </a:lnTo>
                  <a:lnTo>
                    <a:pt x="2698750" y="1536700"/>
                  </a:lnTo>
                  <a:lnTo>
                    <a:pt x="2701163" y="1488567"/>
                  </a:lnTo>
                  <a:lnTo>
                    <a:pt x="2701925" y="1440053"/>
                  </a:lnTo>
                  <a:lnTo>
                    <a:pt x="2701163" y="1391539"/>
                  </a:lnTo>
                  <a:lnTo>
                    <a:pt x="2698750" y="1343406"/>
                  </a:lnTo>
                  <a:lnTo>
                    <a:pt x="2694813" y="1295781"/>
                  </a:lnTo>
                  <a:lnTo>
                    <a:pt x="2689352" y="1248537"/>
                  </a:lnTo>
                  <a:lnTo>
                    <a:pt x="2682366" y="1201801"/>
                  </a:lnTo>
                  <a:lnTo>
                    <a:pt x="2673858" y="1155573"/>
                  </a:lnTo>
                  <a:lnTo>
                    <a:pt x="2663952" y="1109853"/>
                  </a:lnTo>
                  <a:lnTo>
                    <a:pt x="2652522" y="1064768"/>
                  </a:lnTo>
                  <a:lnTo>
                    <a:pt x="2639695" y="1020191"/>
                  </a:lnTo>
                  <a:lnTo>
                    <a:pt x="2625598" y="976122"/>
                  </a:lnTo>
                  <a:lnTo>
                    <a:pt x="2610104" y="932815"/>
                  </a:lnTo>
                  <a:lnTo>
                    <a:pt x="2593213" y="890143"/>
                  </a:lnTo>
                  <a:lnTo>
                    <a:pt x="2575052" y="848106"/>
                  </a:lnTo>
                  <a:lnTo>
                    <a:pt x="2555621" y="806831"/>
                  </a:lnTo>
                  <a:lnTo>
                    <a:pt x="2534792" y="766191"/>
                  </a:lnTo>
                  <a:lnTo>
                    <a:pt x="2512949" y="726313"/>
                  </a:lnTo>
                  <a:lnTo>
                    <a:pt x="2489708" y="687324"/>
                  </a:lnTo>
                  <a:lnTo>
                    <a:pt x="2465451" y="649097"/>
                  </a:lnTo>
                  <a:lnTo>
                    <a:pt x="2439924" y="611632"/>
                  </a:lnTo>
                  <a:lnTo>
                    <a:pt x="2413254" y="575056"/>
                  </a:lnTo>
                  <a:lnTo>
                    <a:pt x="2385567" y="539369"/>
                  </a:lnTo>
                  <a:lnTo>
                    <a:pt x="2356739" y="504571"/>
                  </a:lnTo>
                  <a:lnTo>
                    <a:pt x="2326894" y="470789"/>
                  </a:lnTo>
                  <a:lnTo>
                    <a:pt x="2296033" y="437896"/>
                  </a:lnTo>
                  <a:lnTo>
                    <a:pt x="2264029" y="406019"/>
                  </a:lnTo>
                  <a:lnTo>
                    <a:pt x="2231263" y="375031"/>
                  </a:lnTo>
                  <a:lnTo>
                    <a:pt x="2197354" y="345186"/>
                  </a:lnTo>
                  <a:lnTo>
                    <a:pt x="2162555" y="316357"/>
                  </a:lnTo>
                  <a:lnTo>
                    <a:pt x="2126869" y="288671"/>
                  </a:lnTo>
                  <a:lnTo>
                    <a:pt x="2090292" y="262001"/>
                  </a:lnTo>
                  <a:lnTo>
                    <a:pt x="2052954" y="236474"/>
                  </a:lnTo>
                  <a:lnTo>
                    <a:pt x="2014727" y="212217"/>
                  </a:lnTo>
                  <a:lnTo>
                    <a:pt x="1975612" y="188976"/>
                  </a:lnTo>
                  <a:lnTo>
                    <a:pt x="1935861" y="167132"/>
                  </a:lnTo>
                  <a:lnTo>
                    <a:pt x="1895221" y="146431"/>
                  </a:lnTo>
                  <a:lnTo>
                    <a:pt x="1853946" y="126873"/>
                  </a:lnTo>
                  <a:lnTo>
                    <a:pt x="1811909" y="108712"/>
                  </a:lnTo>
                  <a:lnTo>
                    <a:pt x="1769237" y="91948"/>
                  </a:lnTo>
                  <a:lnTo>
                    <a:pt x="1725802" y="76327"/>
                  </a:lnTo>
                  <a:lnTo>
                    <a:pt x="1681861" y="62230"/>
                  </a:lnTo>
                  <a:lnTo>
                    <a:pt x="1637284" y="49403"/>
                  </a:lnTo>
                  <a:lnTo>
                    <a:pt x="1592072" y="37973"/>
                  </a:lnTo>
                  <a:lnTo>
                    <a:pt x="1546352" y="28067"/>
                  </a:lnTo>
                  <a:lnTo>
                    <a:pt x="1500124" y="19558"/>
                  </a:lnTo>
                  <a:lnTo>
                    <a:pt x="1453388" y="12573"/>
                  </a:lnTo>
                  <a:lnTo>
                    <a:pt x="1406144" y="7112"/>
                  </a:lnTo>
                  <a:lnTo>
                    <a:pt x="1358519" y="3175"/>
                  </a:lnTo>
                  <a:lnTo>
                    <a:pt x="1310386" y="762"/>
                  </a:lnTo>
                  <a:lnTo>
                    <a:pt x="1261872" y="0"/>
                  </a:lnTo>
                  <a:close/>
                </a:path>
              </a:pathLst>
            </a:custGeom>
            <a:solidFill>
              <a:srgbClr val="F8C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29561" y="1058417"/>
              <a:ext cx="2701925" cy="2880360"/>
            </a:xfrm>
            <a:custGeom>
              <a:avLst/>
              <a:gdLst/>
              <a:ahLst/>
              <a:cxnLst/>
              <a:rect l="l" t="t" r="r" b="b"/>
              <a:pathLst>
                <a:path w="2701925" h="2880360">
                  <a:moveTo>
                    <a:pt x="1261871" y="0"/>
                  </a:moveTo>
                  <a:lnTo>
                    <a:pt x="1310386" y="762"/>
                  </a:lnTo>
                  <a:lnTo>
                    <a:pt x="1358519" y="3175"/>
                  </a:lnTo>
                  <a:lnTo>
                    <a:pt x="1406144" y="7112"/>
                  </a:lnTo>
                  <a:lnTo>
                    <a:pt x="1453388" y="12573"/>
                  </a:lnTo>
                  <a:lnTo>
                    <a:pt x="1500124" y="19558"/>
                  </a:lnTo>
                  <a:lnTo>
                    <a:pt x="1546352" y="28067"/>
                  </a:lnTo>
                  <a:lnTo>
                    <a:pt x="1592072" y="37973"/>
                  </a:lnTo>
                  <a:lnTo>
                    <a:pt x="1637284" y="49403"/>
                  </a:lnTo>
                  <a:lnTo>
                    <a:pt x="1681861" y="62230"/>
                  </a:lnTo>
                  <a:lnTo>
                    <a:pt x="1725802" y="76327"/>
                  </a:lnTo>
                  <a:lnTo>
                    <a:pt x="1769237" y="91948"/>
                  </a:lnTo>
                  <a:lnTo>
                    <a:pt x="1811909" y="108712"/>
                  </a:lnTo>
                  <a:lnTo>
                    <a:pt x="1853946" y="126873"/>
                  </a:lnTo>
                  <a:lnTo>
                    <a:pt x="1895221" y="146431"/>
                  </a:lnTo>
                  <a:lnTo>
                    <a:pt x="1935861" y="167132"/>
                  </a:lnTo>
                  <a:lnTo>
                    <a:pt x="1975612" y="188976"/>
                  </a:lnTo>
                  <a:lnTo>
                    <a:pt x="2014727" y="212217"/>
                  </a:lnTo>
                  <a:lnTo>
                    <a:pt x="2052954" y="236474"/>
                  </a:lnTo>
                  <a:lnTo>
                    <a:pt x="2090292" y="262001"/>
                  </a:lnTo>
                  <a:lnTo>
                    <a:pt x="2126868" y="288671"/>
                  </a:lnTo>
                  <a:lnTo>
                    <a:pt x="2162555" y="316357"/>
                  </a:lnTo>
                  <a:lnTo>
                    <a:pt x="2197354" y="345186"/>
                  </a:lnTo>
                  <a:lnTo>
                    <a:pt x="2231263" y="375031"/>
                  </a:lnTo>
                  <a:lnTo>
                    <a:pt x="2264029" y="406019"/>
                  </a:lnTo>
                  <a:lnTo>
                    <a:pt x="2296033" y="437896"/>
                  </a:lnTo>
                  <a:lnTo>
                    <a:pt x="2326893" y="470789"/>
                  </a:lnTo>
                  <a:lnTo>
                    <a:pt x="2356739" y="504571"/>
                  </a:lnTo>
                  <a:lnTo>
                    <a:pt x="2385567" y="539369"/>
                  </a:lnTo>
                  <a:lnTo>
                    <a:pt x="2413254" y="575056"/>
                  </a:lnTo>
                  <a:lnTo>
                    <a:pt x="2439924" y="611632"/>
                  </a:lnTo>
                  <a:lnTo>
                    <a:pt x="2465451" y="649097"/>
                  </a:lnTo>
                  <a:lnTo>
                    <a:pt x="2489708" y="687324"/>
                  </a:lnTo>
                  <a:lnTo>
                    <a:pt x="2512949" y="726313"/>
                  </a:lnTo>
                  <a:lnTo>
                    <a:pt x="2534792" y="766191"/>
                  </a:lnTo>
                  <a:lnTo>
                    <a:pt x="2555621" y="806831"/>
                  </a:lnTo>
                  <a:lnTo>
                    <a:pt x="2575052" y="848106"/>
                  </a:lnTo>
                  <a:lnTo>
                    <a:pt x="2593213" y="890143"/>
                  </a:lnTo>
                  <a:lnTo>
                    <a:pt x="2610104" y="932815"/>
                  </a:lnTo>
                  <a:lnTo>
                    <a:pt x="2625598" y="976122"/>
                  </a:lnTo>
                  <a:lnTo>
                    <a:pt x="2639695" y="1020191"/>
                  </a:lnTo>
                  <a:lnTo>
                    <a:pt x="2652522" y="1064768"/>
                  </a:lnTo>
                  <a:lnTo>
                    <a:pt x="2663952" y="1109853"/>
                  </a:lnTo>
                  <a:lnTo>
                    <a:pt x="2673858" y="1155573"/>
                  </a:lnTo>
                  <a:lnTo>
                    <a:pt x="2682366" y="1201801"/>
                  </a:lnTo>
                  <a:lnTo>
                    <a:pt x="2689352" y="1248537"/>
                  </a:lnTo>
                  <a:lnTo>
                    <a:pt x="2694813" y="1295781"/>
                  </a:lnTo>
                  <a:lnTo>
                    <a:pt x="2698750" y="1343406"/>
                  </a:lnTo>
                  <a:lnTo>
                    <a:pt x="2701163" y="1391539"/>
                  </a:lnTo>
                  <a:lnTo>
                    <a:pt x="2701925" y="1440053"/>
                  </a:lnTo>
                  <a:lnTo>
                    <a:pt x="2701163" y="1488567"/>
                  </a:lnTo>
                  <a:lnTo>
                    <a:pt x="2698750" y="1536700"/>
                  </a:lnTo>
                  <a:lnTo>
                    <a:pt x="2694813" y="1584325"/>
                  </a:lnTo>
                  <a:lnTo>
                    <a:pt x="2689352" y="1631569"/>
                  </a:lnTo>
                  <a:lnTo>
                    <a:pt x="2682366" y="1678305"/>
                  </a:lnTo>
                  <a:lnTo>
                    <a:pt x="2673858" y="1724533"/>
                  </a:lnTo>
                  <a:lnTo>
                    <a:pt x="2663952" y="1770253"/>
                  </a:lnTo>
                  <a:lnTo>
                    <a:pt x="2652522" y="1815338"/>
                  </a:lnTo>
                  <a:lnTo>
                    <a:pt x="2639695" y="1859915"/>
                  </a:lnTo>
                  <a:lnTo>
                    <a:pt x="2625598" y="1903984"/>
                  </a:lnTo>
                  <a:lnTo>
                    <a:pt x="2610104" y="1947291"/>
                  </a:lnTo>
                  <a:lnTo>
                    <a:pt x="2593213" y="1989963"/>
                  </a:lnTo>
                  <a:lnTo>
                    <a:pt x="2575052" y="2032000"/>
                  </a:lnTo>
                  <a:lnTo>
                    <a:pt x="2555621" y="2073275"/>
                  </a:lnTo>
                  <a:lnTo>
                    <a:pt x="2534792" y="2113915"/>
                  </a:lnTo>
                  <a:lnTo>
                    <a:pt x="2512949" y="2153666"/>
                  </a:lnTo>
                  <a:lnTo>
                    <a:pt x="2489708" y="2192782"/>
                  </a:lnTo>
                  <a:lnTo>
                    <a:pt x="2465451" y="2231009"/>
                  </a:lnTo>
                  <a:lnTo>
                    <a:pt x="2439924" y="2268474"/>
                  </a:lnTo>
                  <a:lnTo>
                    <a:pt x="2413254" y="2304923"/>
                  </a:lnTo>
                  <a:lnTo>
                    <a:pt x="2385567" y="2340610"/>
                  </a:lnTo>
                  <a:lnTo>
                    <a:pt x="2356739" y="2375408"/>
                  </a:lnTo>
                  <a:lnTo>
                    <a:pt x="2326893" y="2409317"/>
                  </a:lnTo>
                  <a:lnTo>
                    <a:pt x="2296033" y="2442210"/>
                  </a:lnTo>
                  <a:lnTo>
                    <a:pt x="2264029" y="2474087"/>
                  </a:lnTo>
                  <a:lnTo>
                    <a:pt x="2231263" y="2504948"/>
                  </a:lnTo>
                  <a:lnTo>
                    <a:pt x="2197354" y="2534793"/>
                  </a:lnTo>
                  <a:lnTo>
                    <a:pt x="2162555" y="2563622"/>
                  </a:lnTo>
                  <a:lnTo>
                    <a:pt x="2126868" y="2591435"/>
                  </a:lnTo>
                  <a:lnTo>
                    <a:pt x="2090292" y="2617978"/>
                  </a:lnTo>
                  <a:lnTo>
                    <a:pt x="2052954" y="2643505"/>
                  </a:lnTo>
                  <a:lnTo>
                    <a:pt x="2014727" y="2667889"/>
                  </a:lnTo>
                  <a:lnTo>
                    <a:pt x="1975612" y="2691003"/>
                  </a:lnTo>
                  <a:lnTo>
                    <a:pt x="1935861" y="2712974"/>
                  </a:lnTo>
                  <a:lnTo>
                    <a:pt x="1895221" y="2733675"/>
                  </a:lnTo>
                  <a:lnTo>
                    <a:pt x="1853946" y="2753106"/>
                  </a:lnTo>
                  <a:lnTo>
                    <a:pt x="1811909" y="2771267"/>
                  </a:lnTo>
                  <a:lnTo>
                    <a:pt x="1769237" y="2788158"/>
                  </a:lnTo>
                  <a:lnTo>
                    <a:pt x="1725802" y="2803652"/>
                  </a:lnTo>
                  <a:lnTo>
                    <a:pt x="1681861" y="2817749"/>
                  </a:lnTo>
                  <a:lnTo>
                    <a:pt x="1637284" y="2830576"/>
                  </a:lnTo>
                  <a:lnTo>
                    <a:pt x="1592072" y="2842006"/>
                  </a:lnTo>
                  <a:lnTo>
                    <a:pt x="1546352" y="2851912"/>
                  </a:lnTo>
                  <a:lnTo>
                    <a:pt x="1500124" y="2860421"/>
                  </a:lnTo>
                  <a:lnTo>
                    <a:pt x="1453388" y="2867406"/>
                  </a:lnTo>
                  <a:lnTo>
                    <a:pt x="1406144" y="2872867"/>
                  </a:lnTo>
                  <a:lnTo>
                    <a:pt x="1358519" y="2876804"/>
                  </a:lnTo>
                  <a:lnTo>
                    <a:pt x="1310386" y="2879217"/>
                  </a:lnTo>
                  <a:lnTo>
                    <a:pt x="1261871" y="2879979"/>
                  </a:lnTo>
                  <a:lnTo>
                    <a:pt x="1212850" y="2879090"/>
                  </a:lnTo>
                  <a:lnTo>
                    <a:pt x="1163955" y="2876677"/>
                  </a:lnTo>
                  <a:lnTo>
                    <a:pt x="1115440" y="2872486"/>
                  </a:lnTo>
                  <a:lnTo>
                    <a:pt x="1067308" y="2866771"/>
                  </a:lnTo>
                  <a:lnTo>
                    <a:pt x="1019429" y="2859405"/>
                  </a:lnTo>
                  <a:lnTo>
                    <a:pt x="972057" y="2850515"/>
                  </a:lnTo>
                  <a:lnTo>
                    <a:pt x="925194" y="2840101"/>
                  </a:lnTo>
                  <a:lnTo>
                    <a:pt x="878713" y="2828036"/>
                  </a:lnTo>
                  <a:lnTo>
                    <a:pt x="832738" y="2814574"/>
                  </a:lnTo>
                  <a:lnTo>
                    <a:pt x="787400" y="2799588"/>
                  </a:lnTo>
                  <a:lnTo>
                    <a:pt x="742695" y="2783078"/>
                  </a:lnTo>
                  <a:lnTo>
                    <a:pt x="698500" y="2765171"/>
                  </a:lnTo>
                  <a:lnTo>
                    <a:pt x="655065" y="2745867"/>
                  </a:lnTo>
                  <a:lnTo>
                    <a:pt x="612267" y="2725166"/>
                  </a:lnTo>
                  <a:lnTo>
                    <a:pt x="570102" y="2702941"/>
                  </a:lnTo>
                  <a:lnTo>
                    <a:pt x="528827" y="2679446"/>
                  </a:lnTo>
                  <a:lnTo>
                    <a:pt x="488314" y="2654554"/>
                  </a:lnTo>
                  <a:lnTo>
                    <a:pt x="448690" y="2628392"/>
                  </a:lnTo>
                  <a:lnTo>
                    <a:pt x="409829" y="2600833"/>
                  </a:lnTo>
                  <a:lnTo>
                    <a:pt x="371982" y="2572131"/>
                  </a:lnTo>
                  <a:lnTo>
                    <a:pt x="335025" y="2542032"/>
                  </a:lnTo>
                  <a:lnTo>
                    <a:pt x="298957" y="2510790"/>
                  </a:lnTo>
                  <a:lnTo>
                    <a:pt x="264032" y="2478278"/>
                  </a:lnTo>
                  <a:lnTo>
                    <a:pt x="229996" y="2444496"/>
                  </a:lnTo>
                  <a:lnTo>
                    <a:pt x="197104" y="2409571"/>
                  </a:lnTo>
                  <a:lnTo>
                    <a:pt x="165354" y="2373503"/>
                  </a:lnTo>
                  <a:lnTo>
                    <a:pt x="134746" y="2336292"/>
                  </a:lnTo>
                  <a:lnTo>
                    <a:pt x="105282" y="2297938"/>
                  </a:lnTo>
                  <a:lnTo>
                    <a:pt x="77088" y="2258441"/>
                  </a:lnTo>
                  <a:lnTo>
                    <a:pt x="50037" y="2217928"/>
                  </a:lnTo>
                  <a:lnTo>
                    <a:pt x="24383" y="2176399"/>
                  </a:lnTo>
                  <a:lnTo>
                    <a:pt x="0" y="2133727"/>
                  </a:lnTo>
                  <a:lnTo>
                    <a:pt x="1261871" y="1440053"/>
                  </a:lnTo>
                  <a:lnTo>
                    <a:pt x="1261871" y="0"/>
                  </a:lnTo>
                  <a:close/>
                </a:path>
              </a:pathLst>
            </a:custGeom>
            <a:ln w="1981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63623" y="1016507"/>
              <a:ext cx="1440180" cy="2122805"/>
            </a:xfrm>
            <a:custGeom>
              <a:avLst/>
              <a:gdLst/>
              <a:ahLst/>
              <a:cxnLst/>
              <a:rect l="l" t="t" r="r" b="b"/>
              <a:pathLst>
                <a:path w="1440180" h="2122805">
                  <a:moveTo>
                    <a:pt x="1259586" y="0"/>
                  </a:moveTo>
                  <a:lnTo>
                    <a:pt x="1210690" y="6984"/>
                  </a:lnTo>
                  <a:lnTo>
                    <a:pt x="1162050" y="15747"/>
                  </a:lnTo>
                  <a:lnTo>
                    <a:pt x="1113789" y="26034"/>
                  </a:lnTo>
                  <a:lnTo>
                    <a:pt x="1066038" y="38100"/>
                  </a:lnTo>
                  <a:lnTo>
                    <a:pt x="1018667" y="51688"/>
                  </a:lnTo>
                  <a:lnTo>
                    <a:pt x="971803" y="66928"/>
                  </a:lnTo>
                  <a:lnTo>
                    <a:pt x="925449" y="83692"/>
                  </a:lnTo>
                  <a:lnTo>
                    <a:pt x="879728" y="102107"/>
                  </a:lnTo>
                  <a:lnTo>
                    <a:pt x="834517" y="122174"/>
                  </a:lnTo>
                  <a:lnTo>
                    <a:pt x="790067" y="143637"/>
                  </a:lnTo>
                  <a:lnTo>
                    <a:pt x="746251" y="166750"/>
                  </a:lnTo>
                  <a:lnTo>
                    <a:pt x="704214" y="190880"/>
                  </a:lnTo>
                  <a:lnTo>
                    <a:pt x="663194" y="216026"/>
                  </a:lnTo>
                  <a:lnTo>
                    <a:pt x="623315" y="242442"/>
                  </a:lnTo>
                  <a:lnTo>
                    <a:pt x="584581" y="270001"/>
                  </a:lnTo>
                  <a:lnTo>
                    <a:pt x="546988" y="298703"/>
                  </a:lnTo>
                  <a:lnTo>
                    <a:pt x="510539" y="328421"/>
                  </a:lnTo>
                  <a:lnTo>
                    <a:pt x="475361" y="359155"/>
                  </a:lnTo>
                  <a:lnTo>
                    <a:pt x="441198" y="390905"/>
                  </a:lnTo>
                  <a:lnTo>
                    <a:pt x="408305" y="423544"/>
                  </a:lnTo>
                  <a:lnTo>
                    <a:pt x="376555" y="457072"/>
                  </a:lnTo>
                  <a:lnTo>
                    <a:pt x="346075" y="491616"/>
                  </a:lnTo>
                  <a:lnTo>
                    <a:pt x="316864" y="526922"/>
                  </a:lnTo>
                  <a:lnTo>
                    <a:pt x="288798" y="563117"/>
                  </a:lnTo>
                  <a:lnTo>
                    <a:pt x="261874" y="600075"/>
                  </a:lnTo>
                  <a:lnTo>
                    <a:pt x="236346" y="637793"/>
                  </a:lnTo>
                  <a:lnTo>
                    <a:pt x="211962" y="676147"/>
                  </a:lnTo>
                  <a:lnTo>
                    <a:pt x="188975" y="715263"/>
                  </a:lnTo>
                  <a:lnTo>
                    <a:pt x="167131" y="755014"/>
                  </a:lnTo>
                  <a:lnTo>
                    <a:pt x="146684" y="795401"/>
                  </a:lnTo>
                  <a:lnTo>
                    <a:pt x="127381" y="836294"/>
                  </a:lnTo>
                  <a:lnTo>
                    <a:pt x="109474" y="877824"/>
                  </a:lnTo>
                  <a:lnTo>
                    <a:pt x="92963" y="919861"/>
                  </a:lnTo>
                  <a:lnTo>
                    <a:pt x="77724" y="962278"/>
                  </a:lnTo>
                  <a:lnTo>
                    <a:pt x="63753" y="1005204"/>
                  </a:lnTo>
                  <a:lnTo>
                    <a:pt x="51181" y="1048512"/>
                  </a:lnTo>
                  <a:lnTo>
                    <a:pt x="39878" y="1092327"/>
                  </a:lnTo>
                  <a:lnTo>
                    <a:pt x="30098" y="1136268"/>
                  </a:lnTo>
                  <a:lnTo>
                    <a:pt x="21589" y="1180718"/>
                  </a:lnTo>
                  <a:lnTo>
                    <a:pt x="14478" y="1225295"/>
                  </a:lnTo>
                  <a:lnTo>
                    <a:pt x="8762" y="1270127"/>
                  </a:lnTo>
                  <a:lnTo>
                    <a:pt x="4444" y="1315212"/>
                  </a:lnTo>
                  <a:lnTo>
                    <a:pt x="1523" y="1360551"/>
                  </a:lnTo>
                  <a:lnTo>
                    <a:pt x="0" y="1405889"/>
                  </a:lnTo>
                  <a:lnTo>
                    <a:pt x="0" y="1451355"/>
                  </a:lnTo>
                  <a:lnTo>
                    <a:pt x="1396" y="1496949"/>
                  </a:lnTo>
                  <a:lnTo>
                    <a:pt x="4317" y="1542541"/>
                  </a:lnTo>
                  <a:lnTo>
                    <a:pt x="8635" y="1588007"/>
                  </a:lnTo>
                  <a:lnTo>
                    <a:pt x="14350" y="1633601"/>
                  </a:lnTo>
                  <a:lnTo>
                    <a:pt x="21716" y="1679066"/>
                  </a:lnTo>
                  <a:lnTo>
                    <a:pt x="30479" y="1724405"/>
                  </a:lnTo>
                  <a:lnTo>
                    <a:pt x="40766" y="1769617"/>
                  </a:lnTo>
                  <a:lnTo>
                    <a:pt x="52450" y="1814702"/>
                  </a:lnTo>
                  <a:lnTo>
                    <a:pt x="65786" y="1859533"/>
                  </a:lnTo>
                  <a:lnTo>
                    <a:pt x="80644" y="1904238"/>
                  </a:lnTo>
                  <a:lnTo>
                    <a:pt x="97027" y="1948561"/>
                  </a:lnTo>
                  <a:lnTo>
                    <a:pt x="114934" y="1992502"/>
                  </a:lnTo>
                  <a:lnTo>
                    <a:pt x="134493" y="2036190"/>
                  </a:lnTo>
                  <a:lnTo>
                    <a:pt x="155575" y="2079497"/>
                  </a:lnTo>
                  <a:lnTo>
                    <a:pt x="178181" y="2122424"/>
                  </a:lnTo>
                  <a:lnTo>
                    <a:pt x="1440052" y="1428750"/>
                  </a:lnTo>
                  <a:lnTo>
                    <a:pt x="1259586" y="0"/>
                  </a:lnTo>
                  <a:close/>
                </a:path>
              </a:pathLst>
            </a:custGeom>
            <a:solidFill>
              <a:srgbClr val="F0D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64385" y="1017269"/>
              <a:ext cx="1440180" cy="2122805"/>
            </a:xfrm>
            <a:custGeom>
              <a:avLst/>
              <a:gdLst/>
              <a:ahLst/>
              <a:cxnLst/>
              <a:rect l="l" t="t" r="r" b="b"/>
              <a:pathLst>
                <a:path w="1440180" h="2122805">
                  <a:moveTo>
                    <a:pt x="178181" y="2122424"/>
                  </a:moveTo>
                  <a:lnTo>
                    <a:pt x="155575" y="2079497"/>
                  </a:lnTo>
                  <a:lnTo>
                    <a:pt x="134493" y="2036190"/>
                  </a:lnTo>
                  <a:lnTo>
                    <a:pt x="114934" y="1992502"/>
                  </a:lnTo>
                  <a:lnTo>
                    <a:pt x="97027" y="1948560"/>
                  </a:lnTo>
                  <a:lnTo>
                    <a:pt x="80644" y="1904238"/>
                  </a:lnTo>
                  <a:lnTo>
                    <a:pt x="65786" y="1859533"/>
                  </a:lnTo>
                  <a:lnTo>
                    <a:pt x="52450" y="1814702"/>
                  </a:lnTo>
                  <a:lnTo>
                    <a:pt x="40766" y="1769617"/>
                  </a:lnTo>
                  <a:lnTo>
                    <a:pt x="30479" y="1724405"/>
                  </a:lnTo>
                  <a:lnTo>
                    <a:pt x="21716" y="1679066"/>
                  </a:lnTo>
                  <a:lnTo>
                    <a:pt x="14350" y="1633601"/>
                  </a:lnTo>
                  <a:lnTo>
                    <a:pt x="8635" y="1588007"/>
                  </a:lnTo>
                  <a:lnTo>
                    <a:pt x="4317" y="1542541"/>
                  </a:lnTo>
                  <a:lnTo>
                    <a:pt x="1396" y="1496949"/>
                  </a:lnTo>
                  <a:lnTo>
                    <a:pt x="0" y="1451355"/>
                  </a:lnTo>
                  <a:lnTo>
                    <a:pt x="0" y="1405889"/>
                  </a:lnTo>
                  <a:lnTo>
                    <a:pt x="1523" y="1360551"/>
                  </a:lnTo>
                  <a:lnTo>
                    <a:pt x="4444" y="1315212"/>
                  </a:lnTo>
                  <a:lnTo>
                    <a:pt x="8762" y="1270127"/>
                  </a:lnTo>
                  <a:lnTo>
                    <a:pt x="14477" y="1225295"/>
                  </a:lnTo>
                  <a:lnTo>
                    <a:pt x="21589" y="1180718"/>
                  </a:lnTo>
                  <a:lnTo>
                    <a:pt x="30098" y="1136268"/>
                  </a:lnTo>
                  <a:lnTo>
                    <a:pt x="39877" y="1092327"/>
                  </a:lnTo>
                  <a:lnTo>
                    <a:pt x="51180" y="1048512"/>
                  </a:lnTo>
                  <a:lnTo>
                    <a:pt x="63753" y="1005204"/>
                  </a:lnTo>
                  <a:lnTo>
                    <a:pt x="77724" y="962278"/>
                  </a:lnTo>
                  <a:lnTo>
                    <a:pt x="92963" y="919860"/>
                  </a:lnTo>
                  <a:lnTo>
                    <a:pt x="109474" y="877824"/>
                  </a:lnTo>
                  <a:lnTo>
                    <a:pt x="127381" y="836294"/>
                  </a:lnTo>
                  <a:lnTo>
                    <a:pt x="146684" y="795401"/>
                  </a:lnTo>
                  <a:lnTo>
                    <a:pt x="167131" y="755014"/>
                  </a:lnTo>
                  <a:lnTo>
                    <a:pt x="188975" y="715263"/>
                  </a:lnTo>
                  <a:lnTo>
                    <a:pt x="211962" y="676147"/>
                  </a:lnTo>
                  <a:lnTo>
                    <a:pt x="236346" y="637793"/>
                  </a:lnTo>
                  <a:lnTo>
                    <a:pt x="261874" y="600075"/>
                  </a:lnTo>
                  <a:lnTo>
                    <a:pt x="288797" y="563117"/>
                  </a:lnTo>
                  <a:lnTo>
                    <a:pt x="316864" y="526922"/>
                  </a:lnTo>
                  <a:lnTo>
                    <a:pt x="346075" y="491616"/>
                  </a:lnTo>
                  <a:lnTo>
                    <a:pt x="376555" y="457072"/>
                  </a:lnTo>
                  <a:lnTo>
                    <a:pt x="408305" y="423544"/>
                  </a:lnTo>
                  <a:lnTo>
                    <a:pt x="441197" y="390905"/>
                  </a:lnTo>
                  <a:lnTo>
                    <a:pt x="475361" y="359155"/>
                  </a:lnTo>
                  <a:lnTo>
                    <a:pt x="510539" y="328421"/>
                  </a:lnTo>
                  <a:lnTo>
                    <a:pt x="546988" y="298703"/>
                  </a:lnTo>
                  <a:lnTo>
                    <a:pt x="584581" y="270001"/>
                  </a:lnTo>
                  <a:lnTo>
                    <a:pt x="623315" y="242442"/>
                  </a:lnTo>
                  <a:lnTo>
                    <a:pt x="663194" y="216026"/>
                  </a:lnTo>
                  <a:lnTo>
                    <a:pt x="704214" y="190880"/>
                  </a:lnTo>
                  <a:lnTo>
                    <a:pt x="746251" y="166750"/>
                  </a:lnTo>
                  <a:lnTo>
                    <a:pt x="790066" y="143637"/>
                  </a:lnTo>
                  <a:lnTo>
                    <a:pt x="834516" y="122174"/>
                  </a:lnTo>
                  <a:lnTo>
                    <a:pt x="879728" y="102107"/>
                  </a:lnTo>
                  <a:lnTo>
                    <a:pt x="925449" y="83692"/>
                  </a:lnTo>
                  <a:lnTo>
                    <a:pt x="971803" y="66928"/>
                  </a:lnTo>
                  <a:lnTo>
                    <a:pt x="1018666" y="51688"/>
                  </a:lnTo>
                  <a:lnTo>
                    <a:pt x="1066038" y="38100"/>
                  </a:lnTo>
                  <a:lnTo>
                    <a:pt x="1113789" y="26034"/>
                  </a:lnTo>
                  <a:lnTo>
                    <a:pt x="1162050" y="15747"/>
                  </a:lnTo>
                  <a:lnTo>
                    <a:pt x="1210690" y="6984"/>
                  </a:lnTo>
                  <a:lnTo>
                    <a:pt x="1259586" y="0"/>
                  </a:lnTo>
                  <a:lnTo>
                    <a:pt x="1440052" y="1428750"/>
                  </a:lnTo>
                  <a:lnTo>
                    <a:pt x="178181" y="2122424"/>
                  </a:lnTo>
                  <a:close/>
                </a:path>
              </a:pathLst>
            </a:custGeom>
            <a:ln w="1981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23972" y="1008887"/>
              <a:ext cx="180975" cy="1437005"/>
            </a:xfrm>
            <a:custGeom>
              <a:avLst/>
              <a:gdLst/>
              <a:ahLst/>
              <a:cxnLst/>
              <a:rect l="l" t="t" r="r" b="b"/>
              <a:pathLst>
                <a:path w="180975" h="1437005">
                  <a:moveTo>
                    <a:pt x="90169" y="0"/>
                  </a:moveTo>
                  <a:lnTo>
                    <a:pt x="44957" y="3556"/>
                  </a:lnTo>
                  <a:lnTo>
                    <a:pt x="22478" y="5841"/>
                  </a:lnTo>
                  <a:lnTo>
                    <a:pt x="0" y="8509"/>
                  </a:lnTo>
                  <a:lnTo>
                    <a:pt x="180847" y="1436624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FFE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24733" y="1009649"/>
              <a:ext cx="180975" cy="1437005"/>
            </a:xfrm>
            <a:custGeom>
              <a:avLst/>
              <a:gdLst/>
              <a:ahLst/>
              <a:cxnLst/>
              <a:rect l="l" t="t" r="r" b="b"/>
              <a:pathLst>
                <a:path w="180975" h="1437005">
                  <a:moveTo>
                    <a:pt x="0" y="8509"/>
                  </a:moveTo>
                  <a:lnTo>
                    <a:pt x="22479" y="5841"/>
                  </a:lnTo>
                  <a:lnTo>
                    <a:pt x="44958" y="3555"/>
                  </a:lnTo>
                  <a:lnTo>
                    <a:pt x="67564" y="1650"/>
                  </a:lnTo>
                  <a:lnTo>
                    <a:pt x="90170" y="0"/>
                  </a:lnTo>
                  <a:lnTo>
                    <a:pt x="180848" y="1436624"/>
                  </a:lnTo>
                  <a:lnTo>
                    <a:pt x="0" y="8509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913887" y="1005839"/>
              <a:ext cx="89535" cy="1440180"/>
            </a:xfrm>
            <a:custGeom>
              <a:avLst/>
              <a:gdLst/>
              <a:ahLst/>
              <a:cxnLst/>
              <a:rect l="l" t="t" r="r" b="b"/>
              <a:pathLst>
                <a:path w="89535" h="1440180">
                  <a:moveTo>
                    <a:pt x="89535" y="0"/>
                  </a:moveTo>
                  <a:lnTo>
                    <a:pt x="67056" y="126"/>
                  </a:lnTo>
                  <a:lnTo>
                    <a:pt x="22351" y="1650"/>
                  </a:lnTo>
                  <a:lnTo>
                    <a:pt x="0" y="2921"/>
                  </a:lnTo>
                  <a:lnTo>
                    <a:pt x="89535" y="1440052"/>
                  </a:lnTo>
                  <a:lnTo>
                    <a:pt x="89535" y="0"/>
                  </a:lnTo>
                  <a:close/>
                </a:path>
              </a:pathLst>
            </a:custGeom>
            <a:solidFill>
              <a:srgbClr val="DDE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914650" y="1006601"/>
              <a:ext cx="89535" cy="1440180"/>
            </a:xfrm>
            <a:custGeom>
              <a:avLst/>
              <a:gdLst/>
              <a:ahLst/>
              <a:cxnLst/>
              <a:rect l="l" t="t" r="r" b="b"/>
              <a:pathLst>
                <a:path w="89535" h="1440180">
                  <a:moveTo>
                    <a:pt x="0" y="2921"/>
                  </a:moveTo>
                  <a:lnTo>
                    <a:pt x="22351" y="1650"/>
                  </a:lnTo>
                  <a:lnTo>
                    <a:pt x="44704" y="762"/>
                  </a:lnTo>
                  <a:lnTo>
                    <a:pt x="67056" y="126"/>
                  </a:lnTo>
                  <a:lnTo>
                    <a:pt x="89535" y="0"/>
                  </a:lnTo>
                  <a:lnTo>
                    <a:pt x="89535" y="1440052"/>
                  </a:lnTo>
                  <a:lnTo>
                    <a:pt x="0" y="2921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250438" y="2640279"/>
            <a:ext cx="639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7D7D7D"/>
                </a:solidFill>
                <a:latin typeface="Calibri"/>
                <a:cs typeface="Calibri"/>
              </a:rPr>
              <a:t>67%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090420" y="1740535"/>
            <a:ext cx="638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7D7D7D"/>
                </a:solidFill>
                <a:latin typeface="Calibri"/>
                <a:cs typeface="Calibri"/>
              </a:rPr>
              <a:t>31%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466844" y="1120139"/>
            <a:ext cx="1810385" cy="848994"/>
            <a:chOff x="4466844" y="1120139"/>
            <a:chExt cx="1810385" cy="848994"/>
          </a:xfrm>
        </p:grpSpPr>
        <p:sp>
          <p:nvSpPr>
            <p:cNvPr id="57" name="object 57"/>
            <p:cNvSpPr/>
            <p:nvPr/>
          </p:nvSpPr>
          <p:spPr>
            <a:xfrm>
              <a:off x="4466844" y="1120139"/>
              <a:ext cx="1810385" cy="848994"/>
            </a:xfrm>
            <a:custGeom>
              <a:avLst/>
              <a:gdLst/>
              <a:ahLst/>
              <a:cxnLst/>
              <a:rect l="l" t="t" r="r" b="b"/>
              <a:pathLst>
                <a:path w="1810385" h="848994">
                  <a:moveTo>
                    <a:pt x="1810003" y="0"/>
                  </a:moveTo>
                  <a:lnTo>
                    <a:pt x="0" y="0"/>
                  </a:lnTo>
                  <a:lnTo>
                    <a:pt x="0" y="848740"/>
                  </a:lnTo>
                  <a:lnTo>
                    <a:pt x="1810003" y="848740"/>
                  </a:lnTo>
                  <a:lnTo>
                    <a:pt x="1810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36008" y="118110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40">
                  <a:moveTo>
                    <a:pt x="91439" y="0"/>
                  </a:moveTo>
                  <a:lnTo>
                    <a:pt x="0" y="0"/>
                  </a:lnTo>
                  <a:lnTo>
                    <a:pt x="0" y="91182"/>
                  </a:lnTo>
                  <a:lnTo>
                    <a:pt x="91439" y="91182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F8C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36770" y="1181865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40">
                  <a:moveTo>
                    <a:pt x="0" y="91182"/>
                  </a:moveTo>
                  <a:lnTo>
                    <a:pt x="91439" y="91182"/>
                  </a:lnTo>
                  <a:lnTo>
                    <a:pt x="91439" y="0"/>
                  </a:lnTo>
                  <a:lnTo>
                    <a:pt x="0" y="0"/>
                  </a:lnTo>
                  <a:lnTo>
                    <a:pt x="0" y="91182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36008" y="1392939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40">
                  <a:moveTo>
                    <a:pt x="91439" y="0"/>
                  </a:moveTo>
                  <a:lnTo>
                    <a:pt x="0" y="0"/>
                  </a:lnTo>
                  <a:lnTo>
                    <a:pt x="0" y="91182"/>
                  </a:lnTo>
                  <a:lnTo>
                    <a:pt x="91439" y="91182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F0D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636770" y="1393701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40">
                  <a:moveTo>
                    <a:pt x="0" y="91182"/>
                  </a:moveTo>
                  <a:lnTo>
                    <a:pt x="91439" y="91182"/>
                  </a:lnTo>
                  <a:lnTo>
                    <a:pt x="91439" y="0"/>
                  </a:lnTo>
                  <a:lnTo>
                    <a:pt x="0" y="0"/>
                  </a:lnTo>
                  <a:lnTo>
                    <a:pt x="0" y="91182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636008" y="1604775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91439" y="0"/>
                  </a:moveTo>
                  <a:lnTo>
                    <a:pt x="0" y="0"/>
                  </a:lnTo>
                  <a:lnTo>
                    <a:pt x="0" y="91182"/>
                  </a:lnTo>
                  <a:lnTo>
                    <a:pt x="91439" y="91182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FFE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636770" y="1605537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0" y="91182"/>
                  </a:moveTo>
                  <a:lnTo>
                    <a:pt x="91439" y="91182"/>
                  </a:lnTo>
                  <a:lnTo>
                    <a:pt x="91439" y="0"/>
                  </a:lnTo>
                  <a:lnTo>
                    <a:pt x="0" y="0"/>
                  </a:lnTo>
                  <a:lnTo>
                    <a:pt x="0" y="91182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36008" y="1816611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91439" y="0"/>
                  </a:moveTo>
                  <a:lnTo>
                    <a:pt x="0" y="0"/>
                  </a:lnTo>
                  <a:lnTo>
                    <a:pt x="0" y="91182"/>
                  </a:lnTo>
                  <a:lnTo>
                    <a:pt x="91439" y="91182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DDE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636770" y="181737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0" y="91182"/>
                  </a:moveTo>
                  <a:lnTo>
                    <a:pt x="91439" y="91182"/>
                  </a:lnTo>
                  <a:lnTo>
                    <a:pt x="91439" y="0"/>
                  </a:lnTo>
                  <a:lnTo>
                    <a:pt x="0" y="0"/>
                  </a:lnTo>
                  <a:lnTo>
                    <a:pt x="0" y="91182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466844" y="1120139"/>
            <a:ext cx="1811020" cy="1057910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00355">
              <a:lnSpc>
                <a:spcPts val="1505"/>
              </a:lnSpc>
            </a:pP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очень</a:t>
            </a:r>
            <a:r>
              <a:rPr sz="1400" spc="-3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полезные</a:t>
            </a:r>
            <a:endParaRPr sz="1400">
              <a:latin typeface="Calibri"/>
              <a:cs typeface="Calibri"/>
            </a:endParaRPr>
          </a:p>
          <a:p>
            <a:pPr marL="300355">
              <a:lnSpc>
                <a:spcPts val="1660"/>
              </a:lnSpc>
            </a:pPr>
            <a:r>
              <a:rPr sz="1400" spc="-10" dirty="0">
                <a:solidFill>
                  <a:srgbClr val="575757"/>
                </a:solidFill>
                <a:latin typeface="Calibri"/>
                <a:cs typeface="Calibri"/>
              </a:rPr>
              <a:t>скорее</a:t>
            </a:r>
            <a:r>
              <a:rPr sz="1400" spc="-3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полезные</a:t>
            </a:r>
            <a:endParaRPr sz="1400">
              <a:latin typeface="Calibri"/>
              <a:cs typeface="Calibri"/>
            </a:endParaRPr>
          </a:p>
          <a:p>
            <a:pPr marL="300355">
              <a:lnSpc>
                <a:spcPts val="1664"/>
              </a:lnSpc>
            </a:pPr>
            <a:r>
              <a:rPr sz="1400" spc="-10" dirty="0">
                <a:solidFill>
                  <a:srgbClr val="575757"/>
                </a:solidFill>
                <a:latin typeface="Calibri"/>
                <a:cs typeface="Calibri"/>
              </a:rPr>
              <a:t>скорее</a:t>
            </a:r>
            <a:endParaRPr sz="1400">
              <a:latin typeface="Calibri"/>
              <a:cs typeface="Calibri"/>
            </a:endParaRPr>
          </a:p>
          <a:p>
            <a:pPr marL="300355" marR="502284">
              <a:lnSpc>
                <a:spcPts val="1670"/>
              </a:lnSpc>
              <a:spcBef>
                <a:spcPts val="50"/>
              </a:spcBef>
            </a:pP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б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е</a:t>
            </a:r>
            <a:r>
              <a:rPr sz="1400" spc="-10" dirty="0">
                <a:solidFill>
                  <a:srgbClr val="575757"/>
                </a:solidFill>
                <a:latin typeface="Calibri"/>
                <a:cs typeface="Calibri"/>
              </a:rPr>
              <a:t>с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п</a:t>
            </a:r>
            <a:r>
              <a:rPr sz="1400" spc="-20" dirty="0">
                <a:solidFill>
                  <a:srgbClr val="575757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ле</a:t>
            </a:r>
            <a:r>
              <a:rPr sz="1400" spc="-10" dirty="0">
                <a:solidFill>
                  <a:srgbClr val="575757"/>
                </a:solidFill>
                <a:latin typeface="Calibri"/>
                <a:cs typeface="Calibri"/>
              </a:rPr>
              <a:t>з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ные  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б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е</a:t>
            </a:r>
            <a:r>
              <a:rPr sz="1400" spc="-10" dirty="0">
                <a:solidFill>
                  <a:srgbClr val="575757"/>
                </a:solidFill>
                <a:latin typeface="Calibri"/>
                <a:cs typeface="Calibri"/>
              </a:rPr>
              <a:t>с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п</a:t>
            </a:r>
            <a:r>
              <a:rPr sz="1400" spc="-20" dirty="0">
                <a:solidFill>
                  <a:srgbClr val="575757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ле</a:t>
            </a:r>
            <a:r>
              <a:rPr sz="1400" spc="-10" dirty="0">
                <a:solidFill>
                  <a:srgbClr val="575757"/>
                </a:solidFill>
                <a:latin typeface="Calibri"/>
                <a:cs typeface="Calibri"/>
              </a:rPr>
              <a:t>з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ные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21335" y="3185160"/>
            <a:ext cx="6786245" cy="3489960"/>
            <a:chOff x="21335" y="3185160"/>
            <a:chExt cx="6786245" cy="3489960"/>
          </a:xfrm>
        </p:grpSpPr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35" y="3185160"/>
              <a:ext cx="3227832" cy="299923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610100" y="3819144"/>
              <a:ext cx="2186940" cy="2845435"/>
            </a:xfrm>
            <a:custGeom>
              <a:avLst/>
              <a:gdLst/>
              <a:ahLst/>
              <a:cxnLst/>
              <a:rect l="l" t="t" r="r" b="b"/>
              <a:pathLst>
                <a:path w="2186940" h="2845434">
                  <a:moveTo>
                    <a:pt x="762888" y="0"/>
                  </a:moveTo>
                  <a:lnTo>
                    <a:pt x="762888" y="1422526"/>
                  </a:lnTo>
                  <a:lnTo>
                    <a:pt x="0" y="2623578"/>
                  </a:lnTo>
                  <a:lnTo>
                    <a:pt x="43179" y="2649893"/>
                  </a:lnTo>
                  <a:lnTo>
                    <a:pt x="87249" y="2674619"/>
                  </a:lnTo>
                  <a:lnTo>
                    <a:pt x="131952" y="2697721"/>
                  </a:lnTo>
                  <a:lnTo>
                    <a:pt x="177419" y="2719196"/>
                  </a:lnTo>
                  <a:lnTo>
                    <a:pt x="223647" y="2739021"/>
                  </a:lnTo>
                  <a:lnTo>
                    <a:pt x="270383" y="2757208"/>
                  </a:lnTo>
                  <a:lnTo>
                    <a:pt x="317753" y="2773705"/>
                  </a:lnTo>
                  <a:lnTo>
                    <a:pt x="365633" y="2788538"/>
                  </a:lnTo>
                  <a:lnTo>
                    <a:pt x="414020" y="2801670"/>
                  </a:lnTo>
                  <a:lnTo>
                    <a:pt x="462914" y="2813088"/>
                  </a:lnTo>
                  <a:lnTo>
                    <a:pt x="512190" y="2822790"/>
                  </a:lnTo>
                  <a:lnTo>
                    <a:pt x="561721" y="2830753"/>
                  </a:lnTo>
                  <a:lnTo>
                    <a:pt x="611632" y="2836976"/>
                  </a:lnTo>
                  <a:lnTo>
                    <a:pt x="661797" y="2841434"/>
                  </a:lnTo>
                  <a:lnTo>
                    <a:pt x="712215" y="2844114"/>
                  </a:lnTo>
                  <a:lnTo>
                    <a:pt x="762888" y="2845015"/>
                  </a:lnTo>
                  <a:lnTo>
                    <a:pt x="810767" y="2844228"/>
                  </a:lnTo>
                  <a:lnTo>
                    <a:pt x="858392" y="2841866"/>
                  </a:lnTo>
                  <a:lnTo>
                    <a:pt x="905510" y="2837967"/>
                  </a:lnTo>
                  <a:lnTo>
                    <a:pt x="952119" y="2832544"/>
                  </a:lnTo>
                  <a:lnTo>
                    <a:pt x="998347" y="2825635"/>
                  </a:lnTo>
                  <a:lnTo>
                    <a:pt x="1044066" y="2817266"/>
                  </a:lnTo>
                  <a:lnTo>
                    <a:pt x="1089278" y="2807449"/>
                  </a:lnTo>
                  <a:lnTo>
                    <a:pt x="1133983" y="2796209"/>
                  </a:lnTo>
                  <a:lnTo>
                    <a:pt x="1178052" y="2783585"/>
                  </a:lnTo>
                  <a:lnTo>
                    <a:pt x="1221486" y="2769590"/>
                  </a:lnTo>
                  <a:lnTo>
                    <a:pt x="1264285" y="2754248"/>
                  </a:lnTo>
                  <a:lnTo>
                    <a:pt x="1306576" y="2737599"/>
                  </a:lnTo>
                  <a:lnTo>
                    <a:pt x="1348104" y="2719641"/>
                  </a:lnTo>
                  <a:lnTo>
                    <a:pt x="1388999" y="2700426"/>
                  </a:lnTo>
                  <a:lnTo>
                    <a:pt x="1429003" y="2679966"/>
                  </a:lnTo>
                  <a:lnTo>
                    <a:pt x="1468501" y="2658287"/>
                  </a:lnTo>
                  <a:lnTo>
                    <a:pt x="1507109" y="2635415"/>
                  </a:lnTo>
                  <a:lnTo>
                    <a:pt x="1544827" y="2611386"/>
                  </a:lnTo>
                  <a:lnTo>
                    <a:pt x="1581912" y="2586202"/>
                  </a:lnTo>
                  <a:lnTo>
                    <a:pt x="1617979" y="2559900"/>
                  </a:lnTo>
                  <a:lnTo>
                    <a:pt x="1653286" y="2532506"/>
                  </a:lnTo>
                  <a:lnTo>
                    <a:pt x="1687702" y="2504033"/>
                  </a:lnTo>
                  <a:lnTo>
                    <a:pt x="1721103" y="2474531"/>
                  </a:lnTo>
                  <a:lnTo>
                    <a:pt x="1753615" y="2444000"/>
                  </a:lnTo>
                  <a:lnTo>
                    <a:pt x="1785239" y="2412479"/>
                  </a:lnTo>
                  <a:lnTo>
                    <a:pt x="1815719" y="2379992"/>
                  </a:lnTo>
                  <a:lnTo>
                    <a:pt x="1845310" y="2346553"/>
                  </a:lnTo>
                  <a:lnTo>
                    <a:pt x="1873758" y="2312200"/>
                  </a:lnTo>
                  <a:lnTo>
                    <a:pt x="1901190" y="2276957"/>
                  </a:lnTo>
                  <a:lnTo>
                    <a:pt x="1927478" y="2240838"/>
                  </a:lnTo>
                  <a:lnTo>
                    <a:pt x="1952752" y="2203869"/>
                  </a:lnTo>
                  <a:lnTo>
                    <a:pt x="1976754" y="2166086"/>
                  </a:lnTo>
                  <a:lnTo>
                    <a:pt x="1999615" y="2127516"/>
                  </a:lnTo>
                  <a:lnTo>
                    <a:pt x="2021331" y="2088159"/>
                  </a:lnTo>
                  <a:lnTo>
                    <a:pt x="2041778" y="2048065"/>
                  </a:lnTo>
                  <a:lnTo>
                    <a:pt x="2061082" y="2007260"/>
                  </a:lnTo>
                  <a:lnTo>
                    <a:pt x="2078990" y="1965744"/>
                  </a:lnTo>
                  <a:lnTo>
                    <a:pt x="2095753" y="1923567"/>
                  </a:lnTo>
                  <a:lnTo>
                    <a:pt x="2111121" y="1880742"/>
                  </a:lnTo>
                  <a:lnTo>
                    <a:pt x="2125091" y="1837296"/>
                  </a:lnTo>
                  <a:lnTo>
                    <a:pt x="2137664" y="1793252"/>
                  </a:lnTo>
                  <a:lnTo>
                    <a:pt x="2148967" y="1748662"/>
                  </a:lnTo>
                  <a:lnTo>
                    <a:pt x="2158746" y="1703450"/>
                  </a:lnTo>
                  <a:lnTo>
                    <a:pt x="2167128" y="1657857"/>
                  </a:lnTo>
                  <a:lnTo>
                    <a:pt x="2174113" y="1611629"/>
                  </a:lnTo>
                  <a:lnTo>
                    <a:pt x="2179447" y="1565020"/>
                  </a:lnTo>
                  <a:lnTo>
                    <a:pt x="2183383" y="1517903"/>
                  </a:lnTo>
                  <a:lnTo>
                    <a:pt x="2185797" y="1470405"/>
                  </a:lnTo>
                  <a:lnTo>
                    <a:pt x="2186558" y="1422526"/>
                  </a:lnTo>
                  <a:lnTo>
                    <a:pt x="2185797" y="1374520"/>
                  </a:lnTo>
                  <a:lnTo>
                    <a:pt x="2183383" y="1327022"/>
                  </a:lnTo>
                  <a:lnTo>
                    <a:pt x="2179447" y="1279905"/>
                  </a:lnTo>
                  <a:lnTo>
                    <a:pt x="2174113" y="1233296"/>
                  </a:lnTo>
                  <a:lnTo>
                    <a:pt x="2167128" y="1187195"/>
                  </a:lnTo>
                  <a:lnTo>
                    <a:pt x="2158746" y="1141475"/>
                  </a:lnTo>
                  <a:lnTo>
                    <a:pt x="2148967" y="1096263"/>
                  </a:lnTo>
                  <a:lnTo>
                    <a:pt x="2137664" y="1051686"/>
                  </a:lnTo>
                  <a:lnTo>
                    <a:pt x="2125091" y="1007617"/>
                  </a:lnTo>
                  <a:lnTo>
                    <a:pt x="2111121" y="964183"/>
                  </a:lnTo>
                  <a:lnTo>
                    <a:pt x="2095753" y="921384"/>
                  </a:lnTo>
                  <a:lnTo>
                    <a:pt x="2078990" y="879220"/>
                  </a:lnTo>
                  <a:lnTo>
                    <a:pt x="2061082" y="837691"/>
                  </a:lnTo>
                  <a:lnTo>
                    <a:pt x="2041778" y="796924"/>
                  </a:lnTo>
                  <a:lnTo>
                    <a:pt x="2021331" y="756792"/>
                  </a:lnTo>
                  <a:lnTo>
                    <a:pt x="1999615" y="717422"/>
                  </a:lnTo>
                  <a:lnTo>
                    <a:pt x="1976754" y="678941"/>
                  </a:lnTo>
                  <a:lnTo>
                    <a:pt x="1952752" y="641095"/>
                  </a:lnTo>
                  <a:lnTo>
                    <a:pt x="1927478" y="604138"/>
                  </a:lnTo>
                  <a:lnTo>
                    <a:pt x="1901190" y="568070"/>
                  </a:lnTo>
                  <a:lnTo>
                    <a:pt x="1873758" y="532764"/>
                  </a:lnTo>
                  <a:lnTo>
                    <a:pt x="1845310" y="498474"/>
                  </a:lnTo>
                  <a:lnTo>
                    <a:pt x="1815719" y="464946"/>
                  </a:lnTo>
                  <a:lnTo>
                    <a:pt x="1785239" y="432561"/>
                  </a:lnTo>
                  <a:lnTo>
                    <a:pt x="1753615" y="400938"/>
                  </a:lnTo>
                  <a:lnTo>
                    <a:pt x="1721103" y="370458"/>
                  </a:lnTo>
                  <a:lnTo>
                    <a:pt x="1687702" y="340994"/>
                  </a:lnTo>
                  <a:lnTo>
                    <a:pt x="1653286" y="312546"/>
                  </a:lnTo>
                  <a:lnTo>
                    <a:pt x="1617979" y="285114"/>
                  </a:lnTo>
                  <a:lnTo>
                    <a:pt x="1581912" y="258825"/>
                  </a:lnTo>
                  <a:lnTo>
                    <a:pt x="1544827" y="233679"/>
                  </a:lnTo>
                  <a:lnTo>
                    <a:pt x="1507109" y="209549"/>
                  </a:lnTo>
                  <a:lnTo>
                    <a:pt x="1468501" y="186689"/>
                  </a:lnTo>
                  <a:lnTo>
                    <a:pt x="1429003" y="165099"/>
                  </a:lnTo>
                  <a:lnTo>
                    <a:pt x="1388999" y="144525"/>
                  </a:lnTo>
                  <a:lnTo>
                    <a:pt x="1348104" y="125348"/>
                  </a:lnTo>
                  <a:lnTo>
                    <a:pt x="1306576" y="107441"/>
                  </a:lnTo>
                  <a:lnTo>
                    <a:pt x="1264285" y="90804"/>
                  </a:lnTo>
                  <a:lnTo>
                    <a:pt x="1221486" y="75437"/>
                  </a:lnTo>
                  <a:lnTo>
                    <a:pt x="1178052" y="61467"/>
                  </a:lnTo>
                  <a:lnTo>
                    <a:pt x="1133983" y="48767"/>
                  </a:lnTo>
                  <a:lnTo>
                    <a:pt x="1089278" y="37591"/>
                  </a:lnTo>
                  <a:lnTo>
                    <a:pt x="1044066" y="27685"/>
                  </a:lnTo>
                  <a:lnTo>
                    <a:pt x="998347" y="19430"/>
                  </a:lnTo>
                  <a:lnTo>
                    <a:pt x="952119" y="12445"/>
                  </a:lnTo>
                  <a:lnTo>
                    <a:pt x="905510" y="6984"/>
                  </a:lnTo>
                  <a:lnTo>
                    <a:pt x="858392" y="3174"/>
                  </a:lnTo>
                  <a:lnTo>
                    <a:pt x="810767" y="761"/>
                  </a:lnTo>
                  <a:lnTo>
                    <a:pt x="762888" y="0"/>
                  </a:lnTo>
                  <a:close/>
                </a:path>
              </a:pathLst>
            </a:custGeom>
            <a:solidFill>
              <a:srgbClr val="E19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610862" y="3819906"/>
              <a:ext cx="2186940" cy="2845435"/>
            </a:xfrm>
            <a:custGeom>
              <a:avLst/>
              <a:gdLst/>
              <a:ahLst/>
              <a:cxnLst/>
              <a:rect l="l" t="t" r="r" b="b"/>
              <a:pathLst>
                <a:path w="2186940" h="2845434">
                  <a:moveTo>
                    <a:pt x="762888" y="0"/>
                  </a:moveTo>
                  <a:lnTo>
                    <a:pt x="810767" y="762"/>
                  </a:lnTo>
                  <a:lnTo>
                    <a:pt x="858392" y="3175"/>
                  </a:lnTo>
                  <a:lnTo>
                    <a:pt x="905510" y="6985"/>
                  </a:lnTo>
                  <a:lnTo>
                    <a:pt x="952118" y="12446"/>
                  </a:lnTo>
                  <a:lnTo>
                    <a:pt x="998347" y="19431"/>
                  </a:lnTo>
                  <a:lnTo>
                    <a:pt x="1044066" y="27686"/>
                  </a:lnTo>
                  <a:lnTo>
                    <a:pt x="1089278" y="37592"/>
                  </a:lnTo>
                  <a:lnTo>
                    <a:pt x="1133983" y="48768"/>
                  </a:lnTo>
                  <a:lnTo>
                    <a:pt x="1178052" y="61468"/>
                  </a:lnTo>
                  <a:lnTo>
                    <a:pt x="1221486" y="75438"/>
                  </a:lnTo>
                  <a:lnTo>
                    <a:pt x="1264285" y="90805"/>
                  </a:lnTo>
                  <a:lnTo>
                    <a:pt x="1306576" y="107442"/>
                  </a:lnTo>
                  <a:lnTo>
                    <a:pt x="1348104" y="125349"/>
                  </a:lnTo>
                  <a:lnTo>
                    <a:pt x="1388999" y="144526"/>
                  </a:lnTo>
                  <a:lnTo>
                    <a:pt x="1429003" y="165100"/>
                  </a:lnTo>
                  <a:lnTo>
                    <a:pt x="1468501" y="186690"/>
                  </a:lnTo>
                  <a:lnTo>
                    <a:pt x="1507109" y="209550"/>
                  </a:lnTo>
                  <a:lnTo>
                    <a:pt x="1544827" y="233680"/>
                  </a:lnTo>
                  <a:lnTo>
                    <a:pt x="1581912" y="258826"/>
                  </a:lnTo>
                  <a:lnTo>
                    <a:pt x="1617979" y="285115"/>
                  </a:lnTo>
                  <a:lnTo>
                    <a:pt x="1653286" y="312547"/>
                  </a:lnTo>
                  <a:lnTo>
                    <a:pt x="1687702" y="340995"/>
                  </a:lnTo>
                  <a:lnTo>
                    <a:pt x="1721103" y="370459"/>
                  </a:lnTo>
                  <a:lnTo>
                    <a:pt x="1753615" y="400939"/>
                  </a:lnTo>
                  <a:lnTo>
                    <a:pt x="1785239" y="432562"/>
                  </a:lnTo>
                  <a:lnTo>
                    <a:pt x="1815718" y="464947"/>
                  </a:lnTo>
                  <a:lnTo>
                    <a:pt x="1845310" y="498475"/>
                  </a:lnTo>
                  <a:lnTo>
                    <a:pt x="1873758" y="532765"/>
                  </a:lnTo>
                  <a:lnTo>
                    <a:pt x="1901189" y="568071"/>
                  </a:lnTo>
                  <a:lnTo>
                    <a:pt x="1927479" y="604139"/>
                  </a:lnTo>
                  <a:lnTo>
                    <a:pt x="1952752" y="641096"/>
                  </a:lnTo>
                  <a:lnTo>
                    <a:pt x="1976755" y="678942"/>
                  </a:lnTo>
                  <a:lnTo>
                    <a:pt x="1999614" y="717423"/>
                  </a:lnTo>
                  <a:lnTo>
                    <a:pt x="2021332" y="756793"/>
                  </a:lnTo>
                  <a:lnTo>
                    <a:pt x="2041779" y="796925"/>
                  </a:lnTo>
                  <a:lnTo>
                    <a:pt x="2061083" y="837692"/>
                  </a:lnTo>
                  <a:lnTo>
                    <a:pt x="2078989" y="879221"/>
                  </a:lnTo>
                  <a:lnTo>
                    <a:pt x="2095754" y="921385"/>
                  </a:lnTo>
                  <a:lnTo>
                    <a:pt x="2111120" y="964184"/>
                  </a:lnTo>
                  <a:lnTo>
                    <a:pt x="2125091" y="1007618"/>
                  </a:lnTo>
                  <a:lnTo>
                    <a:pt x="2137664" y="1051687"/>
                  </a:lnTo>
                  <a:lnTo>
                    <a:pt x="2148966" y="1096264"/>
                  </a:lnTo>
                  <a:lnTo>
                    <a:pt x="2158745" y="1141476"/>
                  </a:lnTo>
                  <a:lnTo>
                    <a:pt x="2167128" y="1187196"/>
                  </a:lnTo>
                  <a:lnTo>
                    <a:pt x="2174113" y="1233297"/>
                  </a:lnTo>
                  <a:lnTo>
                    <a:pt x="2179446" y="1279906"/>
                  </a:lnTo>
                  <a:lnTo>
                    <a:pt x="2183384" y="1327023"/>
                  </a:lnTo>
                  <a:lnTo>
                    <a:pt x="2185796" y="1374521"/>
                  </a:lnTo>
                  <a:lnTo>
                    <a:pt x="2186559" y="1422527"/>
                  </a:lnTo>
                  <a:lnTo>
                    <a:pt x="2185796" y="1470406"/>
                  </a:lnTo>
                  <a:lnTo>
                    <a:pt x="2183384" y="1517904"/>
                  </a:lnTo>
                  <a:lnTo>
                    <a:pt x="2179446" y="1565021"/>
                  </a:lnTo>
                  <a:lnTo>
                    <a:pt x="2174113" y="1611630"/>
                  </a:lnTo>
                  <a:lnTo>
                    <a:pt x="2167128" y="1657858"/>
                  </a:lnTo>
                  <a:lnTo>
                    <a:pt x="2158745" y="1703451"/>
                  </a:lnTo>
                  <a:lnTo>
                    <a:pt x="2148966" y="1748663"/>
                  </a:lnTo>
                  <a:lnTo>
                    <a:pt x="2137664" y="1793252"/>
                  </a:lnTo>
                  <a:lnTo>
                    <a:pt x="2125091" y="1837296"/>
                  </a:lnTo>
                  <a:lnTo>
                    <a:pt x="2111120" y="1880743"/>
                  </a:lnTo>
                  <a:lnTo>
                    <a:pt x="2095754" y="1923567"/>
                  </a:lnTo>
                  <a:lnTo>
                    <a:pt x="2078989" y="1965744"/>
                  </a:lnTo>
                  <a:lnTo>
                    <a:pt x="2061083" y="2007260"/>
                  </a:lnTo>
                  <a:lnTo>
                    <a:pt x="2041779" y="2048065"/>
                  </a:lnTo>
                  <a:lnTo>
                    <a:pt x="2021332" y="2088159"/>
                  </a:lnTo>
                  <a:lnTo>
                    <a:pt x="1999614" y="2127516"/>
                  </a:lnTo>
                  <a:lnTo>
                    <a:pt x="1976755" y="2166086"/>
                  </a:lnTo>
                  <a:lnTo>
                    <a:pt x="1952752" y="2203869"/>
                  </a:lnTo>
                  <a:lnTo>
                    <a:pt x="1927479" y="2240838"/>
                  </a:lnTo>
                  <a:lnTo>
                    <a:pt x="1901189" y="2276957"/>
                  </a:lnTo>
                  <a:lnTo>
                    <a:pt x="1873758" y="2312200"/>
                  </a:lnTo>
                  <a:lnTo>
                    <a:pt x="1845310" y="2346553"/>
                  </a:lnTo>
                  <a:lnTo>
                    <a:pt x="1815718" y="2379992"/>
                  </a:lnTo>
                  <a:lnTo>
                    <a:pt x="1785239" y="2412479"/>
                  </a:lnTo>
                  <a:lnTo>
                    <a:pt x="1753615" y="2444000"/>
                  </a:lnTo>
                  <a:lnTo>
                    <a:pt x="1721103" y="2474531"/>
                  </a:lnTo>
                  <a:lnTo>
                    <a:pt x="1687702" y="2504033"/>
                  </a:lnTo>
                  <a:lnTo>
                    <a:pt x="1653286" y="2532507"/>
                  </a:lnTo>
                  <a:lnTo>
                    <a:pt x="1617979" y="2559900"/>
                  </a:lnTo>
                  <a:lnTo>
                    <a:pt x="1581912" y="2586202"/>
                  </a:lnTo>
                  <a:lnTo>
                    <a:pt x="1544827" y="2611386"/>
                  </a:lnTo>
                  <a:lnTo>
                    <a:pt x="1507109" y="2635415"/>
                  </a:lnTo>
                  <a:lnTo>
                    <a:pt x="1468501" y="2658287"/>
                  </a:lnTo>
                  <a:lnTo>
                    <a:pt x="1429003" y="2679966"/>
                  </a:lnTo>
                  <a:lnTo>
                    <a:pt x="1388999" y="2700426"/>
                  </a:lnTo>
                  <a:lnTo>
                    <a:pt x="1348104" y="2719641"/>
                  </a:lnTo>
                  <a:lnTo>
                    <a:pt x="1306576" y="2737599"/>
                  </a:lnTo>
                  <a:lnTo>
                    <a:pt x="1264285" y="2754249"/>
                  </a:lnTo>
                  <a:lnTo>
                    <a:pt x="1221486" y="2769590"/>
                  </a:lnTo>
                  <a:lnTo>
                    <a:pt x="1178052" y="2783586"/>
                  </a:lnTo>
                  <a:lnTo>
                    <a:pt x="1133983" y="2796209"/>
                  </a:lnTo>
                  <a:lnTo>
                    <a:pt x="1089278" y="2807449"/>
                  </a:lnTo>
                  <a:lnTo>
                    <a:pt x="1044066" y="2817266"/>
                  </a:lnTo>
                  <a:lnTo>
                    <a:pt x="998347" y="2825635"/>
                  </a:lnTo>
                  <a:lnTo>
                    <a:pt x="952118" y="2832544"/>
                  </a:lnTo>
                  <a:lnTo>
                    <a:pt x="905510" y="2837967"/>
                  </a:lnTo>
                  <a:lnTo>
                    <a:pt x="858392" y="2841866"/>
                  </a:lnTo>
                  <a:lnTo>
                    <a:pt x="810767" y="2844228"/>
                  </a:lnTo>
                  <a:lnTo>
                    <a:pt x="762888" y="2845015"/>
                  </a:lnTo>
                  <a:lnTo>
                    <a:pt x="712215" y="2844114"/>
                  </a:lnTo>
                  <a:lnTo>
                    <a:pt x="661797" y="2841434"/>
                  </a:lnTo>
                  <a:lnTo>
                    <a:pt x="611632" y="2836976"/>
                  </a:lnTo>
                  <a:lnTo>
                    <a:pt x="561721" y="2830753"/>
                  </a:lnTo>
                  <a:lnTo>
                    <a:pt x="512190" y="2822790"/>
                  </a:lnTo>
                  <a:lnTo>
                    <a:pt x="462914" y="2813088"/>
                  </a:lnTo>
                  <a:lnTo>
                    <a:pt x="414020" y="2801670"/>
                  </a:lnTo>
                  <a:lnTo>
                    <a:pt x="365633" y="2788539"/>
                  </a:lnTo>
                  <a:lnTo>
                    <a:pt x="317753" y="2773705"/>
                  </a:lnTo>
                  <a:lnTo>
                    <a:pt x="270383" y="2757208"/>
                  </a:lnTo>
                  <a:lnTo>
                    <a:pt x="223647" y="2739021"/>
                  </a:lnTo>
                  <a:lnTo>
                    <a:pt x="177418" y="2719197"/>
                  </a:lnTo>
                  <a:lnTo>
                    <a:pt x="131952" y="2697721"/>
                  </a:lnTo>
                  <a:lnTo>
                    <a:pt x="87249" y="2674620"/>
                  </a:lnTo>
                  <a:lnTo>
                    <a:pt x="43179" y="2649893"/>
                  </a:lnTo>
                  <a:lnTo>
                    <a:pt x="0" y="2623578"/>
                  </a:lnTo>
                  <a:lnTo>
                    <a:pt x="762888" y="1422527"/>
                  </a:lnTo>
                  <a:lnTo>
                    <a:pt x="762888" y="0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866388" y="3823716"/>
              <a:ext cx="1423035" cy="2600325"/>
            </a:xfrm>
            <a:custGeom>
              <a:avLst/>
              <a:gdLst/>
              <a:ahLst/>
              <a:cxnLst/>
              <a:rect l="l" t="t" r="r" b="b"/>
              <a:pathLst>
                <a:path w="1423035" h="2600325">
                  <a:moveTo>
                    <a:pt x="1156335" y="0"/>
                  </a:moveTo>
                  <a:lnTo>
                    <a:pt x="1108328" y="10032"/>
                  </a:lnTo>
                  <a:lnTo>
                    <a:pt x="1060831" y="21589"/>
                  </a:lnTo>
                  <a:lnTo>
                    <a:pt x="1013967" y="34797"/>
                  </a:lnTo>
                  <a:lnTo>
                    <a:pt x="967739" y="49529"/>
                  </a:lnTo>
                  <a:lnTo>
                    <a:pt x="922020" y="65785"/>
                  </a:lnTo>
                  <a:lnTo>
                    <a:pt x="877062" y="83692"/>
                  </a:lnTo>
                  <a:lnTo>
                    <a:pt x="832738" y="102869"/>
                  </a:lnTo>
                  <a:lnTo>
                    <a:pt x="789304" y="123697"/>
                  </a:lnTo>
                  <a:lnTo>
                    <a:pt x="746506" y="145922"/>
                  </a:lnTo>
                  <a:lnTo>
                    <a:pt x="704469" y="169417"/>
                  </a:lnTo>
                  <a:lnTo>
                    <a:pt x="663448" y="194436"/>
                  </a:lnTo>
                  <a:lnTo>
                    <a:pt x="623188" y="220852"/>
                  </a:lnTo>
                  <a:lnTo>
                    <a:pt x="583819" y="248538"/>
                  </a:lnTo>
                  <a:lnTo>
                    <a:pt x="545464" y="277621"/>
                  </a:lnTo>
                  <a:lnTo>
                    <a:pt x="508126" y="307974"/>
                  </a:lnTo>
                  <a:lnTo>
                    <a:pt x="471677" y="339597"/>
                  </a:lnTo>
                  <a:lnTo>
                    <a:pt x="436372" y="372363"/>
                  </a:lnTo>
                  <a:lnTo>
                    <a:pt x="402082" y="406526"/>
                  </a:lnTo>
                  <a:lnTo>
                    <a:pt x="369062" y="441832"/>
                  </a:lnTo>
                  <a:lnTo>
                    <a:pt x="337058" y="478281"/>
                  </a:lnTo>
                  <a:lnTo>
                    <a:pt x="306324" y="515873"/>
                  </a:lnTo>
                  <a:lnTo>
                    <a:pt x="276733" y="554608"/>
                  </a:lnTo>
                  <a:lnTo>
                    <a:pt x="248538" y="594486"/>
                  </a:lnTo>
                  <a:lnTo>
                    <a:pt x="221487" y="635380"/>
                  </a:lnTo>
                  <a:lnTo>
                    <a:pt x="196469" y="676274"/>
                  </a:lnTo>
                  <a:lnTo>
                    <a:pt x="172974" y="717676"/>
                  </a:lnTo>
                  <a:lnTo>
                    <a:pt x="151129" y="759586"/>
                  </a:lnTo>
                  <a:lnTo>
                    <a:pt x="130683" y="801877"/>
                  </a:lnTo>
                  <a:lnTo>
                    <a:pt x="111760" y="844676"/>
                  </a:lnTo>
                  <a:lnTo>
                    <a:pt x="94361" y="887729"/>
                  </a:lnTo>
                  <a:lnTo>
                    <a:pt x="78486" y="931163"/>
                  </a:lnTo>
                  <a:lnTo>
                    <a:pt x="64008" y="974851"/>
                  </a:lnTo>
                  <a:lnTo>
                    <a:pt x="51053" y="1018793"/>
                  </a:lnTo>
                  <a:lnTo>
                    <a:pt x="39624" y="1062989"/>
                  </a:lnTo>
                  <a:lnTo>
                    <a:pt x="29590" y="1107439"/>
                  </a:lnTo>
                  <a:lnTo>
                    <a:pt x="21082" y="1152016"/>
                  </a:lnTo>
                  <a:lnTo>
                    <a:pt x="13970" y="1196593"/>
                  </a:lnTo>
                  <a:lnTo>
                    <a:pt x="8382" y="1241424"/>
                  </a:lnTo>
                  <a:lnTo>
                    <a:pt x="4190" y="1286255"/>
                  </a:lnTo>
                  <a:lnTo>
                    <a:pt x="1397" y="1331086"/>
                  </a:lnTo>
                  <a:lnTo>
                    <a:pt x="0" y="1376044"/>
                  </a:lnTo>
                  <a:lnTo>
                    <a:pt x="0" y="1420748"/>
                  </a:lnTo>
                  <a:lnTo>
                    <a:pt x="1524" y="1465579"/>
                  </a:lnTo>
                  <a:lnTo>
                    <a:pt x="4317" y="1510156"/>
                  </a:lnTo>
                  <a:lnTo>
                    <a:pt x="8636" y="1554606"/>
                  </a:lnTo>
                  <a:lnTo>
                    <a:pt x="14224" y="1598929"/>
                  </a:lnTo>
                  <a:lnTo>
                    <a:pt x="21209" y="1642998"/>
                  </a:lnTo>
                  <a:lnTo>
                    <a:pt x="29590" y="1686813"/>
                  </a:lnTo>
                  <a:lnTo>
                    <a:pt x="39370" y="1730247"/>
                  </a:lnTo>
                  <a:lnTo>
                    <a:pt x="50419" y="1773504"/>
                  </a:lnTo>
                  <a:lnTo>
                    <a:pt x="62864" y="1816353"/>
                  </a:lnTo>
                  <a:lnTo>
                    <a:pt x="76581" y="1858822"/>
                  </a:lnTo>
                  <a:lnTo>
                    <a:pt x="91694" y="1900859"/>
                  </a:lnTo>
                  <a:lnTo>
                    <a:pt x="108076" y="1942452"/>
                  </a:lnTo>
                  <a:lnTo>
                    <a:pt x="125857" y="1983536"/>
                  </a:lnTo>
                  <a:lnTo>
                    <a:pt x="144779" y="2024113"/>
                  </a:lnTo>
                  <a:lnTo>
                    <a:pt x="165100" y="2064118"/>
                  </a:lnTo>
                  <a:lnTo>
                    <a:pt x="186816" y="2103526"/>
                  </a:lnTo>
                  <a:lnTo>
                    <a:pt x="209676" y="2142299"/>
                  </a:lnTo>
                  <a:lnTo>
                    <a:pt x="233807" y="2180424"/>
                  </a:lnTo>
                  <a:lnTo>
                    <a:pt x="259207" y="2217839"/>
                  </a:lnTo>
                  <a:lnTo>
                    <a:pt x="286003" y="2254529"/>
                  </a:lnTo>
                  <a:lnTo>
                    <a:pt x="313944" y="2290444"/>
                  </a:lnTo>
                  <a:lnTo>
                    <a:pt x="343026" y="2325560"/>
                  </a:lnTo>
                  <a:lnTo>
                    <a:pt x="373507" y="2359837"/>
                  </a:lnTo>
                  <a:lnTo>
                    <a:pt x="405129" y="2393251"/>
                  </a:lnTo>
                  <a:lnTo>
                    <a:pt x="438023" y="2425750"/>
                  </a:lnTo>
                  <a:lnTo>
                    <a:pt x="472059" y="2457322"/>
                  </a:lnTo>
                  <a:lnTo>
                    <a:pt x="507364" y="2487917"/>
                  </a:lnTo>
                  <a:lnTo>
                    <a:pt x="543940" y="2517495"/>
                  </a:lnTo>
                  <a:lnTo>
                    <a:pt x="581533" y="2546045"/>
                  </a:lnTo>
                  <a:lnTo>
                    <a:pt x="620395" y="2573515"/>
                  </a:lnTo>
                  <a:lnTo>
                    <a:pt x="660526" y="2599867"/>
                  </a:lnTo>
                  <a:lnTo>
                    <a:pt x="1423035" y="1398015"/>
                  </a:lnTo>
                  <a:lnTo>
                    <a:pt x="1156335" y="0"/>
                  </a:lnTo>
                  <a:close/>
                </a:path>
              </a:pathLst>
            </a:custGeom>
            <a:solidFill>
              <a:srgbClr val="C9C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867150" y="3824478"/>
              <a:ext cx="1423035" cy="2600325"/>
            </a:xfrm>
            <a:custGeom>
              <a:avLst/>
              <a:gdLst/>
              <a:ahLst/>
              <a:cxnLst/>
              <a:rect l="l" t="t" r="r" b="b"/>
              <a:pathLst>
                <a:path w="1423035" h="2600325">
                  <a:moveTo>
                    <a:pt x="660526" y="2599867"/>
                  </a:moveTo>
                  <a:lnTo>
                    <a:pt x="620395" y="2573515"/>
                  </a:lnTo>
                  <a:lnTo>
                    <a:pt x="581533" y="2546045"/>
                  </a:lnTo>
                  <a:lnTo>
                    <a:pt x="543940" y="2517495"/>
                  </a:lnTo>
                  <a:lnTo>
                    <a:pt x="507364" y="2487917"/>
                  </a:lnTo>
                  <a:lnTo>
                    <a:pt x="472059" y="2457323"/>
                  </a:lnTo>
                  <a:lnTo>
                    <a:pt x="438023" y="2425750"/>
                  </a:lnTo>
                  <a:lnTo>
                    <a:pt x="405129" y="2393251"/>
                  </a:lnTo>
                  <a:lnTo>
                    <a:pt x="373507" y="2359837"/>
                  </a:lnTo>
                  <a:lnTo>
                    <a:pt x="343026" y="2325560"/>
                  </a:lnTo>
                  <a:lnTo>
                    <a:pt x="313944" y="2290445"/>
                  </a:lnTo>
                  <a:lnTo>
                    <a:pt x="286003" y="2254529"/>
                  </a:lnTo>
                  <a:lnTo>
                    <a:pt x="259207" y="2217839"/>
                  </a:lnTo>
                  <a:lnTo>
                    <a:pt x="233807" y="2180424"/>
                  </a:lnTo>
                  <a:lnTo>
                    <a:pt x="209676" y="2142299"/>
                  </a:lnTo>
                  <a:lnTo>
                    <a:pt x="186816" y="2103526"/>
                  </a:lnTo>
                  <a:lnTo>
                    <a:pt x="165100" y="2064118"/>
                  </a:lnTo>
                  <a:lnTo>
                    <a:pt x="144779" y="2024113"/>
                  </a:lnTo>
                  <a:lnTo>
                    <a:pt x="125857" y="1983536"/>
                  </a:lnTo>
                  <a:lnTo>
                    <a:pt x="108076" y="1942452"/>
                  </a:lnTo>
                  <a:lnTo>
                    <a:pt x="91694" y="1900859"/>
                  </a:lnTo>
                  <a:lnTo>
                    <a:pt x="76580" y="1858822"/>
                  </a:lnTo>
                  <a:lnTo>
                    <a:pt x="62864" y="1816354"/>
                  </a:lnTo>
                  <a:lnTo>
                    <a:pt x="50419" y="1773504"/>
                  </a:lnTo>
                  <a:lnTo>
                    <a:pt x="39370" y="1730248"/>
                  </a:lnTo>
                  <a:lnTo>
                    <a:pt x="29590" y="1686814"/>
                  </a:lnTo>
                  <a:lnTo>
                    <a:pt x="21209" y="1642999"/>
                  </a:lnTo>
                  <a:lnTo>
                    <a:pt x="14224" y="1598930"/>
                  </a:lnTo>
                  <a:lnTo>
                    <a:pt x="8636" y="1554607"/>
                  </a:lnTo>
                  <a:lnTo>
                    <a:pt x="4317" y="1510157"/>
                  </a:lnTo>
                  <a:lnTo>
                    <a:pt x="1524" y="1465580"/>
                  </a:lnTo>
                  <a:lnTo>
                    <a:pt x="0" y="1420749"/>
                  </a:lnTo>
                  <a:lnTo>
                    <a:pt x="0" y="1376045"/>
                  </a:lnTo>
                  <a:lnTo>
                    <a:pt x="1397" y="1331087"/>
                  </a:lnTo>
                  <a:lnTo>
                    <a:pt x="4190" y="1286256"/>
                  </a:lnTo>
                  <a:lnTo>
                    <a:pt x="8382" y="1241425"/>
                  </a:lnTo>
                  <a:lnTo>
                    <a:pt x="13970" y="1196594"/>
                  </a:lnTo>
                  <a:lnTo>
                    <a:pt x="21082" y="1152017"/>
                  </a:lnTo>
                  <a:lnTo>
                    <a:pt x="29590" y="1107440"/>
                  </a:lnTo>
                  <a:lnTo>
                    <a:pt x="39624" y="1062990"/>
                  </a:lnTo>
                  <a:lnTo>
                    <a:pt x="51053" y="1018794"/>
                  </a:lnTo>
                  <a:lnTo>
                    <a:pt x="64008" y="974852"/>
                  </a:lnTo>
                  <a:lnTo>
                    <a:pt x="78486" y="931164"/>
                  </a:lnTo>
                  <a:lnTo>
                    <a:pt x="94361" y="887730"/>
                  </a:lnTo>
                  <a:lnTo>
                    <a:pt x="111760" y="844677"/>
                  </a:lnTo>
                  <a:lnTo>
                    <a:pt x="130683" y="801878"/>
                  </a:lnTo>
                  <a:lnTo>
                    <a:pt x="151129" y="759587"/>
                  </a:lnTo>
                  <a:lnTo>
                    <a:pt x="172974" y="717677"/>
                  </a:lnTo>
                  <a:lnTo>
                    <a:pt x="196469" y="676275"/>
                  </a:lnTo>
                  <a:lnTo>
                    <a:pt x="221487" y="635381"/>
                  </a:lnTo>
                  <a:lnTo>
                    <a:pt x="248538" y="594487"/>
                  </a:lnTo>
                  <a:lnTo>
                    <a:pt x="276733" y="554609"/>
                  </a:lnTo>
                  <a:lnTo>
                    <a:pt x="306324" y="515874"/>
                  </a:lnTo>
                  <a:lnTo>
                    <a:pt x="337058" y="478282"/>
                  </a:lnTo>
                  <a:lnTo>
                    <a:pt x="369062" y="441833"/>
                  </a:lnTo>
                  <a:lnTo>
                    <a:pt x="402082" y="406527"/>
                  </a:lnTo>
                  <a:lnTo>
                    <a:pt x="436372" y="372364"/>
                  </a:lnTo>
                  <a:lnTo>
                    <a:pt x="471677" y="339598"/>
                  </a:lnTo>
                  <a:lnTo>
                    <a:pt x="508126" y="307975"/>
                  </a:lnTo>
                  <a:lnTo>
                    <a:pt x="545464" y="277622"/>
                  </a:lnTo>
                  <a:lnTo>
                    <a:pt x="583819" y="248539"/>
                  </a:lnTo>
                  <a:lnTo>
                    <a:pt x="623188" y="220853"/>
                  </a:lnTo>
                  <a:lnTo>
                    <a:pt x="663448" y="194437"/>
                  </a:lnTo>
                  <a:lnTo>
                    <a:pt x="704469" y="169418"/>
                  </a:lnTo>
                  <a:lnTo>
                    <a:pt x="746505" y="145923"/>
                  </a:lnTo>
                  <a:lnTo>
                    <a:pt x="789304" y="123698"/>
                  </a:lnTo>
                  <a:lnTo>
                    <a:pt x="832738" y="102870"/>
                  </a:lnTo>
                  <a:lnTo>
                    <a:pt x="877062" y="83693"/>
                  </a:lnTo>
                  <a:lnTo>
                    <a:pt x="922020" y="65786"/>
                  </a:lnTo>
                  <a:lnTo>
                    <a:pt x="967739" y="49530"/>
                  </a:lnTo>
                  <a:lnTo>
                    <a:pt x="1013967" y="34798"/>
                  </a:lnTo>
                  <a:lnTo>
                    <a:pt x="1060830" y="21590"/>
                  </a:lnTo>
                  <a:lnTo>
                    <a:pt x="1108328" y="10033"/>
                  </a:lnTo>
                  <a:lnTo>
                    <a:pt x="1156335" y="0"/>
                  </a:lnTo>
                  <a:lnTo>
                    <a:pt x="1423035" y="1398016"/>
                  </a:lnTo>
                  <a:lnTo>
                    <a:pt x="660526" y="2599867"/>
                  </a:lnTo>
                  <a:close/>
                </a:path>
              </a:pathLst>
            </a:custGeom>
            <a:ln w="1981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061203" y="3764280"/>
              <a:ext cx="266700" cy="1423035"/>
            </a:xfrm>
            <a:custGeom>
              <a:avLst/>
              <a:gdLst/>
              <a:ahLst/>
              <a:cxnLst/>
              <a:rect l="l" t="t" r="r" b="b"/>
              <a:pathLst>
                <a:path w="266700" h="1423035">
                  <a:moveTo>
                    <a:pt x="266700" y="0"/>
                  </a:moveTo>
                  <a:lnTo>
                    <a:pt x="212979" y="1016"/>
                  </a:lnTo>
                  <a:lnTo>
                    <a:pt x="159512" y="4064"/>
                  </a:lnTo>
                  <a:lnTo>
                    <a:pt x="106045" y="9144"/>
                  </a:lnTo>
                  <a:lnTo>
                    <a:pt x="52832" y="16256"/>
                  </a:lnTo>
                  <a:lnTo>
                    <a:pt x="0" y="25273"/>
                  </a:lnTo>
                  <a:lnTo>
                    <a:pt x="266700" y="1423035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E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061965" y="3765042"/>
              <a:ext cx="266700" cy="1423035"/>
            </a:xfrm>
            <a:custGeom>
              <a:avLst/>
              <a:gdLst/>
              <a:ahLst/>
              <a:cxnLst/>
              <a:rect l="l" t="t" r="r" b="b"/>
              <a:pathLst>
                <a:path w="266700" h="1423035">
                  <a:moveTo>
                    <a:pt x="0" y="25272"/>
                  </a:moveTo>
                  <a:lnTo>
                    <a:pt x="52832" y="16255"/>
                  </a:lnTo>
                  <a:lnTo>
                    <a:pt x="106045" y="9143"/>
                  </a:lnTo>
                  <a:lnTo>
                    <a:pt x="159512" y="4063"/>
                  </a:lnTo>
                  <a:lnTo>
                    <a:pt x="212979" y="1015"/>
                  </a:lnTo>
                  <a:lnTo>
                    <a:pt x="266700" y="0"/>
                  </a:lnTo>
                  <a:lnTo>
                    <a:pt x="266700" y="1423034"/>
                  </a:lnTo>
                  <a:lnTo>
                    <a:pt x="0" y="25272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5" name="object 7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87940" y="195071"/>
            <a:ext cx="2004059" cy="672083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5803519" y="5248147"/>
            <a:ext cx="639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7D7D7D"/>
                </a:solidFill>
                <a:latin typeface="Calibri"/>
                <a:cs typeface="Calibri"/>
              </a:rPr>
              <a:t>59%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93540" y="4705858"/>
            <a:ext cx="638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7D7D7D"/>
                </a:solidFill>
                <a:latin typeface="Calibri"/>
                <a:cs typeface="Calibri"/>
              </a:rPr>
              <a:t>38%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885431" y="4483608"/>
            <a:ext cx="2371090" cy="941705"/>
            <a:chOff x="6885431" y="4483608"/>
            <a:chExt cx="2371090" cy="941705"/>
          </a:xfrm>
        </p:grpSpPr>
        <p:sp>
          <p:nvSpPr>
            <p:cNvPr id="79" name="object 79"/>
            <p:cNvSpPr/>
            <p:nvPr/>
          </p:nvSpPr>
          <p:spPr>
            <a:xfrm>
              <a:off x="6885431" y="4483608"/>
              <a:ext cx="2371090" cy="941705"/>
            </a:xfrm>
            <a:custGeom>
              <a:avLst/>
              <a:gdLst/>
              <a:ahLst/>
              <a:cxnLst/>
              <a:rect l="l" t="t" r="r" b="b"/>
              <a:pathLst>
                <a:path w="2371090" h="941704">
                  <a:moveTo>
                    <a:pt x="2370962" y="0"/>
                  </a:moveTo>
                  <a:lnTo>
                    <a:pt x="0" y="0"/>
                  </a:lnTo>
                  <a:lnTo>
                    <a:pt x="0" y="941324"/>
                  </a:lnTo>
                  <a:lnTo>
                    <a:pt x="2370962" y="941324"/>
                  </a:lnTo>
                  <a:lnTo>
                    <a:pt x="2370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132319" y="4596384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91182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182" y="91439"/>
                  </a:lnTo>
                  <a:lnTo>
                    <a:pt x="91182" y="0"/>
                  </a:lnTo>
                  <a:close/>
                </a:path>
              </a:pathLst>
            </a:custGeom>
            <a:solidFill>
              <a:srgbClr val="E19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133081" y="4597146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91439"/>
                  </a:moveTo>
                  <a:lnTo>
                    <a:pt x="91182" y="91439"/>
                  </a:lnTo>
                  <a:lnTo>
                    <a:pt x="91182" y="0"/>
                  </a:lnTo>
                  <a:lnTo>
                    <a:pt x="0" y="0"/>
                  </a:lnTo>
                  <a:lnTo>
                    <a:pt x="0" y="91439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132319" y="4910328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91182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182" y="91440"/>
                  </a:lnTo>
                  <a:lnTo>
                    <a:pt x="91182" y="0"/>
                  </a:lnTo>
                  <a:close/>
                </a:path>
              </a:pathLst>
            </a:custGeom>
            <a:solidFill>
              <a:srgbClr val="C9C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133081" y="4911090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91439"/>
                  </a:moveTo>
                  <a:lnTo>
                    <a:pt x="91182" y="91439"/>
                  </a:lnTo>
                  <a:lnTo>
                    <a:pt x="91182" y="0"/>
                  </a:lnTo>
                  <a:lnTo>
                    <a:pt x="0" y="0"/>
                  </a:lnTo>
                  <a:lnTo>
                    <a:pt x="0" y="91439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132319" y="5224272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91182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182" y="91439"/>
                  </a:lnTo>
                  <a:lnTo>
                    <a:pt x="91182" y="0"/>
                  </a:lnTo>
                  <a:close/>
                </a:path>
              </a:pathLst>
            </a:custGeom>
            <a:solidFill>
              <a:srgbClr val="FFE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133081" y="5225034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91439"/>
                  </a:moveTo>
                  <a:lnTo>
                    <a:pt x="91182" y="91439"/>
                  </a:lnTo>
                  <a:lnTo>
                    <a:pt x="91182" y="0"/>
                  </a:lnTo>
                  <a:lnTo>
                    <a:pt x="0" y="0"/>
                  </a:lnTo>
                  <a:lnTo>
                    <a:pt x="0" y="91439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7139940" y="4527803"/>
            <a:ext cx="2372995" cy="841375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229"/>
              </a:spcBef>
            </a:pPr>
            <a:r>
              <a:rPr sz="1400" spc="-10" dirty="0">
                <a:solidFill>
                  <a:srgbClr val="575757"/>
                </a:solidFill>
                <a:latin typeface="Calibri"/>
                <a:cs typeface="Calibri"/>
              </a:rPr>
              <a:t>соответствуют</a:t>
            </a:r>
            <a:r>
              <a:rPr sz="1400" spc="-4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75757"/>
                </a:solidFill>
                <a:latin typeface="Calibri"/>
                <a:cs typeface="Calibri"/>
              </a:rPr>
              <a:t>полностью</a:t>
            </a:r>
            <a:endParaRPr sz="1400">
              <a:latin typeface="Calibri"/>
              <a:cs typeface="Calibri"/>
            </a:endParaRPr>
          </a:p>
          <a:p>
            <a:pPr marL="185420" marR="491490" indent="-40005">
              <a:lnSpc>
                <a:spcPct val="135700"/>
              </a:lnSpc>
            </a:pP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в </a:t>
            </a:r>
            <a:r>
              <a:rPr sz="1400" spc="-10" dirty="0">
                <a:solidFill>
                  <a:srgbClr val="575757"/>
                </a:solidFill>
                <a:latin typeface="Calibri"/>
                <a:cs typeface="Calibri"/>
              </a:rPr>
              <a:t>целом соответствуют </a:t>
            </a:r>
            <a:r>
              <a:rPr sz="1400" spc="-30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75757"/>
                </a:solidFill>
                <a:latin typeface="Calibri"/>
                <a:cs typeface="Calibri"/>
              </a:rPr>
              <a:t>не</a:t>
            </a:r>
            <a:r>
              <a:rPr sz="1400" spc="-1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75757"/>
                </a:solidFill>
                <a:latin typeface="Calibri"/>
                <a:cs typeface="Calibri"/>
              </a:rPr>
              <a:t>соответствуют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24027"/>
            <a:ext cx="5190744" cy="15499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8064" y="224027"/>
            <a:ext cx="5236464" cy="30342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209" y="2376596"/>
            <a:ext cx="4678278" cy="29987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48655" y="3364990"/>
            <a:ext cx="6411442" cy="34381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32519" y="0"/>
            <a:ext cx="3459479" cy="6858000"/>
            <a:chOff x="8732519" y="0"/>
            <a:chExt cx="3459479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9603" y="387095"/>
              <a:ext cx="464820" cy="3901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32519" y="0"/>
              <a:ext cx="3459479" cy="6858000"/>
            </a:xfrm>
            <a:custGeom>
              <a:avLst/>
              <a:gdLst/>
              <a:ahLst/>
              <a:cxnLst/>
              <a:rect l="l" t="t" r="r" b="b"/>
              <a:pathLst>
                <a:path w="3459479" h="6858000">
                  <a:moveTo>
                    <a:pt x="345947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59479" y="6858000"/>
                  </a:lnTo>
                  <a:lnTo>
                    <a:pt x="3459479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08532" y="234695"/>
            <a:ext cx="6510655" cy="619125"/>
          </a:xfrm>
          <a:custGeom>
            <a:avLst/>
            <a:gdLst/>
            <a:ahLst/>
            <a:cxnLst/>
            <a:rect l="l" t="t" r="r" b="b"/>
            <a:pathLst>
              <a:path w="6510655" h="619125">
                <a:moveTo>
                  <a:pt x="6407404" y="0"/>
                </a:moveTo>
                <a:lnTo>
                  <a:pt x="103124" y="0"/>
                </a:lnTo>
                <a:lnTo>
                  <a:pt x="62986" y="8112"/>
                </a:lnTo>
                <a:lnTo>
                  <a:pt x="30206" y="30225"/>
                </a:lnTo>
                <a:lnTo>
                  <a:pt x="8104" y="63007"/>
                </a:lnTo>
                <a:lnTo>
                  <a:pt x="0" y="103124"/>
                </a:lnTo>
                <a:lnTo>
                  <a:pt x="0" y="515619"/>
                </a:lnTo>
                <a:lnTo>
                  <a:pt x="8104" y="555736"/>
                </a:lnTo>
                <a:lnTo>
                  <a:pt x="30206" y="588517"/>
                </a:lnTo>
                <a:lnTo>
                  <a:pt x="62986" y="610631"/>
                </a:lnTo>
                <a:lnTo>
                  <a:pt x="103124" y="618743"/>
                </a:lnTo>
                <a:lnTo>
                  <a:pt x="6407404" y="618743"/>
                </a:lnTo>
                <a:lnTo>
                  <a:pt x="6447520" y="610631"/>
                </a:lnTo>
                <a:lnTo>
                  <a:pt x="6480302" y="588517"/>
                </a:lnTo>
                <a:lnTo>
                  <a:pt x="6502415" y="555736"/>
                </a:lnTo>
                <a:lnTo>
                  <a:pt x="6510528" y="515619"/>
                </a:lnTo>
                <a:lnTo>
                  <a:pt x="6510528" y="103124"/>
                </a:lnTo>
                <a:lnTo>
                  <a:pt x="6502415" y="63007"/>
                </a:lnTo>
                <a:lnTo>
                  <a:pt x="6480302" y="30225"/>
                </a:lnTo>
                <a:lnTo>
                  <a:pt x="6447520" y="8112"/>
                </a:lnTo>
                <a:lnTo>
                  <a:pt x="64074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2148" y="908240"/>
            <a:ext cx="7712709" cy="1494155"/>
            <a:chOff x="172148" y="908240"/>
            <a:chExt cx="7712709" cy="1494155"/>
          </a:xfrm>
        </p:grpSpPr>
        <p:sp>
          <p:nvSpPr>
            <p:cNvPr id="7" name="object 7"/>
            <p:cNvSpPr/>
            <p:nvPr/>
          </p:nvSpPr>
          <p:spPr>
            <a:xfrm>
              <a:off x="951737" y="921257"/>
              <a:ext cx="6920230" cy="429895"/>
            </a:xfrm>
            <a:custGeom>
              <a:avLst/>
              <a:gdLst/>
              <a:ahLst/>
              <a:cxnLst/>
              <a:rect l="l" t="t" r="r" b="b"/>
              <a:pathLst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6920103" y="298322"/>
                  </a:lnTo>
                  <a:lnTo>
                    <a:pt x="6920103" y="429387"/>
                  </a:lnTo>
                </a:path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5190109" y="298322"/>
                  </a:lnTo>
                  <a:lnTo>
                    <a:pt x="5190109" y="429387"/>
                  </a:lnTo>
                </a:path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3460115" y="298322"/>
                  </a:lnTo>
                  <a:lnTo>
                    <a:pt x="3460115" y="429387"/>
                  </a:lnTo>
                </a:path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1729994" y="298322"/>
                  </a:lnTo>
                  <a:lnTo>
                    <a:pt x="1729994" y="429387"/>
                  </a:lnTo>
                </a:path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0" y="298322"/>
                  </a:lnTo>
                  <a:lnTo>
                    <a:pt x="0" y="429387"/>
                  </a:lnTo>
                </a:path>
              </a:pathLst>
            </a:custGeom>
            <a:ln w="25908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4404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499" y="0"/>
                  </a:moveTo>
                  <a:lnTo>
                    <a:pt x="89877" y="0"/>
                  </a:lnTo>
                  <a:lnTo>
                    <a:pt x="54889" y="7112"/>
                  </a:lnTo>
                  <a:lnTo>
                    <a:pt x="26327" y="26288"/>
                  </a:lnTo>
                  <a:lnTo>
                    <a:pt x="7061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061" y="844295"/>
                  </a:lnTo>
                  <a:lnTo>
                    <a:pt x="26327" y="872870"/>
                  </a:lnTo>
                  <a:lnTo>
                    <a:pt x="54889" y="892048"/>
                  </a:lnTo>
                  <a:lnTo>
                    <a:pt x="89877" y="899159"/>
                  </a:lnTo>
                  <a:lnTo>
                    <a:pt x="1325499" y="899159"/>
                  </a:lnTo>
                  <a:lnTo>
                    <a:pt x="1360424" y="892048"/>
                  </a:lnTo>
                  <a:lnTo>
                    <a:pt x="1389126" y="872870"/>
                  </a:lnTo>
                  <a:lnTo>
                    <a:pt x="1408303" y="844295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303" y="54863"/>
                  </a:lnTo>
                  <a:lnTo>
                    <a:pt x="1389126" y="26288"/>
                  </a:lnTo>
                  <a:lnTo>
                    <a:pt x="1360424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5166" y="1340358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061" y="54863"/>
                  </a:lnTo>
                  <a:lnTo>
                    <a:pt x="26327" y="26288"/>
                  </a:lnTo>
                  <a:lnTo>
                    <a:pt x="54889" y="7112"/>
                  </a:lnTo>
                  <a:lnTo>
                    <a:pt x="89877" y="0"/>
                  </a:lnTo>
                  <a:lnTo>
                    <a:pt x="1325499" y="0"/>
                  </a:lnTo>
                  <a:lnTo>
                    <a:pt x="1360424" y="7112"/>
                  </a:lnTo>
                  <a:lnTo>
                    <a:pt x="1389126" y="26288"/>
                  </a:lnTo>
                  <a:lnTo>
                    <a:pt x="1408303" y="54863"/>
                  </a:lnTo>
                  <a:lnTo>
                    <a:pt x="1415415" y="89915"/>
                  </a:lnTo>
                  <a:lnTo>
                    <a:pt x="1415415" y="809243"/>
                  </a:lnTo>
                  <a:lnTo>
                    <a:pt x="1408303" y="844295"/>
                  </a:lnTo>
                  <a:lnTo>
                    <a:pt x="1389126" y="872870"/>
                  </a:lnTo>
                  <a:lnTo>
                    <a:pt x="1360424" y="892047"/>
                  </a:lnTo>
                  <a:lnTo>
                    <a:pt x="1325499" y="899159"/>
                  </a:lnTo>
                  <a:lnTo>
                    <a:pt x="89877" y="899159"/>
                  </a:lnTo>
                  <a:lnTo>
                    <a:pt x="54889" y="892047"/>
                  </a:lnTo>
                  <a:lnTo>
                    <a:pt x="26327" y="872870"/>
                  </a:lnTo>
                  <a:lnTo>
                    <a:pt x="7061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376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890" y="0"/>
                  </a:lnTo>
                  <a:lnTo>
                    <a:pt x="54902" y="7112"/>
                  </a:lnTo>
                  <a:lnTo>
                    <a:pt x="26327" y="26415"/>
                  </a:lnTo>
                  <a:lnTo>
                    <a:pt x="7061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061" y="844296"/>
                  </a:lnTo>
                  <a:lnTo>
                    <a:pt x="26327" y="872871"/>
                  </a:lnTo>
                  <a:lnTo>
                    <a:pt x="54902" y="892048"/>
                  </a:lnTo>
                  <a:lnTo>
                    <a:pt x="89890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30" y="844296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30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2138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061" y="54990"/>
                  </a:lnTo>
                  <a:lnTo>
                    <a:pt x="26327" y="26415"/>
                  </a:lnTo>
                  <a:lnTo>
                    <a:pt x="54902" y="7112"/>
                  </a:lnTo>
                  <a:lnTo>
                    <a:pt x="89890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415"/>
                  </a:lnTo>
                  <a:lnTo>
                    <a:pt x="1408430" y="54990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30" y="844295"/>
                  </a:lnTo>
                  <a:lnTo>
                    <a:pt x="1389126" y="872870"/>
                  </a:lnTo>
                  <a:lnTo>
                    <a:pt x="1360551" y="892048"/>
                  </a:lnTo>
                  <a:lnTo>
                    <a:pt x="1325499" y="899160"/>
                  </a:lnTo>
                  <a:lnTo>
                    <a:pt x="89890" y="899160"/>
                  </a:lnTo>
                  <a:lnTo>
                    <a:pt x="54902" y="892048"/>
                  </a:lnTo>
                  <a:lnTo>
                    <a:pt x="26327" y="872870"/>
                  </a:lnTo>
                  <a:lnTo>
                    <a:pt x="7061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4007" y="1725244"/>
            <a:ext cx="1164590" cy="386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05"/>
              </a:lnSpc>
              <a:spcBef>
                <a:spcPts val="125"/>
              </a:spcBef>
            </a:pPr>
            <a:r>
              <a:rPr sz="1250" b="1" dirty="0">
                <a:solidFill>
                  <a:srgbClr val="375F92"/>
                </a:solidFill>
                <a:latin typeface="Arial"/>
                <a:cs typeface="Arial"/>
              </a:rPr>
              <a:t>федеральный</a:t>
            </a:r>
            <a:endParaRPr sz="1250">
              <a:latin typeface="Arial"/>
              <a:cs typeface="Arial"/>
            </a:endParaRPr>
          </a:p>
          <a:p>
            <a:pPr marL="15240">
              <a:lnSpc>
                <a:spcPts val="1405"/>
              </a:lnSpc>
            </a:pP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учебный</a:t>
            </a:r>
            <a:r>
              <a:rPr sz="1250" b="1" spc="-8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план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01888" y="1327340"/>
            <a:ext cx="1600200" cy="1075055"/>
            <a:chOff x="1901888" y="1327340"/>
            <a:chExt cx="1600200" cy="1075055"/>
          </a:xfrm>
        </p:grpSpPr>
        <p:sp>
          <p:nvSpPr>
            <p:cNvPr id="14" name="object 14"/>
            <p:cNvSpPr/>
            <p:nvPr/>
          </p:nvSpPr>
          <p:spPr>
            <a:xfrm>
              <a:off x="1914144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916" y="0"/>
                  </a:lnTo>
                  <a:lnTo>
                    <a:pt x="54991" y="7112"/>
                  </a:lnTo>
                  <a:lnTo>
                    <a:pt x="26416" y="26288"/>
                  </a:lnTo>
                  <a:lnTo>
                    <a:pt x="7112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5"/>
                  </a:lnTo>
                  <a:lnTo>
                    <a:pt x="26416" y="872870"/>
                  </a:lnTo>
                  <a:lnTo>
                    <a:pt x="54991" y="892048"/>
                  </a:lnTo>
                  <a:lnTo>
                    <a:pt x="89916" y="899159"/>
                  </a:lnTo>
                  <a:lnTo>
                    <a:pt x="1325499" y="899159"/>
                  </a:lnTo>
                  <a:lnTo>
                    <a:pt x="1360551" y="892048"/>
                  </a:lnTo>
                  <a:lnTo>
                    <a:pt x="1389126" y="872870"/>
                  </a:lnTo>
                  <a:lnTo>
                    <a:pt x="1408430" y="844295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30" y="54863"/>
                  </a:lnTo>
                  <a:lnTo>
                    <a:pt x="1389126" y="26288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14906" y="134035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112" y="54863"/>
                  </a:lnTo>
                  <a:lnTo>
                    <a:pt x="26416" y="26288"/>
                  </a:lnTo>
                  <a:lnTo>
                    <a:pt x="54991" y="7112"/>
                  </a:lnTo>
                  <a:lnTo>
                    <a:pt x="89916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288"/>
                  </a:lnTo>
                  <a:lnTo>
                    <a:pt x="1408430" y="54863"/>
                  </a:lnTo>
                  <a:lnTo>
                    <a:pt x="1415415" y="89915"/>
                  </a:lnTo>
                  <a:lnTo>
                    <a:pt x="1415415" y="809243"/>
                  </a:lnTo>
                  <a:lnTo>
                    <a:pt x="1408430" y="844295"/>
                  </a:lnTo>
                  <a:lnTo>
                    <a:pt x="1389126" y="872870"/>
                  </a:lnTo>
                  <a:lnTo>
                    <a:pt x="1360551" y="892047"/>
                  </a:lnTo>
                  <a:lnTo>
                    <a:pt x="1325499" y="899159"/>
                  </a:lnTo>
                  <a:lnTo>
                    <a:pt x="89916" y="899159"/>
                  </a:lnTo>
                  <a:lnTo>
                    <a:pt x="54991" y="892047"/>
                  </a:lnTo>
                  <a:lnTo>
                    <a:pt x="26416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72640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916" y="0"/>
                  </a:lnTo>
                  <a:lnTo>
                    <a:pt x="54864" y="7112"/>
                  </a:lnTo>
                  <a:lnTo>
                    <a:pt x="26289" y="26415"/>
                  </a:lnTo>
                  <a:lnTo>
                    <a:pt x="7112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6"/>
                  </a:lnTo>
                  <a:lnTo>
                    <a:pt x="26289" y="872871"/>
                  </a:lnTo>
                  <a:lnTo>
                    <a:pt x="54864" y="892048"/>
                  </a:lnTo>
                  <a:lnTo>
                    <a:pt x="89916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30" y="844296"/>
                  </a:lnTo>
                  <a:lnTo>
                    <a:pt x="1415414" y="809243"/>
                  </a:lnTo>
                  <a:lnTo>
                    <a:pt x="1415414" y="89915"/>
                  </a:lnTo>
                  <a:lnTo>
                    <a:pt x="1408430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73402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112" y="54990"/>
                  </a:lnTo>
                  <a:lnTo>
                    <a:pt x="26289" y="26415"/>
                  </a:lnTo>
                  <a:lnTo>
                    <a:pt x="54864" y="7112"/>
                  </a:lnTo>
                  <a:lnTo>
                    <a:pt x="89916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415"/>
                  </a:lnTo>
                  <a:lnTo>
                    <a:pt x="1408430" y="54990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30" y="844295"/>
                  </a:lnTo>
                  <a:lnTo>
                    <a:pt x="1389126" y="872870"/>
                  </a:lnTo>
                  <a:lnTo>
                    <a:pt x="1360551" y="892048"/>
                  </a:lnTo>
                  <a:lnTo>
                    <a:pt x="1325499" y="899160"/>
                  </a:lnTo>
                  <a:lnTo>
                    <a:pt x="89916" y="899160"/>
                  </a:lnTo>
                  <a:lnTo>
                    <a:pt x="54864" y="892048"/>
                  </a:lnTo>
                  <a:lnTo>
                    <a:pt x="26289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02560" y="1558239"/>
            <a:ext cx="1163955" cy="7156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ct val="86900"/>
              </a:lnSpc>
              <a:spcBef>
                <a:spcPts val="320"/>
              </a:spcBef>
            </a:pPr>
            <a:r>
              <a:rPr sz="1250" b="1" spc="-55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ед</a:t>
            </a:r>
            <a:r>
              <a:rPr sz="1250" b="1" spc="10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ал</a:t>
            </a:r>
            <a:r>
              <a:rPr sz="1250" b="1" spc="15" dirty="0">
                <a:solidFill>
                  <a:srgbClr val="375F92"/>
                </a:solidFill>
                <a:latin typeface="Arial"/>
                <a:cs typeface="Arial"/>
              </a:rPr>
              <a:t>ь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н</a:t>
            </a:r>
            <a:r>
              <a:rPr sz="1250" b="1" spc="10" dirty="0">
                <a:solidFill>
                  <a:srgbClr val="375F92"/>
                </a:solidFill>
                <a:latin typeface="Arial"/>
                <a:cs typeface="Arial"/>
              </a:rPr>
              <a:t>ый  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календарный </a:t>
            </a:r>
            <a:r>
              <a:rPr sz="1250" b="1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учебный</a:t>
            </a:r>
            <a:endParaRPr sz="1250">
              <a:latin typeface="Arial"/>
              <a:cs typeface="Arial"/>
            </a:endParaRPr>
          </a:p>
          <a:p>
            <a:pPr marR="635" algn="ctr">
              <a:lnSpc>
                <a:spcPts val="1295"/>
              </a:lnSpc>
            </a:pP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график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33152" y="1327340"/>
            <a:ext cx="1598930" cy="1075055"/>
            <a:chOff x="3633152" y="1327340"/>
            <a:chExt cx="1598930" cy="1075055"/>
          </a:xfrm>
        </p:grpSpPr>
        <p:sp>
          <p:nvSpPr>
            <p:cNvPr id="20" name="object 20"/>
            <p:cNvSpPr/>
            <p:nvPr/>
          </p:nvSpPr>
          <p:spPr>
            <a:xfrm>
              <a:off x="3645408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915" y="0"/>
                  </a:lnTo>
                  <a:lnTo>
                    <a:pt x="54990" y="7112"/>
                  </a:lnTo>
                  <a:lnTo>
                    <a:pt x="26415" y="26288"/>
                  </a:lnTo>
                  <a:lnTo>
                    <a:pt x="7112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5"/>
                  </a:lnTo>
                  <a:lnTo>
                    <a:pt x="26415" y="872870"/>
                  </a:lnTo>
                  <a:lnTo>
                    <a:pt x="54990" y="892048"/>
                  </a:lnTo>
                  <a:lnTo>
                    <a:pt x="89915" y="899159"/>
                  </a:lnTo>
                  <a:lnTo>
                    <a:pt x="1325499" y="899159"/>
                  </a:lnTo>
                  <a:lnTo>
                    <a:pt x="1360551" y="892048"/>
                  </a:lnTo>
                  <a:lnTo>
                    <a:pt x="1389126" y="872870"/>
                  </a:lnTo>
                  <a:lnTo>
                    <a:pt x="1408429" y="844295"/>
                  </a:lnTo>
                  <a:lnTo>
                    <a:pt x="1415414" y="809243"/>
                  </a:lnTo>
                  <a:lnTo>
                    <a:pt x="1415414" y="89915"/>
                  </a:lnTo>
                  <a:lnTo>
                    <a:pt x="1408429" y="54863"/>
                  </a:lnTo>
                  <a:lnTo>
                    <a:pt x="1389126" y="26288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46170" y="134035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112" y="54863"/>
                  </a:lnTo>
                  <a:lnTo>
                    <a:pt x="26415" y="26288"/>
                  </a:lnTo>
                  <a:lnTo>
                    <a:pt x="54990" y="7112"/>
                  </a:lnTo>
                  <a:lnTo>
                    <a:pt x="89915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288"/>
                  </a:lnTo>
                  <a:lnTo>
                    <a:pt x="1408429" y="54863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29" y="844295"/>
                  </a:lnTo>
                  <a:lnTo>
                    <a:pt x="1389126" y="872870"/>
                  </a:lnTo>
                  <a:lnTo>
                    <a:pt x="1360551" y="892047"/>
                  </a:lnTo>
                  <a:lnTo>
                    <a:pt x="1325499" y="899159"/>
                  </a:lnTo>
                  <a:lnTo>
                    <a:pt x="89915" y="899159"/>
                  </a:lnTo>
                  <a:lnTo>
                    <a:pt x="54990" y="892047"/>
                  </a:lnTo>
                  <a:lnTo>
                    <a:pt x="26415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02380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916" y="0"/>
                  </a:lnTo>
                  <a:lnTo>
                    <a:pt x="54991" y="7112"/>
                  </a:lnTo>
                  <a:lnTo>
                    <a:pt x="26416" y="26415"/>
                  </a:lnTo>
                  <a:lnTo>
                    <a:pt x="7112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6"/>
                  </a:lnTo>
                  <a:lnTo>
                    <a:pt x="26416" y="872871"/>
                  </a:lnTo>
                  <a:lnTo>
                    <a:pt x="54991" y="892048"/>
                  </a:lnTo>
                  <a:lnTo>
                    <a:pt x="89916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30" y="844296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30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03142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112" y="54990"/>
                  </a:lnTo>
                  <a:lnTo>
                    <a:pt x="26416" y="26415"/>
                  </a:lnTo>
                  <a:lnTo>
                    <a:pt x="54991" y="7112"/>
                  </a:lnTo>
                  <a:lnTo>
                    <a:pt x="89916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415"/>
                  </a:lnTo>
                  <a:lnTo>
                    <a:pt x="1408430" y="54990"/>
                  </a:lnTo>
                  <a:lnTo>
                    <a:pt x="1415415" y="89915"/>
                  </a:lnTo>
                  <a:lnTo>
                    <a:pt x="1415415" y="809243"/>
                  </a:lnTo>
                  <a:lnTo>
                    <a:pt x="1408430" y="844295"/>
                  </a:lnTo>
                  <a:lnTo>
                    <a:pt x="1389126" y="872870"/>
                  </a:lnTo>
                  <a:lnTo>
                    <a:pt x="1360551" y="892048"/>
                  </a:lnTo>
                  <a:lnTo>
                    <a:pt x="1325499" y="899160"/>
                  </a:lnTo>
                  <a:lnTo>
                    <a:pt x="89916" y="899160"/>
                  </a:lnTo>
                  <a:lnTo>
                    <a:pt x="54991" y="892048"/>
                  </a:lnTo>
                  <a:lnTo>
                    <a:pt x="26416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890517" y="1503425"/>
            <a:ext cx="1243965" cy="81280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0340" marR="170180" algn="ctr">
              <a:lnSpc>
                <a:spcPct val="80700"/>
              </a:lnSpc>
              <a:spcBef>
                <a:spcPts val="325"/>
              </a:spcBef>
            </a:pPr>
            <a:r>
              <a:rPr sz="1000" b="1" spc="-50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000" b="1" spc="-15" dirty="0">
                <a:solidFill>
                  <a:srgbClr val="375F92"/>
                </a:solidFill>
                <a:latin typeface="Arial"/>
                <a:cs typeface="Arial"/>
              </a:rPr>
              <a:t>д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ер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000" b="1" spc="-15" dirty="0">
                <a:solidFill>
                  <a:srgbClr val="375F92"/>
                </a:solidFill>
                <a:latin typeface="Arial"/>
                <a:cs typeface="Arial"/>
              </a:rPr>
              <a:t>л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ьные  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рабочие 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 программы </a:t>
            </a:r>
            <a:r>
              <a:rPr sz="10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учебных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ts val="1000"/>
              </a:lnSpc>
              <a:spcBef>
                <a:spcPts val="105"/>
              </a:spcBef>
            </a:pP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пр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000" b="1" spc="-15" dirty="0">
                <a:solidFill>
                  <a:srgbClr val="375F92"/>
                </a:solidFill>
                <a:latin typeface="Arial"/>
                <a:cs typeface="Arial"/>
              </a:rPr>
              <a:t>д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ме</a:t>
            </a:r>
            <a:r>
              <a:rPr sz="100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ов,</a:t>
            </a:r>
            <a:r>
              <a:rPr sz="1000" b="1" spc="-3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375F92"/>
                </a:solidFill>
                <a:latin typeface="Arial"/>
                <a:cs typeface="Arial"/>
              </a:rPr>
              <a:t>к</a:t>
            </a:r>
            <a:r>
              <a:rPr sz="1000" b="1" spc="-45" dirty="0">
                <a:solidFill>
                  <a:srgbClr val="375F92"/>
                </a:solidFill>
                <a:latin typeface="Arial"/>
                <a:cs typeface="Arial"/>
              </a:rPr>
              <a:t>у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ов,  дисциплин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362892" y="1327340"/>
            <a:ext cx="1598930" cy="1075055"/>
            <a:chOff x="5362892" y="1327340"/>
            <a:chExt cx="1598930" cy="1075055"/>
          </a:xfrm>
        </p:grpSpPr>
        <p:sp>
          <p:nvSpPr>
            <p:cNvPr id="26" name="object 26"/>
            <p:cNvSpPr/>
            <p:nvPr/>
          </p:nvSpPr>
          <p:spPr>
            <a:xfrm>
              <a:off x="5375147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499" y="0"/>
                  </a:moveTo>
                  <a:lnTo>
                    <a:pt x="89915" y="0"/>
                  </a:lnTo>
                  <a:lnTo>
                    <a:pt x="54990" y="7112"/>
                  </a:lnTo>
                  <a:lnTo>
                    <a:pt x="26415" y="26288"/>
                  </a:lnTo>
                  <a:lnTo>
                    <a:pt x="7112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5"/>
                  </a:lnTo>
                  <a:lnTo>
                    <a:pt x="26415" y="872870"/>
                  </a:lnTo>
                  <a:lnTo>
                    <a:pt x="54990" y="892048"/>
                  </a:lnTo>
                  <a:lnTo>
                    <a:pt x="89915" y="899159"/>
                  </a:lnTo>
                  <a:lnTo>
                    <a:pt x="1325499" y="899159"/>
                  </a:lnTo>
                  <a:lnTo>
                    <a:pt x="1360551" y="892048"/>
                  </a:lnTo>
                  <a:lnTo>
                    <a:pt x="1389126" y="872870"/>
                  </a:lnTo>
                  <a:lnTo>
                    <a:pt x="1408429" y="844295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29" y="54863"/>
                  </a:lnTo>
                  <a:lnTo>
                    <a:pt x="1389126" y="26288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75909" y="134035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112" y="54863"/>
                  </a:lnTo>
                  <a:lnTo>
                    <a:pt x="26415" y="26288"/>
                  </a:lnTo>
                  <a:lnTo>
                    <a:pt x="54990" y="7112"/>
                  </a:lnTo>
                  <a:lnTo>
                    <a:pt x="89915" y="0"/>
                  </a:lnTo>
                  <a:lnTo>
                    <a:pt x="1325498" y="0"/>
                  </a:lnTo>
                  <a:lnTo>
                    <a:pt x="1360550" y="7112"/>
                  </a:lnTo>
                  <a:lnTo>
                    <a:pt x="1389125" y="26288"/>
                  </a:lnTo>
                  <a:lnTo>
                    <a:pt x="1408430" y="54863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30" y="844295"/>
                  </a:lnTo>
                  <a:lnTo>
                    <a:pt x="1389125" y="872870"/>
                  </a:lnTo>
                  <a:lnTo>
                    <a:pt x="1360550" y="892047"/>
                  </a:lnTo>
                  <a:lnTo>
                    <a:pt x="1325498" y="899159"/>
                  </a:lnTo>
                  <a:lnTo>
                    <a:pt x="89915" y="899159"/>
                  </a:lnTo>
                  <a:lnTo>
                    <a:pt x="54990" y="892047"/>
                  </a:lnTo>
                  <a:lnTo>
                    <a:pt x="26415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32119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499" y="0"/>
                  </a:moveTo>
                  <a:lnTo>
                    <a:pt x="89915" y="0"/>
                  </a:lnTo>
                  <a:lnTo>
                    <a:pt x="54990" y="7112"/>
                  </a:lnTo>
                  <a:lnTo>
                    <a:pt x="26415" y="26415"/>
                  </a:lnTo>
                  <a:lnTo>
                    <a:pt x="7112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6"/>
                  </a:lnTo>
                  <a:lnTo>
                    <a:pt x="26415" y="872871"/>
                  </a:lnTo>
                  <a:lnTo>
                    <a:pt x="54990" y="892048"/>
                  </a:lnTo>
                  <a:lnTo>
                    <a:pt x="89915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29" y="844296"/>
                  </a:lnTo>
                  <a:lnTo>
                    <a:pt x="1415414" y="809243"/>
                  </a:lnTo>
                  <a:lnTo>
                    <a:pt x="1415414" y="89915"/>
                  </a:lnTo>
                  <a:lnTo>
                    <a:pt x="1408429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32881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112" y="54990"/>
                  </a:lnTo>
                  <a:lnTo>
                    <a:pt x="26415" y="26415"/>
                  </a:lnTo>
                  <a:lnTo>
                    <a:pt x="54990" y="7112"/>
                  </a:lnTo>
                  <a:lnTo>
                    <a:pt x="89915" y="0"/>
                  </a:lnTo>
                  <a:lnTo>
                    <a:pt x="1325498" y="0"/>
                  </a:lnTo>
                  <a:lnTo>
                    <a:pt x="1360550" y="7112"/>
                  </a:lnTo>
                  <a:lnTo>
                    <a:pt x="1389125" y="26415"/>
                  </a:lnTo>
                  <a:lnTo>
                    <a:pt x="1408429" y="54990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29" y="844295"/>
                  </a:lnTo>
                  <a:lnTo>
                    <a:pt x="1389125" y="872870"/>
                  </a:lnTo>
                  <a:lnTo>
                    <a:pt x="1360550" y="892048"/>
                  </a:lnTo>
                  <a:lnTo>
                    <a:pt x="1325498" y="899160"/>
                  </a:lnTo>
                  <a:lnTo>
                    <a:pt x="89915" y="899160"/>
                  </a:lnTo>
                  <a:lnTo>
                    <a:pt x="54990" y="892048"/>
                  </a:lnTo>
                  <a:lnTo>
                    <a:pt x="26415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688584" y="1558239"/>
            <a:ext cx="1110615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405"/>
              </a:lnSpc>
              <a:spcBef>
                <a:spcPts val="125"/>
              </a:spcBef>
            </a:pPr>
            <a:r>
              <a:rPr sz="1250" b="1" dirty="0">
                <a:solidFill>
                  <a:srgbClr val="375F92"/>
                </a:solidFill>
                <a:latin typeface="Arial"/>
                <a:cs typeface="Arial"/>
              </a:rPr>
              <a:t>федеральная</a:t>
            </a:r>
            <a:endParaRPr sz="1250">
              <a:latin typeface="Arial"/>
              <a:cs typeface="Arial"/>
            </a:endParaRPr>
          </a:p>
          <a:p>
            <a:pPr marL="90170" marR="81280" indent="-1905" algn="ctr">
              <a:lnSpc>
                <a:spcPts val="1300"/>
              </a:lnSpc>
              <a:spcBef>
                <a:spcPts val="115"/>
              </a:spcBef>
            </a:pP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рабочая </a:t>
            </a:r>
            <a:r>
              <a:rPr sz="125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программа </a:t>
            </a:r>
            <a:r>
              <a:rPr sz="1250" b="1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50" b="1" spc="-30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1250" b="1" spc="-25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сп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и</a:t>
            </a:r>
            <a:r>
              <a:rPr sz="125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ания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092632" y="1327340"/>
            <a:ext cx="1598930" cy="1075055"/>
            <a:chOff x="7092632" y="1327340"/>
            <a:chExt cx="1598930" cy="1075055"/>
          </a:xfrm>
        </p:grpSpPr>
        <p:sp>
          <p:nvSpPr>
            <p:cNvPr id="32" name="object 32"/>
            <p:cNvSpPr/>
            <p:nvPr/>
          </p:nvSpPr>
          <p:spPr>
            <a:xfrm>
              <a:off x="7104887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626" y="0"/>
                  </a:moveTo>
                  <a:lnTo>
                    <a:pt x="89915" y="0"/>
                  </a:lnTo>
                  <a:lnTo>
                    <a:pt x="54990" y="7112"/>
                  </a:lnTo>
                  <a:lnTo>
                    <a:pt x="26415" y="26288"/>
                  </a:lnTo>
                  <a:lnTo>
                    <a:pt x="7111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1" y="844295"/>
                  </a:lnTo>
                  <a:lnTo>
                    <a:pt x="26415" y="872870"/>
                  </a:lnTo>
                  <a:lnTo>
                    <a:pt x="54990" y="892048"/>
                  </a:lnTo>
                  <a:lnTo>
                    <a:pt x="89915" y="899159"/>
                  </a:lnTo>
                  <a:lnTo>
                    <a:pt x="1325626" y="899159"/>
                  </a:lnTo>
                  <a:lnTo>
                    <a:pt x="1360551" y="892048"/>
                  </a:lnTo>
                  <a:lnTo>
                    <a:pt x="1389126" y="872870"/>
                  </a:lnTo>
                  <a:lnTo>
                    <a:pt x="1408429" y="844295"/>
                  </a:lnTo>
                  <a:lnTo>
                    <a:pt x="1415414" y="809243"/>
                  </a:lnTo>
                  <a:lnTo>
                    <a:pt x="1415414" y="89915"/>
                  </a:lnTo>
                  <a:lnTo>
                    <a:pt x="1408429" y="54863"/>
                  </a:lnTo>
                  <a:lnTo>
                    <a:pt x="1389126" y="26288"/>
                  </a:lnTo>
                  <a:lnTo>
                    <a:pt x="1360551" y="7112"/>
                  </a:lnTo>
                  <a:lnTo>
                    <a:pt x="1325626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05649" y="134035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111" y="54863"/>
                  </a:lnTo>
                  <a:lnTo>
                    <a:pt x="26416" y="26288"/>
                  </a:lnTo>
                  <a:lnTo>
                    <a:pt x="54991" y="7112"/>
                  </a:lnTo>
                  <a:lnTo>
                    <a:pt x="89916" y="0"/>
                  </a:lnTo>
                  <a:lnTo>
                    <a:pt x="1325626" y="0"/>
                  </a:lnTo>
                  <a:lnTo>
                    <a:pt x="1360551" y="7112"/>
                  </a:lnTo>
                  <a:lnTo>
                    <a:pt x="1389126" y="26288"/>
                  </a:lnTo>
                  <a:lnTo>
                    <a:pt x="1408429" y="54863"/>
                  </a:lnTo>
                  <a:lnTo>
                    <a:pt x="1415415" y="89915"/>
                  </a:lnTo>
                  <a:lnTo>
                    <a:pt x="1415415" y="809243"/>
                  </a:lnTo>
                  <a:lnTo>
                    <a:pt x="1408429" y="844295"/>
                  </a:lnTo>
                  <a:lnTo>
                    <a:pt x="1389126" y="872870"/>
                  </a:lnTo>
                  <a:lnTo>
                    <a:pt x="1360551" y="892047"/>
                  </a:lnTo>
                  <a:lnTo>
                    <a:pt x="1325626" y="899159"/>
                  </a:lnTo>
                  <a:lnTo>
                    <a:pt x="89916" y="899159"/>
                  </a:lnTo>
                  <a:lnTo>
                    <a:pt x="54991" y="892047"/>
                  </a:lnTo>
                  <a:lnTo>
                    <a:pt x="26416" y="872870"/>
                  </a:lnTo>
                  <a:lnTo>
                    <a:pt x="7111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61859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499" y="0"/>
                  </a:moveTo>
                  <a:lnTo>
                    <a:pt x="89916" y="0"/>
                  </a:lnTo>
                  <a:lnTo>
                    <a:pt x="54991" y="7112"/>
                  </a:lnTo>
                  <a:lnTo>
                    <a:pt x="26416" y="26415"/>
                  </a:lnTo>
                  <a:lnTo>
                    <a:pt x="7112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6"/>
                  </a:lnTo>
                  <a:lnTo>
                    <a:pt x="26416" y="872871"/>
                  </a:lnTo>
                  <a:lnTo>
                    <a:pt x="54991" y="892048"/>
                  </a:lnTo>
                  <a:lnTo>
                    <a:pt x="89916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30" y="844296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30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62621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111" y="54990"/>
                  </a:lnTo>
                  <a:lnTo>
                    <a:pt x="26416" y="26415"/>
                  </a:lnTo>
                  <a:lnTo>
                    <a:pt x="54991" y="7112"/>
                  </a:lnTo>
                  <a:lnTo>
                    <a:pt x="89916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415"/>
                  </a:lnTo>
                  <a:lnTo>
                    <a:pt x="1408429" y="54990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29" y="844295"/>
                  </a:lnTo>
                  <a:lnTo>
                    <a:pt x="1389126" y="872870"/>
                  </a:lnTo>
                  <a:lnTo>
                    <a:pt x="1360551" y="892048"/>
                  </a:lnTo>
                  <a:lnTo>
                    <a:pt x="1325499" y="899160"/>
                  </a:lnTo>
                  <a:lnTo>
                    <a:pt x="89916" y="899160"/>
                  </a:lnTo>
                  <a:lnTo>
                    <a:pt x="54991" y="892048"/>
                  </a:lnTo>
                  <a:lnTo>
                    <a:pt x="26416" y="872870"/>
                  </a:lnTo>
                  <a:lnTo>
                    <a:pt x="7111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400925" y="1540840"/>
            <a:ext cx="1149985" cy="7702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85725" marR="78105" algn="ctr">
              <a:lnSpc>
                <a:spcPct val="86000"/>
              </a:lnSpc>
              <a:spcBef>
                <a:spcPts val="280"/>
              </a:spcBef>
            </a:pPr>
            <a:r>
              <a:rPr sz="1100" b="1" spc="-30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еде</a:t>
            </a:r>
            <a:r>
              <a:rPr sz="1100" b="1" spc="-15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100" b="1" spc="-30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л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ь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ны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й  </a:t>
            </a:r>
            <a:r>
              <a:rPr sz="1100" b="1" spc="-15" dirty="0">
                <a:solidFill>
                  <a:srgbClr val="375F92"/>
                </a:solidFill>
                <a:latin typeface="Arial"/>
                <a:cs typeface="Arial"/>
              </a:rPr>
              <a:t>календарный 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план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ts val="1140"/>
              </a:lnSpc>
              <a:spcBef>
                <a:spcPts val="5"/>
              </a:spcBef>
            </a:pPr>
            <a:r>
              <a:rPr sz="1100" b="1" spc="-30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1100" b="1" spc="-15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сп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и</a:t>
            </a:r>
            <a:r>
              <a:rPr sz="1100" b="1" spc="-2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100" b="1" spc="-2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ел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ь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ной  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работы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788" y="330832"/>
            <a:ext cx="337636" cy="335049"/>
          </a:xfrm>
          <a:prstGeom prst="rect">
            <a:avLst/>
          </a:prstGeom>
        </p:spPr>
      </p:pic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298704" y="2467394"/>
          <a:ext cx="8274050" cy="2000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2900"/>
                <a:gridCol w="4121150"/>
              </a:tblGrid>
              <a:tr h="645375">
                <a:tc gridSpan="2">
                  <a:txBody>
                    <a:bodyPr/>
                    <a:lstStyle/>
                    <a:p>
                      <a:pPr marL="2781300" marR="1172210" indent="-1500505">
                        <a:lnSpc>
                          <a:spcPct val="122500"/>
                        </a:lnSpc>
                        <a:spcBef>
                          <a:spcPts val="150"/>
                        </a:spcBef>
                      </a:pP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ОБЯЗАТЕЛЬНЫЕ 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ФЕДЕРАЛЬНЫЕ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РАБОЧИЕ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ПРОГРАММЫ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УЧЕБНЫМ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ПРЕДМЕТАМ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4674AB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8222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b="1" spc="1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НОО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T w="28575">
                      <a:solidFill>
                        <a:srgbClr val="4674A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600" b="1" spc="2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ООО,</a:t>
                      </a:r>
                      <a:r>
                        <a:rPr sz="1600" b="1" spc="-7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СОО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T w="28575">
                      <a:solidFill>
                        <a:srgbClr val="4674AB"/>
                      </a:solidFill>
                      <a:prstDash val="solid"/>
                    </a:lnT>
                  </a:tcPr>
                </a:tc>
              </a:tr>
              <a:tr h="250379">
                <a:tc>
                  <a:txBody>
                    <a:bodyPr/>
                    <a:lstStyle/>
                    <a:p>
                      <a:pPr marL="32384" algn="ctr">
                        <a:lnSpc>
                          <a:spcPts val="1820"/>
                        </a:lnSpc>
                        <a:spcBef>
                          <a:spcPts val="50"/>
                        </a:spcBef>
                      </a:pPr>
                      <a:r>
                        <a:rPr sz="1600" b="1" spc="5" dirty="0">
                          <a:latin typeface="Arial"/>
                          <a:cs typeface="Arial"/>
                        </a:rPr>
                        <a:t>РУССКИЙ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ЯЗЫК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595"/>
                        </a:lnSpc>
                        <a:spcBef>
                          <a:spcPts val="275"/>
                        </a:spcBef>
                      </a:pPr>
                      <a:r>
                        <a:rPr sz="1450" b="1" spc="-20" dirty="0">
                          <a:latin typeface="Arial"/>
                          <a:cs typeface="Arial"/>
                        </a:rPr>
                        <a:t>РУССКИЙ</a:t>
                      </a:r>
                      <a:r>
                        <a:rPr sz="14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latin typeface="Arial"/>
                          <a:cs typeface="Arial"/>
                        </a:rPr>
                        <a:t>ЯЗЫК,</a:t>
                      </a:r>
                      <a:r>
                        <a:rPr sz="145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70" dirty="0">
                          <a:latin typeface="Arial"/>
                          <a:cs typeface="Arial"/>
                        </a:rPr>
                        <a:t>ЛИТЕРАТУРА,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</a:tcPr>
                </a:tc>
              </a:tr>
              <a:tr h="726234"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ЛИТЕРАТУРНОЕ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ЧТЕНИЕ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46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5" dirty="0">
                          <a:latin typeface="Arial"/>
                          <a:cs typeface="Arial"/>
                        </a:rPr>
                        <a:t>ОКРУЖАЮЩИЙ</a:t>
                      </a:r>
                      <a:r>
                        <a:rPr sz="16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МИР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B w="28575">
                      <a:solidFill>
                        <a:srgbClr val="4674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232410" indent="5715" algn="ctr">
                        <a:lnSpc>
                          <a:spcPct val="86200"/>
                        </a:lnSpc>
                        <a:spcBef>
                          <a:spcPts val="40"/>
                        </a:spcBef>
                      </a:pPr>
                      <a:r>
                        <a:rPr sz="1450" b="1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50" b="1" spc="-5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50" b="1" spc="-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5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50" b="1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450" b="1" spc="-15" dirty="0">
                          <a:latin typeface="Arial"/>
                          <a:cs typeface="Arial"/>
                        </a:rPr>
                        <a:t>ИЯ</a:t>
                      </a:r>
                      <a:r>
                        <a:rPr sz="145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5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5" dirty="0">
                          <a:latin typeface="Arial"/>
                          <a:cs typeface="Arial"/>
                        </a:rPr>
                        <a:t>ОБ</a:t>
                      </a:r>
                      <a:r>
                        <a:rPr sz="1450" b="1" spc="-40" dirty="0">
                          <a:latin typeface="Arial"/>
                          <a:cs typeface="Arial"/>
                        </a:rPr>
                        <a:t>Щ</a:t>
                      </a:r>
                      <a:r>
                        <a:rPr sz="145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450" b="1" spc="-5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5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50" b="1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5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50" b="1" spc="-1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450" b="1" spc="-2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450" b="1" spc="-4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50" b="1" spc="-2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450" b="1" spc="-1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5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450" b="1" dirty="0">
                          <a:latin typeface="Arial"/>
                          <a:cs typeface="Arial"/>
                        </a:rPr>
                        <a:t>,  </a:t>
                      </a:r>
                      <a:r>
                        <a:rPr sz="1450" b="1" spc="-45" dirty="0">
                          <a:latin typeface="Arial"/>
                          <a:cs typeface="Arial"/>
                        </a:rPr>
                        <a:t>ГЕОГРАФИЯ,</a:t>
                      </a:r>
                      <a:r>
                        <a:rPr sz="14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5" dirty="0">
                          <a:latin typeface="Arial"/>
                          <a:cs typeface="Arial"/>
                        </a:rPr>
                        <a:t>ОСНОВЫ</a:t>
                      </a:r>
                      <a:r>
                        <a:rPr sz="145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35" dirty="0">
                          <a:latin typeface="Arial"/>
                          <a:cs typeface="Arial"/>
                        </a:rPr>
                        <a:t>БЕЗОПАСНОСТИ </a:t>
                      </a:r>
                      <a:r>
                        <a:rPr sz="1450" b="1" spc="-3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0" dirty="0">
                          <a:latin typeface="Arial"/>
                          <a:cs typeface="Arial"/>
                        </a:rPr>
                        <a:t>ЖИЗНЕДЕЯТЕЛЬНОСТИ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B w="28575">
                      <a:solidFill>
                        <a:srgbClr val="4674A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4463796" y="3116579"/>
            <a:ext cx="4121150" cy="1355090"/>
          </a:xfrm>
          <a:custGeom>
            <a:avLst/>
            <a:gdLst/>
            <a:ahLst/>
            <a:cxnLst/>
            <a:rect l="l" t="t" r="r" b="b"/>
            <a:pathLst>
              <a:path w="4121150" h="1355089">
                <a:moveTo>
                  <a:pt x="4120642" y="0"/>
                </a:moveTo>
                <a:lnTo>
                  <a:pt x="0" y="0"/>
                </a:lnTo>
                <a:lnTo>
                  <a:pt x="0" y="1354836"/>
                </a:lnTo>
                <a:lnTo>
                  <a:pt x="4120642" y="1354836"/>
                </a:lnTo>
                <a:lnTo>
                  <a:pt x="4120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298704" y="4663478"/>
          <a:ext cx="8272779" cy="2079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6704"/>
                <a:gridCol w="4156075"/>
              </a:tblGrid>
              <a:tr h="648423">
                <a:tc gridSpan="2">
                  <a:txBody>
                    <a:bodyPr/>
                    <a:lstStyle/>
                    <a:p>
                      <a:pPr marL="69850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ПРИМЕРНЫЕ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РАБОЧИЕ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ПРОГРАММЫ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75501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УЧЕБНЫМ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ПРЕДМЕТАМ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4674AB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31036">
                <a:tc>
                  <a:txBody>
                    <a:bodyPr/>
                    <a:lstStyle/>
                    <a:p>
                      <a:pPr marL="67310" algn="ctr">
                        <a:lnSpc>
                          <a:spcPts val="1895"/>
                        </a:lnSpc>
                        <a:spcBef>
                          <a:spcPts val="1440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НОО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9850" algn="ctr">
                        <a:lnSpc>
                          <a:spcPts val="1655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математика,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язык,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03300" marR="925830" indent="-1905"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ИЗО, музыка,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технология,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культура,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ОРКСЭ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2880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38100">
                      <a:solidFill>
                        <a:srgbClr val="4674AB"/>
                      </a:solidFill>
                      <a:prstDash val="solid"/>
                    </a:lnR>
                    <a:lnT w="38100" cap="flat" cmpd="sng" algn="ctr">
                      <a:solidFill>
                        <a:srgbClr val="467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4674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1900"/>
                        </a:lnSpc>
                        <a:spcBef>
                          <a:spcPts val="894"/>
                        </a:spcBef>
                      </a:pPr>
                      <a:r>
                        <a:rPr sz="1600" b="1" spc="2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ООО,</a:t>
                      </a:r>
                      <a:r>
                        <a:rPr sz="1600" b="1" spc="-5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СОО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41935" marR="153670" indent="-635" algn="ctr">
                        <a:lnSpc>
                          <a:spcPts val="1680"/>
                        </a:lnSpc>
                        <a:spcBef>
                          <a:spcPts val="35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математика (алгебра, геометрия, вероятность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статистика), информатика, иностранный язык,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физика,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химия, биология,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ОДНКНР,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ИЗО,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музыка, </a:t>
                      </a:r>
                      <a:r>
                        <a:rPr sz="1400" b="1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технология,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культура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38100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T w="28575">
                      <a:solidFill>
                        <a:srgbClr val="4674AB"/>
                      </a:solidFill>
                      <a:prstDash val="solid"/>
                    </a:lnT>
                    <a:lnB w="28575">
                      <a:solidFill>
                        <a:srgbClr val="4674A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1" name="object 41"/>
          <p:cNvGrpSpPr/>
          <p:nvPr/>
        </p:nvGrpSpPr>
        <p:grpSpPr>
          <a:xfrm>
            <a:off x="1290764" y="289496"/>
            <a:ext cx="6536690" cy="645160"/>
            <a:chOff x="1290764" y="289496"/>
            <a:chExt cx="6536690" cy="645160"/>
          </a:xfrm>
        </p:grpSpPr>
        <p:sp>
          <p:nvSpPr>
            <p:cNvPr id="42" name="object 42"/>
            <p:cNvSpPr/>
            <p:nvPr/>
          </p:nvSpPr>
          <p:spPr>
            <a:xfrm>
              <a:off x="1303782" y="302514"/>
              <a:ext cx="6510655" cy="619125"/>
            </a:xfrm>
            <a:custGeom>
              <a:avLst/>
              <a:gdLst/>
              <a:ahLst/>
              <a:cxnLst/>
              <a:rect l="l" t="t" r="r" b="b"/>
              <a:pathLst>
                <a:path w="6510655" h="619125">
                  <a:moveTo>
                    <a:pt x="6407404" y="0"/>
                  </a:moveTo>
                  <a:lnTo>
                    <a:pt x="103124" y="0"/>
                  </a:lnTo>
                  <a:lnTo>
                    <a:pt x="63007" y="8112"/>
                  </a:lnTo>
                  <a:lnTo>
                    <a:pt x="30225" y="30226"/>
                  </a:lnTo>
                  <a:lnTo>
                    <a:pt x="8112" y="63007"/>
                  </a:lnTo>
                  <a:lnTo>
                    <a:pt x="0" y="103123"/>
                  </a:lnTo>
                  <a:lnTo>
                    <a:pt x="0" y="515619"/>
                  </a:lnTo>
                  <a:lnTo>
                    <a:pt x="8112" y="555736"/>
                  </a:lnTo>
                  <a:lnTo>
                    <a:pt x="30226" y="588517"/>
                  </a:lnTo>
                  <a:lnTo>
                    <a:pt x="63007" y="610631"/>
                  </a:lnTo>
                  <a:lnTo>
                    <a:pt x="103124" y="618743"/>
                  </a:lnTo>
                  <a:lnTo>
                    <a:pt x="6407404" y="618743"/>
                  </a:lnTo>
                  <a:lnTo>
                    <a:pt x="6447520" y="610631"/>
                  </a:lnTo>
                  <a:lnTo>
                    <a:pt x="6480302" y="588517"/>
                  </a:lnTo>
                  <a:lnTo>
                    <a:pt x="6502415" y="555736"/>
                  </a:lnTo>
                  <a:lnTo>
                    <a:pt x="6510528" y="515619"/>
                  </a:lnTo>
                  <a:lnTo>
                    <a:pt x="6510528" y="103123"/>
                  </a:lnTo>
                  <a:lnTo>
                    <a:pt x="6502415" y="63007"/>
                  </a:lnTo>
                  <a:lnTo>
                    <a:pt x="6480302" y="30225"/>
                  </a:lnTo>
                  <a:lnTo>
                    <a:pt x="6447520" y="8112"/>
                  </a:lnTo>
                  <a:lnTo>
                    <a:pt x="64074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03782" y="302514"/>
              <a:ext cx="6510655" cy="619125"/>
            </a:xfrm>
            <a:custGeom>
              <a:avLst/>
              <a:gdLst/>
              <a:ahLst/>
              <a:cxnLst/>
              <a:rect l="l" t="t" r="r" b="b"/>
              <a:pathLst>
                <a:path w="6510655" h="619125">
                  <a:moveTo>
                    <a:pt x="0" y="103123"/>
                  </a:moveTo>
                  <a:lnTo>
                    <a:pt x="8112" y="63007"/>
                  </a:lnTo>
                  <a:lnTo>
                    <a:pt x="30225" y="30226"/>
                  </a:lnTo>
                  <a:lnTo>
                    <a:pt x="63007" y="8112"/>
                  </a:lnTo>
                  <a:lnTo>
                    <a:pt x="103124" y="0"/>
                  </a:lnTo>
                  <a:lnTo>
                    <a:pt x="6407404" y="0"/>
                  </a:lnTo>
                  <a:lnTo>
                    <a:pt x="6447520" y="8112"/>
                  </a:lnTo>
                  <a:lnTo>
                    <a:pt x="6480302" y="30225"/>
                  </a:lnTo>
                  <a:lnTo>
                    <a:pt x="6502415" y="63007"/>
                  </a:lnTo>
                  <a:lnTo>
                    <a:pt x="6510528" y="103123"/>
                  </a:lnTo>
                  <a:lnTo>
                    <a:pt x="6510528" y="515619"/>
                  </a:lnTo>
                  <a:lnTo>
                    <a:pt x="6502415" y="555736"/>
                  </a:lnTo>
                  <a:lnTo>
                    <a:pt x="6480302" y="588517"/>
                  </a:lnTo>
                  <a:lnTo>
                    <a:pt x="6447520" y="610631"/>
                  </a:lnTo>
                  <a:lnTo>
                    <a:pt x="6407404" y="618743"/>
                  </a:lnTo>
                  <a:lnTo>
                    <a:pt x="103124" y="618743"/>
                  </a:lnTo>
                  <a:lnTo>
                    <a:pt x="63007" y="610631"/>
                  </a:lnTo>
                  <a:lnTo>
                    <a:pt x="30226" y="588517"/>
                  </a:lnTo>
                  <a:lnTo>
                    <a:pt x="8112" y="555736"/>
                  </a:lnTo>
                  <a:lnTo>
                    <a:pt x="0" y="515619"/>
                  </a:lnTo>
                  <a:lnTo>
                    <a:pt x="0" y="103123"/>
                  </a:lnTo>
                  <a:close/>
                </a:path>
              </a:pathLst>
            </a:custGeom>
            <a:ln w="25908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380871" y="442721"/>
            <a:ext cx="6313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00000"/>
                </a:solidFill>
                <a:latin typeface="Arial"/>
                <a:cs typeface="Arial"/>
              </a:rPr>
              <a:t>Федеральная</a:t>
            </a:r>
            <a:r>
              <a:rPr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C00000"/>
                </a:solidFill>
                <a:latin typeface="Arial"/>
                <a:cs typeface="Arial"/>
              </a:rPr>
              <a:t>образовательная</a:t>
            </a:r>
            <a:r>
              <a:rPr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C00000"/>
                </a:solidFill>
                <a:latin typeface="Arial"/>
                <a:cs typeface="Arial"/>
              </a:rPr>
              <a:t>программа</a:t>
            </a:r>
            <a:r>
              <a:rPr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C00000"/>
                </a:solidFill>
                <a:latin typeface="Arial"/>
                <a:cs typeface="Arial"/>
              </a:rPr>
              <a:t>(ФОП)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882253" y="1194942"/>
            <a:ext cx="31489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/>
                <a:cs typeface="Calibri"/>
              </a:rPr>
              <a:t>Ч.10</a:t>
            </a:r>
            <a:r>
              <a:rPr sz="1000" b="1" spc="1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ст.12</a:t>
            </a:r>
            <a:r>
              <a:rPr sz="1000" b="1" spc="1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Федеральная</a:t>
            </a:r>
            <a:r>
              <a:rPr sz="1000" spc="1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основная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общеобразовательная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771525" algn="l"/>
                <a:tab pos="989330" algn="l"/>
                <a:tab pos="2326005" algn="l"/>
              </a:tabLst>
            </a:pPr>
            <a:r>
              <a:rPr sz="1000" spc="-5" dirty="0">
                <a:latin typeface="Calibri"/>
                <a:cs typeface="Calibri"/>
              </a:rPr>
              <a:t>программа	–	учебно-методическая	документация,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882253" y="1499997"/>
            <a:ext cx="314960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определяющая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единые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для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Российской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Федерации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базовые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объем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содержание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образования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определенного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уровня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(или)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определенной 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направленности,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планируемые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результаты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освоения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образовательной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программы.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916669" y="2483611"/>
            <a:ext cx="198691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07365" algn="l"/>
                <a:tab pos="1097280" algn="l"/>
                <a:tab pos="1135380" algn="l"/>
              </a:tabLst>
            </a:pPr>
            <a:r>
              <a:rPr sz="1000" b="1" spc="-10" dirty="0">
                <a:latin typeface="Calibri"/>
                <a:cs typeface="Calibri"/>
              </a:rPr>
              <a:t>Ч.6	</a:t>
            </a:r>
            <a:r>
              <a:rPr sz="1000" b="1" spc="-5" dirty="0">
                <a:latin typeface="Calibri"/>
                <a:cs typeface="Calibri"/>
              </a:rPr>
              <a:t>ст.12	</a:t>
            </a:r>
            <a:r>
              <a:rPr sz="1000" spc="-5" dirty="0">
                <a:latin typeface="Calibri"/>
                <a:cs typeface="Calibri"/>
              </a:rPr>
              <a:t>Организация,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образовательную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деятельность</a:t>
            </a:r>
            <a:r>
              <a:rPr sz="1000" spc="2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по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государственную		аккредитацию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017122" y="2483611"/>
            <a:ext cx="1004569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осуществляющая</a:t>
            </a:r>
            <a:endParaRPr sz="1000">
              <a:latin typeface="Calibri"/>
              <a:cs typeface="Calibri"/>
            </a:endParaRPr>
          </a:p>
          <a:p>
            <a:pPr marL="12700" marR="5080" indent="420370" algn="r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им</a:t>
            </a:r>
            <a:r>
              <a:rPr sz="1000" spc="-10" dirty="0">
                <a:latin typeface="Calibri"/>
                <a:cs typeface="Calibri"/>
              </a:rPr>
              <a:t>е</a:t>
            </a:r>
            <a:r>
              <a:rPr sz="1000" spc="5" dirty="0">
                <a:latin typeface="Calibri"/>
                <a:cs typeface="Calibri"/>
              </a:rPr>
              <a:t>ю</a:t>
            </a:r>
            <a:r>
              <a:rPr sz="1000" spc="-5" dirty="0">
                <a:latin typeface="Calibri"/>
                <a:cs typeface="Calibri"/>
              </a:rPr>
              <a:t>щим  образовате</a:t>
            </a:r>
            <a:r>
              <a:rPr sz="1000" spc="-15" dirty="0">
                <a:latin typeface="Calibri"/>
                <a:cs typeface="Calibri"/>
              </a:rPr>
              <a:t>л</a:t>
            </a:r>
            <a:r>
              <a:rPr sz="1000" spc="5" dirty="0">
                <a:latin typeface="Calibri"/>
                <a:cs typeface="Calibri"/>
              </a:rPr>
              <a:t>ь</a:t>
            </a:r>
            <a:r>
              <a:rPr sz="1000" spc="-10" dirty="0">
                <a:latin typeface="Calibri"/>
                <a:cs typeface="Calibri"/>
              </a:rPr>
              <a:t>н</a:t>
            </a:r>
            <a:r>
              <a:rPr sz="1000" dirty="0">
                <a:latin typeface="Calibri"/>
                <a:cs typeface="Calibri"/>
              </a:rPr>
              <a:t>ы</a:t>
            </a:r>
            <a:r>
              <a:rPr sz="1000" spc="-5" dirty="0">
                <a:latin typeface="Calibri"/>
                <a:cs typeface="Calibri"/>
              </a:rPr>
              <a:t>м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899906" y="2940811"/>
            <a:ext cx="3155950" cy="1899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 marR="37465" algn="just">
              <a:lnSpc>
                <a:spcPct val="100000"/>
              </a:lnSpc>
              <a:spcBef>
                <a:spcPts val="95"/>
              </a:spcBef>
              <a:tabLst>
                <a:tab pos="796925" algn="l"/>
                <a:tab pos="2007870" algn="l"/>
              </a:tabLst>
            </a:pPr>
            <a:r>
              <a:rPr sz="1000" spc="-5" dirty="0">
                <a:latin typeface="Calibri"/>
                <a:cs typeface="Calibri"/>
              </a:rPr>
              <a:t>программам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начального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общего,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основного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общего,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среднего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общего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образования,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при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разработке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соответствующей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общеобразовательной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программы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вправе	предусмотреть	перераспределение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предусмотренного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федеральном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учебном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плане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времени </a:t>
            </a:r>
            <a:r>
              <a:rPr sz="1000" spc="-10" dirty="0">
                <a:latin typeface="Calibri"/>
                <a:cs typeface="Calibri"/>
              </a:rPr>
              <a:t>на</a:t>
            </a:r>
            <a:r>
              <a:rPr sz="1000" spc="-5" dirty="0">
                <a:latin typeface="Calibri"/>
                <a:cs typeface="Calibri"/>
              </a:rPr>
              <a:t> изучение учебных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предметов,</a:t>
            </a:r>
            <a:r>
              <a:rPr sz="1000" spc="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по </a:t>
            </a:r>
            <a:r>
              <a:rPr sz="1000" spc="-10" dirty="0">
                <a:latin typeface="Calibri"/>
                <a:cs typeface="Calibri"/>
              </a:rPr>
              <a:t>которым </a:t>
            </a:r>
            <a:r>
              <a:rPr sz="1000" spc="-5" dirty="0">
                <a:latin typeface="Calibri"/>
                <a:cs typeface="Calibri"/>
              </a:rPr>
              <a:t> не проводится государственная итоговая аттестация,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в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пользу изучения иных </a:t>
            </a:r>
            <a:r>
              <a:rPr sz="1000" dirty="0">
                <a:latin typeface="Calibri"/>
                <a:cs typeface="Calibri"/>
              </a:rPr>
              <a:t>учебных </a:t>
            </a:r>
            <a:r>
              <a:rPr sz="1000" spc="-5" dirty="0">
                <a:latin typeface="Calibri"/>
                <a:cs typeface="Calibri"/>
              </a:rPr>
              <a:t>предметов, в </a:t>
            </a:r>
            <a:r>
              <a:rPr sz="1000" spc="-10" dirty="0">
                <a:latin typeface="Calibri"/>
                <a:cs typeface="Calibri"/>
              </a:rPr>
              <a:t>том </a:t>
            </a:r>
            <a:r>
              <a:rPr sz="1000" spc="-5" dirty="0">
                <a:latin typeface="Calibri"/>
                <a:cs typeface="Calibri"/>
              </a:rPr>
              <a:t>числе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на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организацию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углубленного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изучения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отдельных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учебных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предметов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профильное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обучение.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Ч.6</a:t>
            </a:r>
            <a:r>
              <a:rPr sz="1000" b="1" spc="409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ст.12</a:t>
            </a:r>
            <a:r>
              <a:rPr sz="1000" b="1" spc="4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При</a:t>
            </a:r>
            <a:r>
              <a:rPr sz="1000" spc="4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разработке</a:t>
            </a:r>
            <a:r>
              <a:rPr sz="1000" spc="4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основной</a:t>
            </a:r>
            <a:r>
              <a:rPr sz="1000" spc="4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образовательной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899906" y="4814697"/>
            <a:ext cx="98234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программы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обр</a:t>
            </a:r>
            <a:r>
              <a:rPr sz="1000" spc="-5" dirty="0">
                <a:latin typeface="Calibri"/>
                <a:cs typeface="Calibri"/>
              </a:rPr>
              <a:t>азова</a:t>
            </a:r>
            <a:r>
              <a:rPr sz="1000" spc="-10" dirty="0">
                <a:latin typeface="Calibri"/>
                <a:cs typeface="Calibri"/>
              </a:rPr>
              <a:t>т</a:t>
            </a:r>
            <a:r>
              <a:rPr sz="1000" spc="-15" dirty="0">
                <a:latin typeface="Calibri"/>
                <a:cs typeface="Calibri"/>
              </a:rPr>
              <a:t>ел</a:t>
            </a:r>
            <a:r>
              <a:rPr sz="1000" spc="5" dirty="0">
                <a:latin typeface="Calibri"/>
                <a:cs typeface="Calibri"/>
              </a:rPr>
              <a:t>ь</a:t>
            </a:r>
            <a:r>
              <a:rPr sz="1000" spc="-15" dirty="0">
                <a:latin typeface="Calibri"/>
                <a:cs typeface="Calibri"/>
              </a:rPr>
              <a:t>н</a:t>
            </a:r>
            <a:r>
              <a:rPr sz="1000" spc="-5" dirty="0">
                <a:latin typeface="Calibri"/>
                <a:cs typeface="Calibri"/>
              </a:rPr>
              <a:t>ую  государственную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952990" y="4814697"/>
            <a:ext cx="91122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организация,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деятельность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а</a:t>
            </a:r>
            <a:r>
              <a:rPr sz="1000" dirty="0">
                <a:latin typeface="Calibri"/>
                <a:cs typeface="Calibri"/>
              </a:rPr>
              <a:t>кк</a:t>
            </a:r>
            <a:r>
              <a:rPr sz="1000" spc="-5" dirty="0">
                <a:latin typeface="Calibri"/>
                <a:cs typeface="Calibri"/>
              </a:rPr>
              <a:t>р</a:t>
            </a:r>
            <a:r>
              <a:rPr sz="1000" spc="-10" dirty="0">
                <a:latin typeface="Calibri"/>
                <a:cs typeface="Calibri"/>
              </a:rPr>
              <a:t>ед</a:t>
            </a:r>
            <a:r>
              <a:rPr sz="1000" spc="-5" dirty="0">
                <a:latin typeface="Calibri"/>
                <a:cs typeface="Calibri"/>
              </a:rPr>
              <a:t>итацию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899906" y="5272277"/>
            <a:ext cx="1999614" cy="48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программам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начального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общего,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среднего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общего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образования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непосредственное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применение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936351" y="4814697"/>
            <a:ext cx="112077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1290" algn="r">
              <a:lnSpc>
                <a:spcPct val="100000"/>
              </a:lnSpc>
              <a:spcBef>
                <a:spcPts val="95"/>
              </a:spcBef>
              <a:tabLst>
                <a:tab pos="394970" algn="l"/>
              </a:tabLst>
            </a:pPr>
            <a:r>
              <a:rPr sz="1000" spc="-5" dirty="0">
                <a:latin typeface="Calibri"/>
                <a:cs typeface="Calibri"/>
              </a:rPr>
              <a:t>осущ</a:t>
            </a:r>
            <a:r>
              <a:rPr sz="1000" spc="-15" dirty="0">
                <a:latin typeface="Calibri"/>
                <a:cs typeface="Calibri"/>
              </a:rPr>
              <a:t>е</a:t>
            </a:r>
            <a:r>
              <a:rPr sz="1000" spc="-5" dirty="0">
                <a:latin typeface="Calibri"/>
                <a:cs typeface="Calibri"/>
              </a:rPr>
              <a:t>ств</a:t>
            </a:r>
            <a:r>
              <a:rPr sz="1000" dirty="0">
                <a:latin typeface="Calibri"/>
                <a:cs typeface="Calibri"/>
              </a:rPr>
              <a:t>л</a:t>
            </a:r>
            <a:r>
              <a:rPr sz="1000" spc="-10" dirty="0">
                <a:latin typeface="Calibri"/>
                <a:cs typeface="Calibri"/>
              </a:rPr>
              <a:t>я</a:t>
            </a:r>
            <a:r>
              <a:rPr sz="1000" spc="5" dirty="0">
                <a:latin typeface="Calibri"/>
                <a:cs typeface="Calibri"/>
              </a:rPr>
              <a:t>ю</a:t>
            </a:r>
            <a:r>
              <a:rPr sz="1000" spc="-5" dirty="0">
                <a:latin typeface="Calibri"/>
                <a:cs typeface="Calibri"/>
              </a:rPr>
              <a:t>щ</a:t>
            </a:r>
            <a:r>
              <a:rPr sz="1000" spc="5" dirty="0">
                <a:latin typeface="Calibri"/>
                <a:cs typeface="Calibri"/>
              </a:rPr>
              <a:t>а</a:t>
            </a:r>
            <a:r>
              <a:rPr sz="1000" spc="-5" dirty="0">
                <a:latin typeface="Calibri"/>
                <a:cs typeface="Calibri"/>
              </a:rPr>
              <a:t>я  по	имеющим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образовательным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основного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общего,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предусматривают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397510" algn="l"/>
              </a:tabLst>
            </a:pPr>
            <a:r>
              <a:rPr sz="1000" spc="-5" dirty="0">
                <a:latin typeface="Calibri"/>
                <a:cs typeface="Calibri"/>
              </a:rPr>
              <a:t>при	реализации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899906" y="5729427"/>
            <a:ext cx="315658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обязательной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части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образовательной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программы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НОО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федеральных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рабочих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программ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по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учебным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предметам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«Русский</a:t>
            </a:r>
            <a:r>
              <a:rPr sz="1000" spc="1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язык»,</a:t>
            </a:r>
            <a:r>
              <a:rPr sz="1000" spc="1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«Литературное</a:t>
            </a:r>
            <a:r>
              <a:rPr sz="1000" spc="1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чтение»,</a:t>
            </a:r>
            <a:r>
              <a:rPr sz="1000" spc="1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«Окружающий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мир»,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а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при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реализации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обязательной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части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ОО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СОО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–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803275" algn="l"/>
                <a:tab pos="1455420" algn="l"/>
                <a:tab pos="2536190" algn="l"/>
              </a:tabLst>
            </a:pPr>
            <a:r>
              <a:rPr sz="1000" spc="-5" dirty="0">
                <a:latin typeface="Calibri"/>
                <a:cs typeface="Calibri"/>
              </a:rPr>
              <a:t>«Р</a:t>
            </a:r>
            <a:r>
              <a:rPr sz="1000" dirty="0">
                <a:latin typeface="Calibri"/>
                <a:cs typeface="Calibri"/>
              </a:rPr>
              <a:t>у</a:t>
            </a:r>
            <a:r>
              <a:rPr sz="1000" spc="-5" dirty="0">
                <a:latin typeface="Calibri"/>
                <a:cs typeface="Calibri"/>
              </a:rPr>
              <a:t>сский</a:t>
            </a:r>
            <a:r>
              <a:rPr sz="1000" dirty="0">
                <a:latin typeface="Calibri"/>
                <a:cs typeface="Calibri"/>
              </a:rPr>
              <a:t>	</a:t>
            </a:r>
            <a:r>
              <a:rPr sz="1000" spc="-10" dirty="0">
                <a:latin typeface="Calibri"/>
                <a:cs typeface="Calibri"/>
              </a:rPr>
              <a:t>я</a:t>
            </a:r>
            <a:r>
              <a:rPr sz="1000" spc="-5" dirty="0">
                <a:latin typeface="Calibri"/>
                <a:cs typeface="Calibri"/>
              </a:rPr>
              <a:t>з</a:t>
            </a:r>
            <a:r>
              <a:rPr sz="1000" spc="-10" dirty="0">
                <a:latin typeface="Calibri"/>
                <a:cs typeface="Calibri"/>
              </a:rPr>
              <a:t>ы</a:t>
            </a:r>
            <a:r>
              <a:rPr sz="1000" dirty="0">
                <a:latin typeface="Calibri"/>
                <a:cs typeface="Calibri"/>
              </a:rPr>
              <a:t>к</a:t>
            </a:r>
            <a:r>
              <a:rPr sz="1000" spc="-5" dirty="0">
                <a:latin typeface="Calibri"/>
                <a:cs typeface="Calibri"/>
              </a:rPr>
              <a:t>»,</a:t>
            </a:r>
            <a:r>
              <a:rPr sz="1000" dirty="0">
                <a:latin typeface="Calibri"/>
                <a:cs typeface="Calibri"/>
              </a:rPr>
              <a:t>	</a:t>
            </a:r>
            <a:r>
              <a:rPr sz="1000" spc="-15" dirty="0">
                <a:latin typeface="Calibri"/>
                <a:cs typeface="Calibri"/>
              </a:rPr>
              <a:t>«</a:t>
            </a:r>
            <a:r>
              <a:rPr sz="1000" dirty="0">
                <a:latin typeface="Calibri"/>
                <a:cs typeface="Calibri"/>
              </a:rPr>
              <a:t>Л</a:t>
            </a:r>
            <a:r>
              <a:rPr sz="1000" spc="-5" dirty="0">
                <a:latin typeface="Calibri"/>
                <a:cs typeface="Calibri"/>
              </a:rPr>
              <a:t>ит</a:t>
            </a:r>
            <a:r>
              <a:rPr sz="1000" spc="-10" dirty="0">
                <a:latin typeface="Calibri"/>
                <a:cs typeface="Calibri"/>
              </a:rPr>
              <a:t>е</a:t>
            </a:r>
            <a:r>
              <a:rPr sz="1000" spc="-5" dirty="0">
                <a:latin typeface="Calibri"/>
                <a:cs typeface="Calibri"/>
              </a:rPr>
              <a:t>рат</a:t>
            </a:r>
            <a:r>
              <a:rPr sz="1000" dirty="0">
                <a:latin typeface="Calibri"/>
                <a:cs typeface="Calibri"/>
              </a:rPr>
              <a:t>у</a:t>
            </a:r>
            <a:r>
              <a:rPr sz="1000" spc="-5" dirty="0">
                <a:latin typeface="Calibri"/>
                <a:cs typeface="Calibri"/>
              </a:rPr>
              <a:t>ра</a:t>
            </a:r>
            <a:r>
              <a:rPr sz="1000" dirty="0">
                <a:latin typeface="Calibri"/>
                <a:cs typeface="Calibri"/>
              </a:rPr>
              <a:t>»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dirty="0">
                <a:latin typeface="Calibri"/>
                <a:cs typeface="Calibri"/>
              </a:rPr>
              <a:t>	</a:t>
            </a:r>
            <a:r>
              <a:rPr sz="1000" spc="-5" dirty="0">
                <a:latin typeface="Calibri"/>
                <a:cs typeface="Calibri"/>
              </a:rPr>
              <a:t>«</a:t>
            </a:r>
            <a:r>
              <a:rPr sz="1000" spc="-10" dirty="0">
                <a:latin typeface="Calibri"/>
                <a:cs typeface="Calibri"/>
              </a:rPr>
              <a:t>И</a:t>
            </a:r>
            <a:r>
              <a:rPr sz="1000" spc="-5" dirty="0">
                <a:latin typeface="Calibri"/>
                <a:cs typeface="Calibri"/>
              </a:rPr>
              <a:t>стори</a:t>
            </a:r>
            <a:r>
              <a:rPr sz="1000" spc="-20" dirty="0">
                <a:latin typeface="Calibri"/>
                <a:cs typeface="Calibri"/>
              </a:rPr>
              <a:t>я</a:t>
            </a:r>
            <a:r>
              <a:rPr sz="1000" spc="-5" dirty="0">
                <a:latin typeface="Calibri"/>
                <a:cs typeface="Calibri"/>
              </a:rPr>
              <a:t>»,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«Обществознание»,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«География»,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«ОБЖ».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5" name="object 5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41635" y="108204"/>
            <a:ext cx="766572" cy="1050036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8718804" y="0"/>
            <a:ext cx="29209" cy="6858000"/>
          </a:xfrm>
          <a:custGeom>
            <a:avLst/>
            <a:gdLst/>
            <a:ahLst/>
            <a:cxnLst/>
            <a:rect l="l" t="t" r="r" b="b"/>
            <a:pathLst>
              <a:path w="29209" h="6858000">
                <a:moveTo>
                  <a:pt x="0" y="6857995"/>
                </a:moveTo>
                <a:lnTo>
                  <a:pt x="28955" y="6857995"/>
                </a:lnTo>
                <a:lnTo>
                  <a:pt x="28955" y="0"/>
                </a:lnTo>
                <a:lnTo>
                  <a:pt x="0" y="0"/>
                </a:lnTo>
                <a:lnTo>
                  <a:pt x="0" y="6857995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7887" y="358140"/>
            <a:ext cx="11204575" cy="6251575"/>
            <a:chOff x="627887" y="358140"/>
            <a:chExt cx="11204575" cy="6251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887" y="358140"/>
              <a:ext cx="6868667" cy="38083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6120" y="3973068"/>
              <a:ext cx="4776216" cy="26365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41603" y="5396280"/>
            <a:ext cx="13760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7E7E7E"/>
                </a:solidFill>
                <a:latin typeface="Calibri"/>
                <a:cs typeface="Calibri"/>
              </a:rPr>
              <a:t>30</a:t>
            </a:r>
            <a:r>
              <a:rPr sz="5400" b="1" spc="-9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5400" b="1" dirty="0">
                <a:solidFill>
                  <a:srgbClr val="7E7E7E"/>
                </a:solidFill>
                <a:latin typeface="Calibri"/>
                <a:cs typeface="Calibri"/>
              </a:rPr>
              <a:t>%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9501" y="5563616"/>
            <a:ext cx="3232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учителей </a:t>
            </a:r>
            <a:r>
              <a:rPr sz="1800" spc="-10" dirty="0">
                <a:latin typeface="Calibri"/>
                <a:cs typeface="Calibri"/>
              </a:rPr>
              <a:t>предметников </a:t>
            </a:r>
            <a:r>
              <a:rPr sz="1800" spc="-5" dirty="0">
                <a:latin typeface="Calibri"/>
                <a:cs typeface="Calibri"/>
              </a:rPr>
              <a:t>пройдут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повышение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квалификации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905" y="139446"/>
            <a:ext cx="66325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55AA9"/>
                </a:solidFill>
              </a:rPr>
              <a:t>Дополнительные</a:t>
            </a:r>
            <a:r>
              <a:rPr sz="2400" spc="10" dirty="0">
                <a:solidFill>
                  <a:srgbClr val="255AA9"/>
                </a:solidFill>
              </a:rPr>
              <a:t> </a:t>
            </a:r>
            <a:r>
              <a:rPr sz="2400" spc="-5" dirty="0">
                <a:solidFill>
                  <a:srgbClr val="255AA9"/>
                </a:solidFill>
              </a:rPr>
              <a:t>профессиональные</a:t>
            </a:r>
            <a:r>
              <a:rPr sz="2400" spc="10" dirty="0">
                <a:solidFill>
                  <a:srgbClr val="255AA9"/>
                </a:solidFill>
              </a:rPr>
              <a:t> </a:t>
            </a:r>
            <a:r>
              <a:rPr sz="2400" spc="-5" dirty="0">
                <a:solidFill>
                  <a:srgbClr val="255AA9"/>
                </a:solidFill>
              </a:rPr>
              <a:t>программы </a:t>
            </a:r>
            <a:r>
              <a:rPr sz="2400" spc="-525" dirty="0">
                <a:solidFill>
                  <a:srgbClr val="255AA9"/>
                </a:solidFill>
              </a:rPr>
              <a:t> </a:t>
            </a:r>
            <a:r>
              <a:rPr sz="2400" spc="-5" dirty="0">
                <a:solidFill>
                  <a:srgbClr val="255AA9"/>
                </a:solidFill>
              </a:rPr>
              <a:t>повышения</a:t>
            </a:r>
            <a:r>
              <a:rPr sz="2400" spc="5" dirty="0">
                <a:solidFill>
                  <a:srgbClr val="255AA9"/>
                </a:solidFill>
              </a:rPr>
              <a:t> </a:t>
            </a:r>
            <a:r>
              <a:rPr sz="2400" spc="-5" dirty="0">
                <a:solidFill>
                  <a:srgbClr val="255AA9"/>
                </a:solidFill>
              </a:rPr>
              <a:t>квалификации</a:t>
            </a:r>
            <a:r>
              <a:rPr sz="2400" spc="15" dirty="0">
                <a:solidFill>
                  <a:srgbClr val="255AA9"/>
                </a:solidFill>
              </a:rPr>
              <a:t> </a:t>
            </a:r>
            <a:r>
              <a:rPr sz="2400" spc="-5" dirty="0">
                <a:solidFill>
                  <a:srgbClr val="255AA9"/>
                </a:solidFill>
              </a:rPr>
              <a:t>ИРО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491855" y="5915355"/>
            <a:ext cx="1228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егистрация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6658" y="6096557"/>
            <a:ext cx="1132661" cy="56532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91855" y="6357010"/>
            <a:ext cx="3372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АИС</a:t>
            </a:r>
            <a:r>
              <a:rPr sz="14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Кадры в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образовании</a:t>
            </a:r>
            <a:r>
              <a:rPr sz="1400" spc="-5" dirty="0">
                <a:latin typeface="Calibri"/>
                <a:cs typeface="Calibri"/>
              </a:rPr>
              <a:t>/ </a:t>
            </a:r>
            <a:r>
              <a:rPr sz="1400" dirty="0">
                <a:latin typeface="Calibri"/>
                <a:cs typeface="Calibri"/>
              </a:rPr>
              <a:t>личный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кабинет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3275" y="1254252"/>
          <a:ext cx="11351258" cy="4645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410"/>
                <a:gridCol w="3980179"/>
                <a:gridCol w="2860040"/>
                <a:gridCol w="2348864"/>
                <a:gridCol w="2056765"/>
              </a:tblGrid>
              <a:tr h="28524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A6A6A6"/>
                      </a:solidFill>
                      <a:prstDash val="solid"/>
                    </a:lnR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ts val="1689"/>
                        </a:lnSpc>
                      </a:pPr>
                      <a:r>
                        <a:rPr sz="18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Категория</a:t>
                      </a:r>
                      <a:r>
                        <a:rPr sz="1800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слушателей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ts val="1789"/>
                        </a:lnSpc>
                      </a:pPr>
                      <a:r>
                        <a:rPr sz="18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Периоды</a:t>
                      </a:r>
                      <a:r>
                        <a:rPr sz="1800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обучения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B w="381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14460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859790">
                        <a:lnSpc>
                          <a:spcPct val="99300"/>
                        </a:lnSpc>
                        <a:spcBef>
                          <a:spcPts val="1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«Реализация требований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обновленных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ФГОС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НОО,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ФГОС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ООО,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ФГОС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СОО 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работе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учителя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»,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ч.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R w="28575">
                      <a:solidFill>
                        <a:srgbClr val="A6A6A6"/>
                      </a:solidFill>
                      <a:prstDash val="solid"/>
                    </a:lnR>
                    <a:lnT w="3810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5272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Педагоги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28575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3810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845" marR="1304290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Апр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ль  Май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10845" marR="1390015" algn="just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Июнь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Июль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Авг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954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3810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3810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17962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3594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«Обновление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содержания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методик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преподавания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соответствии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R="28003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требованиями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ФГОС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управленческий </a:t>
                      </a:r>
                      <a:r>
                        <a:rPr sz="1800" spc="-39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аспект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)»,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sz="1800" spc="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ч.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8575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87020" marR="14351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Управленческие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команды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руководитель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заместитель </a:t>
                      </a:r>
                      <a:r>
                        <a:rPr sz="16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руководителя)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75615" marR="13849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Май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нь  И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ль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60045" marR="3511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рамках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задания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A6A6A6"/>
                      </a:solidFill>
                      <a:prstDash val="solid"/>
                    </a:lnL>
                    <a:lnT w="635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1118082">
                <a:tc gridSpan="2">
                  <a:txBody>
                    <a:bodyPr/>
                    <a:lstStyle/>
                    <a:p>
                      <a:pPr marL="24130" marR="42989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«Обновление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содержания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методик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преподавания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соответствии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требованиями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ФГОС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(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предметам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)»,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4130">
                        <a:lnSpc>
                          <a:spcPts val="2010"/>
                        </a:lnSpc>
                      </a:pP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4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ч.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R w="28575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A6A6A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13055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Педагоги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28575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49275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Апрель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декабрь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4310" marB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076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ИОЧ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A6A6A6"/>
                      </a:solidFill>
                      <a:prstDash val="solid"/>
                    </a:lnL>
                    <a:lnT w="19050">
                      <a:solidFill>
                        <a:srgbClr val="A6A6A6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06324" y="5896355"/>
            <a:ext cx="11334750" cy="81280"/>
          </a:xfrm>
          <a:custGeom>
            <a:avLst/>
            <a:gdLst/>
            <a:ahLst/>
            <a:cxnLst/>
            <a:rect l="l" t="t" r="r" b="b"/>
            <a:pathLst>
              <a:path w="11334750" h="81279">
                <a:moveTo>
                  <a:pt x="0" y="0"/>
                </a:moveTo>
                <a:lnTo>
                  <a:pt x="11334242" y="81280"/>
                </a:lnTo>
              </a:path>
            </a:pathLst>
          </a:custGeom>
          <a:ln w="609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5848" y="6243624"/>
            <a:ext cx="53333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Задача:</a:t>
            </a:r>
            <a:r>
              <a:rPr sz="16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обеспечить</a:t>
            </a:r>
            <a:r>
              <a:rPr sz="1600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прохождение</a:t>
            </a:r>
            <a:r>
              <a:rPr sz="1600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повышения</a:t>
            </a:r>
            <a:r>
              <a:rPr sz="16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квалификации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89338" y="5936716"/>
            <a:ext cx="547470" cy="5583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651" y="70485"/>
            <a:ext cx="7670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ФЕДЕРАЛЬНЫЕ</a:t>
            </a:r>
            <a:r>
              <a:rPr sz="2800" spc="-65" dirty="0"/>
              <a:t> </a:t>
            </a:r>
            <a:r>
              <a:rPr sz="2800" spc="-35" dirty="0"/>
              <a:t>ОБРАЗОВАТЕЛЬНЫЕ</a:t>
            </a:r>
            <a:r>
              <a:rPr sz="2800" spc="10" dirty="0"/>
              <a:t> </a:t>
            </a:r>
            <a:r>
              <a:rPr sz="2800" spc="-20" dirty="0"/>
              <a:t>ПРОГРАММЫ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853439" y="1065275"/>
            <a:ext cx="9997440" cy="1797050"/>
            <a:chOff x="853439" y="1065275"/>
            <a:chExt cx="9997440" cy="1797050"/>
          </a:xfrm>
        </p:grpSpPr>
        <p:sp>
          <p:nvSpPr>
            <p:cNvPr id="4" name="object 4"/>
            <p:cNvSpPr/>
            <p:nvPr/>
          </p:nvSpPr>
          <p:spPr>
            <a:xfrm>
              <a:off x="866393" y="1608594"/>
              <a:ext cx="9918065" cy="1240790"/>
            </a:xfrm>
            <a:custGeom>
              <a:avLst/>
              <a:gdLst/>
              <a:ahLst/>
              <a:cxnLst/>
              <a:rect l="l" t="t" r="r" b="b"/>
              <a:pathLst>
                <a:path w="9918065" h="1240789">
                  <a:moveTo>
                    <a:pt x="0" y="1240396"/>
                  </a:moveTo>
                  <a:lnTo>
                    <a:pt x="9917811" y="1240396"/>
                  </a:lnTo>
                  <a:lnTo>
                    <a:pt x="9917811" y="0"/>
                  </a:lnTo>
                  <a:lnTo>
                    <a:pt x="0" y="0"/>
                  </a:lnTo>
                  <a:lnTo>
                    <a:pt x="0" y="1240396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9783" y="1077467"/>
              <a:ext cx="9517380" cy="631190"/>
            </a:xfrm>
            <a:custGeom>
              <a:avLst/>
              <a:gdLst/>
              <a:ahLst/>
              <a:cxnLst/>
              <a:rect l="l" t="t" r="r" b="b"/>
              <a:pathLst>
                <a:path w="9517380" h="631189">
                  <a:moveTo>
                    <a:pt x="9375013" y="0"/>
                  </a:moveTo>
                  <a:lnTo>
                    <a:pt x="142112" y="0"/>
                  </a:lnTo>
                  <a:lnTo>
                    <a:pt x="97281" y="5334"/>
                  </a:lnTo>
                  <a:lnTo>
                    <a:pt x="58165" y="20320"/>
                  </a:lnTo>
                  <a:lnTo>
                    <a:pt x="27431" y="43053"/>
                  </a:lnTo>
                  <a:lnTo>
                    <a:pt x="7238" y="71882"/>
                  </a:lnTo>
                  <a:lnTo>
                    <a:pt x="0" y="105156"/>
                  </a:lnTo>
                  <a:lnTo>
                    <a:pt x="0" y="525526"/>
                  </a:lnTo>
                  <a:lnTo>
                    <a:pt x="27431" y="587629"/>
                  </a:lnTo>
                  <a:lnTo>
                    <a:pt x="58165" y="610362"/>
                  </a:lnTo>
                  <a:lnTo>
                    <a:pt x="97281" y="625348"/>
                  </a:lnTo>
                  <a:lnTo>
                    <a:pt x="142112" y="630682"/>
                  </a:lnTo>
                  <a:lnTo>
                    <a:pt x="9375013" y="630682"/>
                  </a:lnTo>
                  <a:lnTo>
                    <a:pt x="9419844" y="625348"/>
                  </a:lnTo>
                  <a:lnTo>
                    <a:pt x="9458960" y="610362"/>
                  </a:lnTo>
                  <a:lnTo>
                    <a:pt x="9489694" y="587629"/>
                  </a:lnTo>
                  <a:lnTo>
                    <a:pt x="9517126" y="525526"/>
                  </a:lnTo>
                  <a:lnTo>
                    <a:pt x="9517126" y="105156"/>
                  </a:lnTo>
                  <a:lnTo>
                    <a:pt x="9489694" y="43053"/>
                  </a:lnTo>
                  <a:lnTo>
                    <a:pt x="9458960" y="20320"/>
                  </a:lnTo>
                  <a:lnTo>
                    <a:pt x="9419844" y="5334"/>
                  </a:lnTo>
                  <a:lnTo>
                    <a:pt x="9375013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0545" y="1078229"/>
              <a:ext cx="9517380" cy="631190"/>
            </a:xfrm>
            <a:custGeom>
              <a:avLst/>
              <a:gdLst/>
              <a:ahLst/>
              <a:cxnLst/>
              <a:rect l="l" t="t" r="r" b="b"/>
              <a:pathLst>
                <a:path w="9517380" h="631189">
                  <a:moveTo>
                    <a:pt x="0" y="105156"/>
                  </a:moveTo>
                  <a:lnTo>
                    <a:pt x="27431" y="43053"/>
                  </a:lnTo>
                  <a:lnTo>
                    <a:pt x="58165" y="20320"/>
                  </a:lnTo>
                  <a:lnTo>
                    <a:pt x="97281" y="5334"/>
                  </a:lnTo>
                  <a:lnTo>
                    <a:pt x="142112" y="0"/>
                  </a:lnTo>
                  <a:lnTo>
                    <a:pt x="9375013" y="0"/>
                  </a:lnTo>
                  <a:lnTo>
                    <a:pt x="9419844" y="5334"/>
                  </a:lnTo>
                  <a:lnTo>
                    <a:pt x="9458960" y="20320"/>
                  </a:lnTo>
                  <a:lnTo>
                    <a:pt x="9489694" y="43053"/>
                  </a:lnTo>
                  <a:lnTo>
                    <a:pt x="9517126" y="105156"/>
                  </a:lnTo>
                  <a:lnTo>
                    <a:pt x="9517126" y="525526"/>
                  </a:lnTo>
                  <a:lnTo>
                    <a:pt x="9489694" y="587629"/>
                  </a:lnTo>
                  <a:lnTo>
                    <a:pt x="9458960" y="610362"/>
                  </a:lnTo>
                  <a:lnTo>
                    <a:pt x="9419844" y="625348"/>
                  </a:lnTo>
                  <a:lnTo>
                    <a:pt x="9375013" y="630682"/>
                  </a:lnTo>
                  <a:lnTo>
                    <a:pt x="142112" y="630682"/>
                  </a:lnTo>
                  <a:lnTo>
                    <a:pt x="97281" y="625348"/>
                  </a:lnTo>
                  <a:lnTo>
                    <a:pt x="58165" y="610362"/>
                  </a:lnTo>
                  <a:lnTo>
                    <a:pt x="27431" y="587629"/>
                  </a:lnTo>
                  <a:lnTo>
                    <a:pt x="0" y="525526"/>
                  </a:lnTo>
                  <a:lnTo>
                    <a:pt x="0" y="105156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31849" y="1169670"/>
            <a:ext cx="9685020" cy="1452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90550">
              <a:lnSpc>
                <a:spcPct val="100000"/>
              </a:lnSpc>
              <a:spcBef>
                <a:spcPts val="90"/>
              </a:spcBef>
            </a:pPr>
            <a:r>
              <a:rPr sz="255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55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-25" dirty="0">
                <a:solidFill>
                  <a:srgbClr val="FFFFFF"/>
                </a:solidFill>
                <a:latin typeface="Calibri"/>
                <a:cs typeface="Calibri"/>
              </a:rPr>
              <a:t>января</a:t>
            </a:r>
            <a:r>
              <a:rPr sz="255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-15" dirty="0">
                <a:solidFill>
                  <a:srgbClr val="FFFFFF"/>
                </a:solidFill>
                <a:latin typeface="Calibri"/>
                <a:cs typeface="Calibri"/>
              </a:rPr>
              <a:t>2023 </a:t>
            </a:r>
            <a:r>
              <a:rPr sz="2550" b="1" spc="-140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endParaRPr sz="2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Calibri"/>
                <a:cs typeface="Calibri"/>
              </a:rPr>
              <a:t>утверждены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ФОП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составе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следующих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компонентов:</a:t>
            </a:r>
            <a:r>
              <a:rPr sz="1600" spc="3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федерального</a:t>
            </a:r>
            <a:r>
              <a:rPr sz="1600" spc="3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учебного</a:t>
            </a:r>
            <a:r>
              <a:rPr sz="1600" spc="3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плана,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федерального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календарного учебного графика, </a:t>
            </a:r>
            <a:r>
              <a:rPr sz="1600" spc="-10" dirty="0">
                <a:latin typeface="Calibri"/>
                <a:cs typeface="Calibri"/>
              </a:rPr>
              <a:t>федеральной </a:t>
            </a:r>
            <a:r>
              <a:rPr sz="1600" spc="-15" dirty="0">
                <a:latin typeface="Calibri"/>
                <a:cs typeface="Calibri"/>
              </a:rPr>
              <a:t>рабочей </a:t>
            </a:r>
            <a:r>
              <a:rPr sz="1600" spc="-20" dirty="0">
                <a:latin typeface="Calibri"/>
                <a:cs typeface="Calibri"/>
              </a:rPr>
              <a:t>программы </a:t>
            </a:r>
            <a:r>
              <a:rPr sz="1600" spc="-15" dirty="0">
                <a:latin typeface="Calibri"/>
                <a:cs typeface="Calibri"/>
              </a:rPr>
              <a:t>воспитания, федерального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календарного </a:t>
            </a:r>
            <a:r>
              <a:rPr sz="1600" spc="-15" dirty="0">
                <a:latin typeface="Calibri"/>
                <a:cs typeface="Calibri"/>
              </a:rPr>
              <a:t> плана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воспитательной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работы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53439" y="3112007"/>
            <a:ext cx="9982200" cy="1588135"/>
            <a:chOff x="853439" y="3112007"/>
            <a:chExt cx="9982200" cy="1588135"/>
          </a:xfrm>
        </p:grpSpPr>
        <p:sp>
          <p:nvSpPr>
            <p:cNvPr id="9" name="object 9"/>
            <p:cNvSpPr/>
            <p:nvPr/>
          </p:nvSpPr>
          <p:spPr>
            <a:xfrm>
              <a:off x="866393" y="3696487"/>
              <a:ext cx="9918065" cy="990600"/>
            </a:xfrm>
            <a:custGeom>
              <a:avLst/>
              <a:gdLst/>
              <a:ahLst/>
              <a:cxnLst/>
              <a:rect l="l" t="t" r="r" b="b"/>
              <a:pathLst>
                <a:path w="9918065" h="990600">
                  <a:moveTo>
                    <a:pt x="0" y="990447"/>
                  </a:moveTo>
                  <a:lnTo>
                    <a:pt x="9917811" y="990447"/>
                  </a:lnTo>
                  <a:lnTo>
                    <a:pt x="9917811" y="0"/>
                  </a:lnTo>
                  <a:lnTo>
                    <a:pt x="0" y="0"/>
                  </a:lnTo>
                  <a:lnTo>
                    <a:pt x="0" y="990447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7883" y="3124199"/>
              <a:ext cx="9464040" cy="595630"/>
            </a:xfrm>
            <a:custGeom>
              <a:avLst/>
              <a:gdLst/>
              <a:ahLst/>
              <a:cxnLst/>
              <a:rect l="l" t="t" r="r" b="b"/>
              <a:pathLst>
                <a:path w="9464040" h="595629">
                  <a:moveTo>
                    <a:pt x="9325102" y="0"/>
                  </a:moveTo>
                  <a:lnTo>
                    <a:pt x="138556" y="0"/>
                  </a:lnTo>
                  <a:lnTo>
                    <a:pt x="94868" y="5079"/>
                  </a:lnTo>
                  <a:lnTo>
                    <a:pt x="56768" y="19176"/>
                  </a:lnTo>
                  <a:lnTo>
                    <a:pt x="26796" y="40639"/>
                  </a:lnTo>
                  <a:lnTo>
                    <a:pt x="7112" y="67817"/>
                  </a:lnTo>
                  <a:lnTo>
                    <a:pt x="0" y="99313"/>
                  </a:lnTo>
                  <a:lnTo>
                    <a:pt x="0" y="496316"/>
                  </a:lnTo>
                  <a:lnTo>
                    <a:pt x="26796" y="554989"/>
                  </a:lnTo>
                  <a:lnTo>
                    <a:pt x="94868" y="590550"/>
                  </a:lnTo>
                  <a:lnTo>
                    <a:pt x="138556" y="595630"/>
                  </a:lnTo>
                  <a:lnTo>
                    <a:pt x="9325102" y="595630"/>
                  </a:lnTo>
                  <a:lnTo>
                    <a:pt x="9368917" y="590550"/>
                  </a:lnTo>
                  <a:lnTo>
                    <a:pt x="9406890" y="576452"/>
                  </a:lnTo>
                  <a:lnTo>
                    <a:pt x="9456674" y="527685"/>
                  </a:lnTo>
                  <a:lnTo>
                    <a:pt x="9463659" y="496316"/>
                  </a:lnTo>
                  <a:lnTo>
                    <a:pt x="9463659" y="99313"/>
                  </a:lnTo>
                  <a:lnTo>
                    <a:pt x="9436989" y="40639"/>
                  </a:lnTo>
                  <a:lnTo>
                    <a:pt x="9368917" y="5079"/>
                  </a:lnTo>
                  <a:lnTo>
                    <a:pt x="9325102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8645" y="3124961"/>
              <a:ext cx="9464040" cy="595630"/>
            </a:xfrm>
            <a:custGeom>
              <a:avLst/>
              <a:gdLst/>
              <a:ahLst/>
              <a:cxnLst/>
              <a:rect l="l" t="t" r="r" b="b"/>
              <a:pathLst>
                <a:path w="9464040" h="595629">
                  <a:moveTo>
                    <a:pt x="0" y="99313"/>
                  </a:moveTo>
                  <a:lnTo>
                    <a:pt x="26796" y="40639"/>
                  </a:lnTo>
                  <a:lnTo>
                    <a:pt x="94868" y="5079"/>
                  </a:lnTo>
                  <a:lnTo>
                    <a:pt x="138556" y="0"/>
                  </a:lnTo>
                  <a:lnTo>
                    <a:pt x="9325102" y="0"/>
                  </a:lnTo>
                  <a:lnTo>
                    <a:pt x="9368917" y="5079"/>
                  </a:lnTo>
                  <a:lnTo>
                    <a:pt x="9406890" y="19176"/>
                  </a:lnTo>
                  <a:lnTo>
                    <a:pt x="9456674" y="67817"/>
                  </a:lnTo>
                  <a:lnTo>
                    <a:pt x="9463659" y="99313"/>
                  </a:lnTo>
                  <a:lnTo>
                    <a:pt x="9463659" y="496315"/>
                  </a:lnTo>
                  <a:lnTo>
                    <a:pt x="9436989" y="554989"/>
                  </a:lnTo>
                  <a:lnTo>
                    <a:pt x="9368917" y="590550"/>
                  </a:lnTo>
                  <a:lnTo>
                    <a:pt x="9325102" y="595630"/>
                  </a:lnTo>
                  <a:lnTo>
                    <a:pt x="138556" y="595630"/>
                  </a:lnTo>
                  <a:lnTo>
                    <a:pt x="94868" y="590550"/>
                  </a:lnTo>
                  <a:lnTo>
                    <a:pt x="56768" y="576452"/>
                  </a:lnTo>
                  <a:lnTo>
                    <a:pt x="7112" y="527685"/>
                  </a:lnTo>
                  <a:lnTo>
                    <a:pt x="0" y="496315"/>
                  </a:lnTo>
                  <a:lnTo>
                    <a:pt x="0" y="9931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10105" y="3199002"/>
            <a:ext cx="219646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55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-30" dirty="0">
                <a:solidFill>
                  <a:srgbClr val="FFFFFF"/>
                </a:solidFill>
                <a:latin typeface="Calibri"/>
                <a:cs typeface="Calibri"/>
              </a:rPr>
              <a:t>августа</a:t>
            </a:r>
            <a:r>
              <a:rPr sz="25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-15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255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-250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endParaRPr sz="25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53439" y="4978908"/>
            <a:ext cx="10003790" cy="1614170"/>
            <a:chOff x="853439" y="4978908"/>
            <a:chExt cx="10003790" cy="1614170"/>
          </a:xfrm>
        </p:grpSpPr>
        <p:sp>
          <p:nvSpPr>
            <p:cNvPr id="14" name="object 14"/>
            <p:cNvSpPr/>
            <p:nvPr/>
          </p:nvSpPr>
          <p:spPr>
            <a:xfrm>
              <a:off x="866393" y="5523738"/>
              <a:ext cx="9918065" cy="1056005"/>
            </a:xfrm>
            <a:custGeom>
              <a:avLst/>
              <a:gdLst/>
              <a:ahLst/>
              <a:cxnLst/>
              <a:rect l="l" t="t" r="r" b="b"/>
              <a:pathLst>
                <a:path w="9918065" h="1056004">
                  <a:moveTo>
                    <a:pt x="0" y="1055966"/>
                  </a:moveTo>
                  <a:lnTo>
                    <a:pt x="9917811" y="1055966"/>
                  </a:lnTo>
                  <a:lnTo>
                    <a:pt x="9917811" y="0"/>
                  </a:lnTo>
                  <a:lnTo>
                    <a:pt x="0" y="0"/>
                  </a:lnTo>
                  <a:lnTo>
                    <a:pt x="0" y="1055966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35023" y="4991100"/>
              <a:ext cx="9508490" cy="597535"/>
            </a:xfrm>
            <a:custGeom>
              <a:avLst/>
              <a:gdLst/>
              <a:ahLst/>
              <a:cxnLst/>
              <a:rect l="l" t="t" r="r" b="b"/>
              <a:pathLst>
                <a:path w="9508490" h="597535">
                  <a:moveTo>
                    <a:pt x="9357487" y="0"/>
                  </a:moveTo>
                  <a:lnTo>
                    <a:pt x="150875" y="0"/>
                  </a:lnTo>
                  <a:lnTo>
                    <a:pt x="103250" y="5080"/>
                  </a:lnTo>
                  <a:lnTo>
                    <a:pt x="61848" y="19176"/>
                  </a:lnTo>
                  <a:lnTo>
                    <a:pt x="29082" y="40767"/>
                  </a:lnTo>
                  <a:lnTo>
                    <a:pt x="7746" y="68072"/>
                  </a:lnTo>
                  <a:lnTo>
                    <a:pt x="0" y="99568"/>
                  </a:lnTo>
                  <a:lnTo>
                    <a:pt x="0" y="497586"/>
                  </a:lnTo>
                  <a:lnTo>
                    <a:pt x="29082" y="556260"/>
                  </a:lnTo>
                  <a:lnTo>
                    <a:pt x="61848" y="577850"/>
                  </a:lnTo>
                  <a:lnTo>
                    <a:pt x="103250" y="591947"/>
                  </a:lnTo>
                  <a:lnTo>
                    <a:pt x="150875" y="597027"/>
                  </a:lnTo>
                  <a:lnTo>
                    <a:pt x="9357487" y="597027"/>
                  </a:lnTo>
                  <a:lnTo>
                    <a:pt x="9405112" y="591947"/>
                  </a:lnTo>
                  <a:lnTo>
                    <a:pt x="9446514" y="577850"/>
                  </a:lnTo>
                  <a:lnTo>
                    <a:pt x="9479153" y="556260"/>
                  </a:lnTo>
                  <a:lnTo>
                    <a:pt x="9508236" y="497586"/>
                  </a:lnTo>
                  <a:lnTo>
                    <a:pt x="9508236" y="99568"/>
                  </a:lnTo>
                  <a:lnTo>
                    <a:pt x="9479153" y="40767"/>
                  </a:lnTo>
                  <a:lnTo>
                    <a:pt x="9446514" y="19176"/>
                  </a:lnTo>
                  <a:lnTo>
                    <a:pt x="9405112" y="5080"/>
                  </a:lnTo>
                  <a:lnTo>
                    <a:pt x="9357487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5785" y="4991862"/>
              <a:ext cx="9508490" cy="597535"/>
            </a:xfrm>
            <a:custGeom>
              <a:avLst/>
              <a:gdLst/>
              <a:ahLst/>
              <a:cxnLst/>
              <a:rect l="l" t="t" r="r" b="b"/>
              <a:pathLst>
                <a:path w="9508490" h="597535">
                  <a:moveTo>
                    <a:pt x="0" y="99568"/>
                  </a:moveTo>
                  <a:lnTo>
                    <a:pt x="29082" y="40767"/>
                  </a:lnTo>
                  <a:lnTo>
                    <a:pt x="61848" y="19176"/>
                  </a:lnTo>
                  <a:lnTo>
                    <a:pt x="103250" y="5080"/>
                  </a:lnTo>
                  <a:lnTo>
                    <a:pt x="150875" y="0"/>
                  </a:lnTo>
                  <a:lnTo>
                    <a:pt x="9357487" y="0"/>
                  </a:lnTo>
                  <a:lnTo>
                    <a:pt x="9405112" y="5080"/>
                  </a:lnTo>
                  <a:lnTo>
                    <a:pt x="9446514" y="19176"/>
                  </a:lnTo>
                  <a:lnTo>
                    <a:pt x="9479153" y="40767"/>
                  </a:lnTo>
                  <a:lnTo>
                    <a:pt x="9508236" y="99568"/>
                  </a:lnTo>
                  <a:lnTo>
                    <a:pt x="9508236" y="497585"/>
                  </a:lnTo>
                  <a:lnTo>
                    <a:pt x="9479153" y="556260"/>
                  </a:lnTo>
                  <a:lnTo>
                    <a:pt x="9446514" y="577850"/>
                  </a:lnTo>
                  <a:lnTo>
                    <a:pt x="9405112" y="591947"/>
                  </a:lnTo>
                  <a:lnTo>
                    <a:pt x="9357487" y="597026"/>
                  </a:lnTo>
                  <a:lnTo>
                    <a:pt x="150875" y="597026"/>
                  </a:lnTo>
                  <a:lnTo>
                    <a:pt x="103250" y="591947"/>
                  </a:lnTo>
                  <a:lnTo>
                    <a:pt x="61848" y="577850"/>
                  </a:lnTo>
                  <a:lnTo>
                    <a:pt x="29082" y="556260"/>
                  </a:lnTo>
                  <a:lnTo>
                    <a:pt x="0" y="497585"/>
                  </a:lnTo>
                  <a:lnTo>
                    <a:pt x="0" y="995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21916" y="4994275"/>
            <a:ext cx="613727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5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-25" dirty="0">
                <a:solidFill>
                  <a:srgbClr val="FFFFFF"/>
                </a:solidFill>
                <a:latin typeface="Calibri"/>
                <a:cs typeface="Calibri"/>
              </a:rPr>
              <a:t>течение</a:t>
            </a:r>
            <a:r>
              <a:rPr sz="25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-10" dirty="0">
                <a:solidFill>
                  <a:srgbClr val="FFFFFF"/>
                </a:solidFill>
                <a:latin typeface="Calibri"/>
                <a:cs typeface="Calibri"/>
              </a:rPr>
              <a:t>2023/24</a:t>
            </a:r>
            <a:r>
              <a:rPr sz="25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550" b="1" spc="-10" dirty="0">
                <a:solidFill>
                  <a:srgbClr val="FFFFFF"/>
                </a:solidFill>
                <a:latin typeface="Calibri"/>
                <a:cs typeface="Calibri"/>
              </a:rPr>
              <a:t>2024/25</a:t>
            </a:r>
            <a:r>
              <a:rPr sz="255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-20" dirty="0">
                <a:solidFill>
                  <a:srgbClr val="FFFFFF"/>
                </a:solidFill>
                <a:latin typeface="Calibri"/>
                <a:cs typeface="Calibri"/>
              </a:rPr>
              <a:t>учебных</a:t>
            </a:r>
            <a:r>
              <a:rPr sz="25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-50" dirty="0">
                <a:solidFill>
                  <a:srgbClr val="FFFFFF"/>
                </a:solidFill>
                <a:latin typeface="Calibri"/>
                <a:cs typeface="Calibri"/>
              </a:rPr>
              <a:t>годов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582400" y="0"/>
            <a:ext cx="609600" cy="6809105"/>
          </a:xfrm>
          <a:custGeom>
            <a:avLst/>
            <a:gdLst/>
            <a:ahLst/>
            <a:cxnLst/>
            <a:rect l="l" t="t" r="r" b="b"/>
            <a:pathLst>
              <a:path w="609600" h="6809105">
                <a:moveTo>
                  <a:pt x="609092" y="0"/>
                </a:moveTo>
                <a:lnTo>
                  <a:pt x="600836" y="0"/>
                </a:lnTo>
                <a:lnTo>
                  <a:pt x="0" y="3380994"/>
                </a:lnTo>
                <a:lnTo>
                  <a:pt x="609092" y="6809005"/>
                </a:lnTo>
                <a:lnTo>
                  <a:pt x="609092" y="0"/>
                </a:lnTo>
                <a:close/>
              </a:path>
            </a:pathLst>
          </a:custGeom>
          <a:solidFill>
            <a:srgbClr val="DCE6F0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23289" y="3970477"/>
            <a:ext cx="91967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libri"/>
                <a:cs typeface="Calibri"/>
              </a:rPr>
              <a:t>планируется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включение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ФОП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федеральных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рабочих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программ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по</a:t>
            </a:r>
            <a:r>
              <a:rPr sz="1600" spc="-20" dirty="0">
                <a:latin typeface="Calibri"/>
                <a:cs typeface="Calibri"/>
              </a:rPr>
              <a:t> всем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остальным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учебным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предметам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latin typeface="Calibri"/>
                <a:cs typeface="Calibri"/>
              </a:rPr>
              <a:t>б</a:t>
            </a:r>
            <a:r>
              <a:rPr sz="1600" spc="-15" dirty="0">
                <a:latin typeface="Calibri"/>
                <a:cs typeface="Calibri"/>
              </a:rPr>
              <a:t>а</a:t>
            </a:r>
            <a:r>
              <a:rPr sz="1600" spc="-20" dirty="0">
                <a:latin typeface="Calibri"/>
                <a:cs typeface="Calibri"/>
              </a:rPr>
              <a:t>зо</a:t>
            </a:r>
            <a:r>
              <a:rPr sz="1600" spc="-15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м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уро</a:t>
            </a:r>
            <a:r>
              <a:rPr sz="1600" spc="-15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1882" y="5691327"/>
            <a:ext cx="89852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libri"/>
                <a:cs typeface="Calibri"/>
              </a:rPr>
              <a:t>разработка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20" dirty="0">
                <a:latin typeface="Calibri"/>
                <a:cs typeface="Calibri"/>
              </a:rPr>
              <a:t> апробация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федеральных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рабочих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программ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по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всем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предметам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для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профильного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обучения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Calibri"/>
                <a:cs typeface="Calibri"/>
              </a:rPr>
              <a:t>(у</a:t>
            </a:r>
            <a:r>
              <a:rPr sz="1600" spc="-80" dirty="0">
                <a:latin typeface="Calibri"/>
                <a:cs typeface="Calibri"/>
              </a:rPr>
              <a:t>г</a:t>
            </a:r>
            <a:r>
              <a:rPr sz="1600" spc="-20" dirty="0">
                <a:latin typeface="Calibri"/>
                <a:cs typeface="Calibri"/>
              </a:rPr>
              <a:t>л</a:t>
            </a:r>
            <a:r>
              <a:rPr sz="1600" spc="-25" dirty="0">
                <a:latin typeface="Calibri"/>
                <a:cs typeface="Calibri"/>
              </a:rPr>
              <a:t>у</a:t>
            </a:r>
            <a:r>
              <a:rPr sz="1600" spc="-40" dirty="0">
                <a:latin typeface="Calibri"/>
                <a:cs typeface="Calibri"/>
              </a:rPr>
              <a:t>б</a:t>
            </a:r>
            <a:r>
              <a:rPr sz="1600" spc="-30" dirty="0">
                <a:latin typeface="Calibri"/>
                <a:cs typeface="Calibri"/>
              </a:rPr>
              <a:t>л</a:t>
            </a:r>
            <a:r>
              <a:rPr sz="1600" spc="-25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н</a:t>
            </a:r>
            <a:r>
              <a:rPr sz="1600" spc="-35" dirty="0">
                <a:latin typeface="Calibri"/>
                <a:cs typeface="Calibri"/>
              </a:rPr>
              <a:t>н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45" dirty="0">
                <a:latin typeface="Calibri"/>
                <a:cs typeface="Calibri"/>
              </a:rPr>
              <a:t>г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и</a:t>
            </a:r>
            <a:r>
              <a:rPr sz="1600" spc="-35" dirty="0">
                <a:latin typeface="Calibri"/>
                <a:cs typeface="Calibri"/>
              </a:rPr>
              <a:t>з</a:t>
            </a:r>
            <a:r>
              <a:rPr sz="1600" spc="-25" dirty="0">
                <a:latin typeface="Calibri"/>
                <a:cs typeface="Calibri"/>
              </a:rPr>
              <a:t>уче</a:t>
            </a:r>
            <a:r>
              <a:rPr sz="1600" spc="-20" dirty="0">
                <a:latin typeface="Calibri"/>
                <a:cs typeface="Calibri"/>
              </a:rPr>
              <a:t>ни</a:t>
            </a:r>
            <a:r>
              <a:rPr sz="1600" spc="-5" dirty="0">
                <a:latin typeface="Calibri"/>
                <a:cs typeface="Calibri"/>
              </a:rPr>
              <a:t>я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spc="-85" dirty="0">
                <a:latin typeface="Calibri"/>
                <a:cs typeface="Calibri"/>
              </a:rPr>
              <a:t>т</a:t>
            </a:r>
            <a:r>
              <a:rPr sz="1600" spc="-35" dirty="0">
                <a:latin typeface="Calibri"/>
                <a:cs typeface="Calibri"/>
              </a:rPr>
              <a:t>д</a:t>
            </a:r>
            <a:r>
              <a:rPr sz="1600" spc="-45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л</a:t>
            </a:r>
            <a:r>
              <a:rPr sz="1600" spc="-25" dirty="0">
                <a:latin typeface="Calibri"/>
                <a:cs typeface="Calibri"/>
              </a:rPr>
              <a:t>ь</a:t>
            </a:r>
            <a:r>
              <a:rPr sz="1600" spc="-20" dirty="0">
                <a:latin typeface="Calibri"/>
                <a:cs typeface="Calibri"/>
              </a:rPr>
              <a:t>н</a:t>
            </a:r>
            <a:r>
              <a:rPr sz="1600" spc="-15" dirty="0">
                <a:latin typeface="Calibri"/>
                <a:cs typeface="Calibri"/>
              </a:rPr>
              <a:t>ы</a:t>
            </a:r>
            <a:r>
              <a:rPr sz="1600" spc="-5" dirty="0">
                <a:latin typeface="Calibri"/>
                <a:cs typeface="Calibri"/>
              </a:rPr>
              <a:t>х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п</a:t>
            </a:r>
            <a:r>
              <a:rPr sz="1600" spc="-20" dirty="0">
                <a:latin typeface="Calibri"/>
                <a:cs typeface="Calibri"/>
              </a:rPr>
              <a:t>р</a:t>
            </a:r>
            <a:r>
              <a:rPr sz="1600" spc="-45" dirty="0">
                <a:latin typeface="Calibri"/>
                <a:cs typeface="Calibri"/>
              </a:rPr>
              <a:t>е</a:t>
            </a:r>
            <a:r>
              <a:rPr sz="1600" spc="-25" dirty="0">
                <a:latin typeface="Calibri"/>
                <a:cs typeface="Calibri"/>
              </a:rPr>
              <a:t>д</a:t>
            </a:r>
            <a:r>
              <a:rPr sz="1600" spc="-20" dirty="0">
                <a:latin typeface="Calibri"/>
                <a:cs typeface="Calibri"/>
              </a:rPr>
              <a:t>м</a:t>
            </a:r>
            <a:r>
              <a:rPr sz="1600" spc="-35" dirty="0">
                <a:latin typeface="Calibri"/>
                <a:cs typeface="Calibri"/>
              </a:rPr>
              <a:t>е</a:t>
            </a:r>
            <a:r>
              <a:rPr sz="1600" spc="-25" dirty="0">
                <a:latin typeface="Calibri"/>
                <a:cs typeface="Calibri"/>
              </a:rPr>
              <a:t>т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15" dirty="0">
                <a:latin typeface="Calibri"/>
                <a:cs typeface="Calibri"/>
              </a:rPr>
              <a:t>в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20" y="1167383"/>
            <a:ext cx="3916679" cy="3333115"/>
          </a:xfrm>
          <a:custGeom>
            <a:avLst/>
            <a:gdLst/>
            <a:ahLst/>
            <a:cxnLst/>
            <a:rect l="l" t="t" r="r" b="b"/>
            <a:pathLst>
              <a:path w="3916679" h="3333115">
                <a:moveTo>
                  <a:pt x="3144774" y="0"/>
                </a:moveTo>
                <a:lnTo>
                  <a:pt x="771867" y="0"/>
                </a:lnTo>
                <a:lnTo>
                  <a:pt x="0" y="1666239"/>
                </a:lnTo>
                <a:lnTo>
                  <a:pt x="771867" y="3332606"/>
                </a:lnTo>
                <a:lnTo>
                  <a:pt x="3144774" y="3332606"/>
                </a:lnTo>
                <a:lnTo>
                  <a:pt x="3916679" y="1666239"/>
                </a:lnTo>
                <a:lnTo>
                  <a:pt x="3144774" y="0"/>
                </a:lnTo>
                <a:close/>
              </a:path>
            </a:pathLst>
          </a:custGeom>
          <a:solidFill>
            <a:srgbClr val="538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22548" y="669035"/>
            <a:ext cx="7381240" cy="3909060"/>
          </a:xfrm>
          <a:custGeom>
            <a:avLst/>
            <a:gdLst/>
            <a:ahLst/>
            <a:cxnLst/>
            <a:rect l="l" t="t" r="r" b="b"/>
            <a:pathLst>
              <a:path w="7381240" h="3909060">
                <a:moveTo>
                  <a:pt x="7380732" y="2203450"/>
                </a:moveTo>
                <a:lnTo>
                  <a:pt x="6608826" y="498348"/>
                </a:lnTo>
                <a:lnTo>
                  <a:pt x="4235958" y="498348"/>
                </a:lnTo>
                <a:lnTo>
                  <a:pt x="3822547" y="1411541"/>
                </a:lnTo>
                <a:lnTo>
                  <a:pt x="3144774" y="0"/>
                </a:lnTo>
                <a:lnTo>
                  <a:pt x="771906" y="0"/>
                </a:lnTo>
                <a:lnTo>
                  <a:pt x="0" y="1607566"/>
                </a:lnTo>
                <a:lnTo>
                  <a:pt x="771906" y="3215259"/>
                </a:lnTo>
                <a:lnTo>
                  <a:pt x="3144774" y="3215259"/>
                </a:lnTo>
                <a:lnTo>
                  <a:pt x="3544862" y="2381974"/>
                </a:lnTo>
                <a:lnTo>
                  <a:pt x="4235958" y="3908679"/>
                </a:lnTo>
                <a:lnTo>
                  <a:pt x="6608826" y="3908679"/>
                </a:lnTo>
                <a:lnTo>
                  <a:pt x="7380732" y="2203450"/>
                </a:lnTo>
                <a:close/>
              </a:path>
            </a:pathLst>
          </a:custGeom>
          <a:solidFill>
            <a:srgbClr val="538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750" y="602741"/>
            <a:ext cx="10994390" cy="635"/>
          </a:xfrm>
          <a:custGeom>
            <a:avLst/>
            <a:gdLst/>
            <a:ahLst/>
            <a:cxnLst/>
            <a:rect l="l" t="t" r="r" b="b"/>
            <a:pathLst>
              <a:path w="10994390" h="634">
                <a:moveTo>
                  <a:pt x="0" y="0"/>
                </a:moveTo>
                <a:lnTo>
                  <a:pt x="10994136" y="254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837178" y="776986"/>
            <a:ext cx="3924935" cy="3228340"/>
            <a:chOff x="3837178" y="776986"/>
            <a:chExt cx="3924935" cy="3228340"/>
          </a:xfrm>
        </p:grpSpPr>
        <p:sp>
          <p:nvSpPr>
            <p:cNvPr id="6" name="object 6"/>
            <p:cNvSpPr/>
            <p:nvPr/>
          </p:nvSpPr>
          <p:spPr>
            <a:xfrm>
              <a:off x="3843528" y="783336"/>
              <a:ext cx="3912235" cy="3215640"/>
            </a:xfrm>
            <a:custGeom>
              <a:avLst/>
              <a:gdLst/>
              <a:ahLst/>
              <a:cxnLst/>
              <a:rect l="l" t="t" r="r" b="b"/>
              <a:pathLst>
                <a:path w="3912234" h="3215640">
                  <a:moveTo>
                    <a:pt x="3191255" y="0"/>
                  </a:moveTo>
                  <a:lnTo>
                    <a:pt x="720725" y="0"/>
                  </a:lnTo>
                  <a:lnTo>
                    <a:pt x="0" y="1607692"/>
                  </a:lnTo>
                  <a:lnTo>
                    <a:pt x="720725" y="3215386"/>
                  </a:lnTo>
                  <a:lnTo>
                    <a:pt x="3191255" y="3215386"/>
                  </a:lnTo>
                  <a:lnTo>
                    <a:pt x="3911980" y="1607692"/>
                  </a:lnTo>
                  <a:lnTo>
                    <a:pt x="3191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43528" y="783336"/>
              <a:ext cx="3912235" cy="3215640"/>
            </a:xfrm>
            <a:custGeom>
              <a:avLst/>
              <a:gdLst/>
              <a:ahLst/>
              <a:cxnLst/>
              <a:rect l="l" t="t" r="r" b="b"/>
              <a:pathLst>
                <a:path w="3912234" h="3215640">
                  <a:moveTo>
                    <a:pt x="0" y="1607692"/>
                  </a:moveTo>
                  <a:lnTo>
                    <a:pt x="720725" y="0"/>
                  </a:lnTo>
                  <a:lnTo>
                    <a:pt x="3191255" y="0"/>
                  </a:lnTo>
                  <a:lnTo>
                    <a:pt x="3911980" y="1607692"/>
                  </a:lnTo>
                  <a:lnTo>
                    <a:pt x="3191255" y="3215386"/>
                  </a:lnTo>
                  <a:lnTo>
                    <a:pt x="720725" y="3215386"/>
                  </a:lnTo>
                  <a:lnTo>
                    <a:pt x="0" y="1607692"/>
                  </a:lnTo>
                  <a:close/>
                </a:path>
              </a:pathLst>
            </a:custGeom>
            <a:ln w="12192">
              <a:solidFill>
                <a:srgbClr val="416E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46701" y="1042796"/>
            <a:ext cx="1922780" cy="6483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574675" marR="5080" indent="-562610">
              <a:lnSpc>
                <a:spcPct val="104000"/>
              </a:lnSpc>
              <a:spcBef>
                <a:spcPts val="5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рж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льный 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раздел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4896" y="1872183"/>
            <a:ext cx="2555240" cy="190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50" dirty="0">
                <a:solidFill>
                  <a:srgbClr val="FF0000"/>
                </a:solidFill>
                <a:latin typeface="Calibri"/>
                <a:cs typeface="Calibri"/>
              </a:rPr>
              <a:t>ф</a:t>
            </a:r>
            <a:r>
              <a:rPr sz="1550" spc="-25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1550" spc="-15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1550" dirty="0">
                <a:solidFill>
                  <a:srgbClr val="FF0000"/>
                </a:solidFill>
                <a:latin typeface="Calibri"/>
                <a:cs typeface="Calibri"/>
              </a:rPr>
              <a:t>ерал</a:t>
            </a: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ь</a:t>
            </a:r>
            <a:r>
              <a:rPr sz="1550" dirty="0">
                <a:solidFill>
                  <a:srgbClr val="FF0000"/>
                </a:solidFill>
                <a:latin typeface="Calibri"/>
                <a:cs typeface="Calibri"/>
              </a:rPr>
              <a:t>ные</a:t>
            </a:r>
            <a:r>
              <a:rPr sz="155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FF0000"/>
                </a:solidFill>
                <a:latin typeface="Calibri"/>
                <a:cs typeface="Calibri"/>
              </a:rPr>
              <a:t>ра</a:t>
            </a:r>
            <a:r>
              <a:rPr sz="1550" dirty="0">
                <a:solidFill>
                  <a:srgbClr val="FF0000"/>
                </a:solidFill>
                <a:latin typeface="Calibri"/>
                <a:cs typeface="Calibri"/>
              </a:rPr>
              <a:t>б</a:t>
            </a:r>
            <a:r>
              <a:rPr sz="1550" spc="-5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ч</a:t>
            </a:r>
            <a:r>
              <a:rPr sz="1550" dirty="0">
                <a:solidFill>
                  <a:srgbClr val="FF0000"/>
                </a:solidFill>
                <a:latin typeface="Calibri"/>
                <a:cs typeface="Calibri"/>
              </a:rPr>
              <a:t>ие</a:t>
            </a:r>
            <a:endParaRPr sz="1550">
              <a:latin typeface="Calibri"/>
              <a:cs typeface="Calibri"/>
            </a:endParaRPr>
          </a:p>
          <a:p>
            <a:pPr marL="299085" marR="528320">
              <a:lnSpc>
                <a:spcPts val="1850"/>
              </a:lnSpc>
              <a:spcBef>
                <a:spcPts val="70"/>
              </a:spcBef>
            </a:pPr>
            <a:r>
              <a:rPr sz="1550" spc="-5" dirty="0">
                <a:solidFill>
                  <a:srgbClr val="FF0000"/>
                </a:solidFill>
                <a:latin typeface="Calibri"/>
                <a:cs typeface="Calibri"/>
              </a:rPr>
              <a:t>программы</a:t>
            </a:r>
            <a:r>
              <a:rPr sz="155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FF0000"/>
                </a:solidFill>
                <a:latin typeface="Calibri"/>
                <a:cs typeface="Calibri"/>
              </a:rPr>
              <a:t>учебных </a:t>
            </a:r>
            <a:r>
              <a:rPr sz="1550" spc="-3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предметов;</a:t>
            </a:r>
            <a:endParaRPr sz="1550">
              <a:latin typeface="Calibri"/>
              <a:cs typeface="Calibri"/>
            </a:endParaRPr>
          </a:p>
          <a:p>
            <a:pPr marL="299085" indent="-287020">
              <a:lnSpc>
                <a:spcPts val="178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50" spc="-5" dirty="0">
                <a:latin typeface="Calibri"/>
                <a:cs typeface="Calibri"/>
              </a:rPr>
              <a:t>программа</a:t>
            </a:r>
            <a:r>
              <a:rPr sz="1550" spc="-4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формирования</a:t>
            </a:r>
            <a:endParaRPr sz="1550">
              <a:latin typeface="Calibri"/>
              <a:cs typeface="Calibri"/>
            </a:endParaRPr>
          </a:p>
          <a:p>
            <a:pPr marL="299085">
              <a:lnSpc>
                <a:spcPts val="1850"/>
              </a:lnSpc>
            </a:pPr>
            <a:r>
              <a:rPr sz="1550" spc="-5" dirty="0">
                <a:latin typeface="Calibri"/>
                <a:cs typeface="Calibri"/>
              </a:rPr>
              <a:t>универсальных</a:t>
            </a:r>
            <a:r>
              <a:rPr sz="1550" spc="-6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учебных</a:t>
            </a:r>
            <a:endParaRPr sz="1550">
              <a:latin typeface="Calibri"/>
              <a:cs typeface="Calibri"/>
            </a:endParaRPr>
          </a:p>
          <a:p>
            <a:pPr marL="299085">
              <a:lnSpc>
                <a:spcPts val="1855"/>
              </a:lnSpc>
            </a:pPr>
            <a:r>
              <a:rPr sz="1550" spc="-5" dirty="0">
                <a:latin typeface="Calibri"/>
                <a:cs typeface="Calibri"/>
              </a:rPr>
              <a:t>действий</a:t>
            </a:r>
            <a:r>
              <a:rPr sz="1550" spc="-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у</a:t>
            </a:r>
            <a:r>
              <a:rPr sz="1550" spc="-10" dirty="0">
                <a:latin typeface="Calibri"/>
                <a:cs typeface="Calibri"/>
              </a:rPr>
              <a:t> обучающихся;</a:t>
            </a:r>
            <a:endParaRPr sz="1550">
              <a:latin typeface="Calibri"/>
              <a:cs typeface="Calibri"/>
            </a:endParaRPr>
          </a:p>
          <a:p>
            <a:pPr marL="299085" marR="307340" indent="-287020">
              <a:lnSpc>
                <a:spcPts val="1850"/>
              </a:lnSpc>
              <a:spcBef>
                <a:spcPts val="7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федеральная </a:t>
            </a:r>
            <a:r>
              <a:rPr sz="1550" spc="-5" dirty="0">
                <a:solidFill>
                  <a:srgbClr val="FF0000"/>
                </a:solidFill>
                <a:latin typeface="Calibri"/>
                <a:cs typeface="Calibri"/>
              </a:rPr>
              <a:t>рабочая </a:t>
            </a:r>
            <a:r>
              <a:rPr sz="15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FF0000"/>
                </a:solidFill>
                <a:latin typeface="Calibri"/>
                <a:cs typeface="Calibri"/>
              </a:rPr>
              <a:t>программа</a:t>
            </a:r>
            <a:r>
              <a:rPr sz="155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воспитания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6862" y="1278382"/>
            <a:ext cx="3758565" cy="3305810"/>
            <a:chOff x="546862" y="1278382"/>
            <a:chExt cx="3758565" cy="3305810"/>
          </a:xfrm>
        </p:grpSpPr>
        <p:sp>
          <p:nvSpPr>
            <p:cNvPr id="11" name="object 11"/>
            <p:cNvSpPr/>
            <p:nvPr/>
          </p:nvSpPr>
          <p:spPr>
            <a:xfrm>
              <a:off x="553212" y="1284731"/>
              <a:ext cx="3745865" cy="3293110"/>
            </a:xfrm>
            <a:custGeom>
              <a:avLst/>
              <a:gdLst/>
              <a:ahLst/>
              <a:cxnLst/>
              <a:rect l="l" t="t" r="r" b="b"/>
              <a:pathLst>
                <a:path w="3745865" h="3293110">
                  <a:moveTo>
                    <a:pt x="3745865" y="1646555"/>
                  </a:moveTo>
                  <a:lnTo>
                    <a:pt x="3007614" y="0"/>
                  </a:lnTo>
                  <a:lnTo>
                    <a:pt x="738124" y="0"/>
                  </a:lnTo>
                  <a:lnTo>
                    <a:pt x="0" y="1646555"/>
                  </a:lnTo>
                  <a:lnTo>
                    <a:pt x="738124" y="3293110"/>
                  </a:lnTo>
                  <a:lnTo>
                    <a:pt x="3007614" y="3293110"/>
                  </a:lnTo>
                  <a:lnTo>
                    <a:pt x="3745865" y="1646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212" y="1284732"/>
              <a:ext cx="3745865" cy="3293110"/>
            </a:xfrm>
            <a:custGeom>
              <a:avLst/>
              <a:gdLst/>
              <a:ahLst/>
              <a:cxnLst/>
              <a:rect l="l" t="t" r="r" b="b"/>
              <a:pathLst>
                <a:path w="3745865" h="3293110">
                  <a:moveTo>
                    <a:pt x="0" y="1646554"/>
                  </a:moveTo>
                  <a:lnTo>
                    <a:pt x="738124" y="0"/>
                  </a:lnTo>
                  <a:lnTo>
                    <a:pt x="3007614" y="0"/>
                  </a:lnTo>
                  <a:lnTo>
                    <a:pt x="3745865" y="1646554"/>
                  </a:lnTo>
                  <a:lnTo>
                    <a:pt x="3007614" y="3293109"/>
                  </a:lnTo>
                  <a:lnTo>
                    <a:pt x="738124" y="3293109"/>
                  </a:lnTo>
                  <a:lnTo>
                    <a:pt x="0" y="1646554"/>
                  </a:lnTo>
                  <a:close/>
                </a:path>
              </a:pathLst>
            </a:custGeom>
            <a:ln w="12192">
              <a:solidFill>
                <a:srgbClr val="416E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00886" y="1694180"/>
            <a:ext cx="17856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целевой</a:t>
            </a:r>
            <a:r>
              <a:rPr sz="20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раздел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7452" y="2230627"/>
            <a:ext cx="2957830" cy="1437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latin typeface="Calibri"/>
                <a:cs typeface="Calibri"/>
              </a:rPr>
              <a:t>пояснительная</a:t>
            </a:r>
            <a:r>
              <a:rPr sz="1550" spc="-2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записка;</a:t>
            </a:r>
            <a:endParaRPr sz="1550">
              <a:latin typeface="Calibri"/>
              <a:cs typeface="Calibri"/>
            </a:endParaRPr>
          </a:p>
          <a:p>
            <a:pPr marL="299085" indent="-287020">
              <a:lnSpc>
                <a:spcPts val="1855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latin typeface="Calibri"/>
                <a:cs typeface="Calibri"/>
              </a:rPr>
              <a:t>планируемые</a:t>
            </a:r>
            <a:r>
              <a:rPr sz="1550" spc="-70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результаты</a:t>
            </a:r>
            <a:endParaRPr sz="1550">
              <a:latin typeface="Calibri"/>
              <a:cs typeface="Calibri"/>
            </a:endParaRPr>
          </a:p>
          <a:p>
            <a:pPr marL="299085">
              <a:lnSpc>
                <a:spcPts val="1850"/>
              </a:lnSpc>
            </a:pPr>
            <a:r>
              <a:rPr sz="1550" spc="-5" dirty="0">
                <a:latin typeface="Calibri"/>
                <a:cs typeface="Calibri"/>
              </a:rPr>
              <a:t>освоения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обучающимися</a:t>
            </a:r>
            <a:r>
              <a:rPr sz="1550" spc="26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ФОП;</a:t>
            </a:r>
            <a:endParaRPr sz="1550">
              <a:latin typeface="Calibri"/>
              <a:cs typeface="Calibri"/>
            </a:endParaRPr>
          </a:p>
          <a:p>
            <a:pPr marL="299085" marR="231140" indent="-287020">
              <a:lnSpc>
                <a:spcPts val="1850"/>
              </a:lnSpc>
              <a:spcBef>
                <a:spcPts val="6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latin typeface="Calibri"/>
                <a:cs typeface="Calibri"/>
              </a:rPr>
              <a:t>система</a:t>
            </a:r>
            <a:r>
              <a:rPr sz="1550" spc="-5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оценки</a:t>
            </a:r>
            <a:r>
              <a:rPr sz="1550" spc="30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достижения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планируемых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результатов </a:t>
            </a:r>
            <a:r>
              <a:rPr sz="1550" spc="-1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освоения</a:t>
            </a:r>
            <a:r>
              <a:rPr sz="1550" spc="30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ФОП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53985" y="1278382"/>
            <a:ext cx="3978275" cy="3305810"/>
            <a:chOff x="7253985" y="1278382"/>
            <a:chExt cx="3978275" cy="3305810"/>
          </a:xfrm>
        </p:grpSpPr>
        <p:sp>
          <p:nvSpPr>
            <p:cNvPr id="16" name="object 16"/>
            <p:cNvSpPr/>
            <p:nvPr/>
          </p:nvSpPr>
          <p:spPr>
            <a:xfrm>
              <a:off x="7260335" y="1284732"/>
              <a:ext cx="3965575" cy="3293110"/>
            </a:xfrm>
            <a:custGeom>
              <a:avLst/>
              <a:gdLst/>
              <a:ahLst/>
              <a:cxnLst/>
              <a:rect l="l" t="t" r="r" b="b"/>
              <a:pathLst>
                <a:path w="3965575" h="3293110">
                  <a:moveTo>
                    <a:pt x="3227070" y="0"/>
                  </a:moveTo>
                  <a:lnTo>
                    <a:pt x="738124" y="0"/>
                  </a:lnTo>
                  <a:lnTo>
                    <a:pt x="0" y="1646554"/>
                  </a:lnTo>
                  <a:lnTo>
                    <a:pt x="738124" y="3293109"/>
                  </a:lnTo>
                  <a:lnTo>
                    <a:pt x="3227070" y="3293109"/>
                  </a:lnTo>
                  <a:lnTo>
                    <a:pt x="3965321" y="1646554"/>
                  </a:lnTo>
                  <a:lnTo>
                    <a:pt x="3227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60335" y="1284732"/>
              <a:ext cx="3965575" cy="3293110"/>
            </a:xfrm>
            <a:custGeom>
              <a:avLst/>
              <a:gdLst/>
              <a:ahLst/>
              <a:cxnLst/>
              <a:rect l="l" t="t" r="r" b="b"/>
              <a:pathLst>
                <a:path w="3965575" h="3293110">
                  <a:moveTo>
                    <a:pt x="0" y="1646554"/>
                  </a:moveTo>
                  <a:lnTo>
                    <a:pt x="738124" y="0"/>
                  </a:lnTo>
                  <a:lnTo>
                    <a:pt x="3227070" y="0"/>
                  </a:lnTo>
                  <a:lnTo>
                    <a:pt x="3965321" y="1646554"/>
                  </a:lnTo>
                  <a:lnTo>
                    <a:pt x="3227070" y="3293109"/>
                  </a:lnTo>
                  <a:lnTo>
                    <a:pt x="738124" y="3293109"/>
                  </a:lnTo>
                  <a:lnTo>
                    <a:pt x="0" y="1646554"/>
                  </a:lnTo>
                  <a:close/>
                </a:path>
              </a:pathLst>
            </a:custGeom>
            <a:ln w="12192">
              <a:solidFill>
                <a:srgbClr val="416E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02422" y="1465580"/>
            <a:ext cx="2950210" cy="2310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86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организационный</a:t>
            </a:r>
            <a:endParaRPr sz="2000">
              <a:latin typeface="Calibri"/>
              <a:cs typeface="Calibri"/>
            </a:endParaRPr>
          </a:p>
          <a:p>
            <a:pPr marL="189230" algn="ctr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раздел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ts val="1855"/>
              </a:lnSpc>
              <a:spcBef>
                <a:spcPts val="114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федеральный</a:t>
            </a:r>
            <a:r>
              <a:rPr sz="15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FF0000"/>
                </a:solidFill>
                <a:latin typeface="Calibri"/>
                <a:cs typeface="Calibri"/>
              </a:rPr>
              <a:t>учебный</a:t>
            </a:r>
            <a:r>
              <a:rPr sz="155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FF0000"/>
                </a:solidFill>
                <a:latin typeface="Calibri"/>
                <a:cs typeface="Calibri"/>
              </a:rPr>
              <a:t>план;</a:t>
            </a:r>
            <a:endParaRPr sz="1550">
              <a:latin typeface="Calibri"/>
              <a:cs typeface="Calibri"/>
            </a:endParaRPr>
          </a:p>
          <a:p>
            <a:pPr marL="299085" marR="5080" indent="-287020">
              <a:lnSpc>
                <a:spcPts val="1850"/>
              </a:lnSpc>
              <a:spcBef>
                <a:spcPts val="6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федеральный </a:t>
            </a:r>
            <a:r>
              <a:rPr sz="1550" spc="-5" dirty="0">
                <a:solidFill>
                  <a:srgbClr val="FF0000"/>
                </a:solidFill>
                <a:latin typeface="Calibri"/>
                <a:cs typeface="Calibri"/>
              </a:rPr>
              <a:t>план </a:t>
            </a: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внеурочной </a:t>
            </a:r>
            <a:r>
              <a:rPr sz="1550" spc="-3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деятельности;</a:t>
            </a:r>
            <a:endParaRPr sz="1550">
              <a:latin typeface="Calibri"/>
              <a:cs typeface="Calibri"/>
            </a:endParaRPr>
          </a:p>
          <a:p>
            <a:pPr marL="299085" indent="-287020">
              <a:lnSpc>
                <a:spcPts val="1789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федеральный</a:t>
            </a:r>
            <a:r>
              <a:rPr sz="155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календарный</a:t>
            </a:r>
            <a:endParaRPr sz="1550">
              <a:latin typeface="Calibri"/>
              <a:cs typeface="Calibri"/>
            </a:endParaRPr>
          </a:p>
          <a:p>
            <a:pPr marL="299085">
              <a:lnSpc>
                <a:spcPts val="1850"/>
              </a:lnSpc>
            </a:pPr>
            <a:r>
              <a:rPr sz="1550" spc="-5" dirty="0">
                <a:solidFill>
                  <a:srgbClr val="FF0000"/>
                </a:solidFill>
                <a:latin typeface="Calibri"/>
                <a:cs typeface="Calibri"/>
              </a:rPr>
              <a:t>учебный</a:t>
            </a:r>
            <a:r>
              <a:rPr sz="1550" spc="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0000"/>
                </a:solidFill>
                <a:latin typeface="Calibri"/>
                <a:cs typeface="Calibri"/>
              </a:rPr>
              <a:t>график;</a:t>
            </a:r>
            <a:endParaRPr sz="1550">
              <a:latin typeface="Calibri"/>
              <a:cs typeface="Calibri"/>
            </a:endParaRPr>
          </a:p>
          <a:p>
            <a:pPr marL="299085" marR="210185" indent="-287020">
              <a:lnSpc>
                <a:spcPts val="1850"/>
              </a:lnSpc>
              <a:spcBef>
                <a:spcPts val="6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федеральный календарный </a:t>
            </a:r>
            <a:r>
              <a:rPr sz="1550" spc="-5" dirty="0">
                <a:solidFill>
                  <a:srgbClr val="FF0000"/>
                </a:solidFill>
                <a:latin typeface="Calibri"/>
                <a:cs typeface="Calibri"/>
              </a:rPr>
              <a:t> план</a:t>
            </a:r>
            <a:r>
              <a:rPr sz="15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воспитательной</a:t>
            </a:r>
            <a:r>
              <a:rPr sz="155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alibri"/>
                <a:cs typeface="Calibri"/>
              </a:rPr>
              <a:t>работы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53767" y="5385308"/>
            <a:ext cx="6028690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spc="10" dirty="0">
                <a:solidFill>
                  <a:srgbClr val="2E356C"/>
                </a:solidFill>
                <a:latin typeface="Calibri"/>
                <a:cs typeface="Calibri"/>
              </a:rPr>
              <a:t>ЕДИНСТВО</a:t>
            </a:r>
            <a:r>
              <a:rPr sz="2150" b="1" spc="15" dirty="0">
                <a:solidFill>
                  <a:srgbClr val="2E356C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2E356C"/>
                </a:solidFill>
                <a:latin typeface="Calibri"/>
                <a:cs typeface="Calibri"/>
              </a:rPr>
              <a:t>СОДЕРЖАНИЯ</a:t>
            </a:r>
            <a:r>
              <a:rPr sz="2150" b="1" spc="20" dirty="0">
                <a:solidFill>
                  <a:srgbClr val="2E356C"/>
                </a:solidFill>
                <a:latin typeface="Calibri"/>
                <a:cs typeface="Calibri"/>
              </a:rPr>
              <a:t> </a:t>
            </a:r>
            <a:r>
              <a:rPr sz="2150" b="1" spc="-5" dirty="0">
                <a:solidFill>
                  <a:srgbClr val="2E356C"/>
                </a:solidFill>
                <a:latin typeface="Calibri"/>
                <a:cs typeface="Calibri"/>
              </a:rPr>
              <a:t>ОБЩЕГО</a:t>
            </a:r>
            <a:r>
              <a:rPr sz="2150" b="1" spc="20" dirty="0">
                <a:solidFill>
                  <a:srgbClr val="2E356C"/>
                </a:solidFill>
                <a:latin typeface="Calibri"/>
                <a:cs typeface="Calibri"/>
              </a:rPr>
              <a:t> </a:t>
            </a:r>
            <a:r>
              <a:rPr sz="2150" b="1" spc="-5" dirty="0">
                <a:solidFill>
                  <a:srgbClr val="2E356C"/>
                </a:solidFill>
                <a:latin typeface="Calibri"/>
                <a:cs typeface="Calibri"/>
              </a:rPr>
              <a:t>ОБРАЗОВАНИЯ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61263" y="92202"/>
            <a:ext cx="3442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ФОП</a:t>
            </a:r>
            <a:r>
              <a:rPr sz="2800" spc="-20" dirty="0"/>
              <a:t> НОО,</a:t>
            </a:r>
            <a:r>
              <a:rPr sz="2800" spc="-25" dirty="0"/>
              <a:t> </a:t>
            </a:r>
            <a:r>
              <a:rPr sz="2800" spc="-5" dirty="0"/>
              <a:t>ООО</a:t>
            </a:r>
            <a:r>
              <a:rPr sz="2800" spc="-35" dirty="0"/>
              <a:t> </a:t>
            </a:r>
            <a:r>
              <a:rPr sz="2800" spc="-5" dirty="0"/>
              <a:t>и</a:t>
            </a:r>
            <a:r>
              <a:rPr sz="2800" spc="-15" dirty="0"/>
              <a:t> </a:t>
            </a:r>
            <a:r>
              <a:rPr sz="2800" spc="-5" dirty="0"/>
              <a:t>СОО</a:t>
            </a:r>
            <a:endParaRPr sz="2800"/>
          </a:p>
        </p:txBody>
      </p:sp>
      <p:grpSp>
        <p:nvGrpSpPr>
          <p:cNvPr id="21" name="object 21"/>
          <p:cNvGrpSpPr/>
          <p:nvPr/>
        </p:nvGrpSpPr>
        <p:grpSpPr>
          <a:xfrm>
            <a:off x="0" y="0"/>
            <a:ext cx="12192000" cy="6809105"/>
            <a:chOff x="0" y="0"/>
            <a:chExt cx="12192000" cy="680910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9156" y="4244340"/>
              <a:ext cx="803148" cy="6827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803647"/>
              <a:ext cx="890015" cy="64160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582400" y="0"/>
              <a:ext cx="609600" cy="6809105"/>
            </a:xfrm>
            <a:custGeom>
              <a:avLst/>
              <a:gdLst/>
              <a:ahLst/>
              <a:cxnLst/>
              <a:rect l="l" t="t" r="r" b="b"/>
              <a:pathLst>
                <a:path w="609600" h="6809105">
                  <a:moveTo>
                    <a:pt x="609092" y="0"/>
                  </a:moveTo>
                  <a:lnTo>
                    <a:pt x="600836" y="0"/>
                  </a:lnTo>
                  <a:lnTo>
                    <a:pt x="0" y="3380994"/>
                  </a:lnTo>
                  <a:lnTo>
                    <a:pt x="609092" y="6809005"/>
                  </a:lnTo>
                  <a:lnTo>
                    <a:pt x="609092" y="0"/>
                  </a:lnTo>
                  <a:close/>
                </a:path>
              </a:pathLst>
            </a:custGeom>
            <a:solidFill>
              <a:srgbClr val="DCE6F0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64012" y="4736591"/>
              <a:ext cx="894588" cy="59893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418" y="5074158"/>
              <a:ext cx="9538970" cy="0"/>
            </a:xfrm>
            <a:custGeom>
              <a:avLst/>
              <a:gdLst/>
              <a:ahLst/>
              <a:cxnLst/>
              <a:rect l="l" t="t" r="r" b="b"/>
              <a:pathLst>
                <a:path w="9538970">
                  <a:moveTo>
                    <a:pt x="0" y="0"/>
                  </a:moveTo>
                  <a:lnTo>
                    <a:pt x="9538462" y="0"/>
                  </a:lnTo>
                </a:path>
              </a:pathLst>
            </a:custGeom>
            <a:ln w="28956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6819" y="5077967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0" y="0"/>
                  </a:lnTo>
                  <a:lnTo>
                    <a:pt x="774445" y="366902"/>
                  </a:lnTo>
                  <a:lnTo>
                    <a:pt x="1577339" y="0"/>
                  </a:lnTo>
                  <a:close/>
                </a:path>
              </a:pathLst>
            </a:custGeom>
            <a:solidFill>
              <a:srgbClr val="52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36819" y="5077967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774445" y="366902"/>
                  </a:lnTo>
                  <a:lnTo>
                    <a:pt x="0" y="0"/>
                  </a:lnTo>
                  <a:lnTo>
                    <a:pt x="1577339" y="0"/>
                  </a:lnTo>
                  <a:close/>
                </a:path>
              </a:pathLst>
            </a:custGeom>
            <a:ln w="12191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63423" y="5600496"/>
            <a:ext cx="11366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ч.6.1.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ст.12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273-ФЗ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3423" y="5768136"/>
            <a:ext cx="1121727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Организации</a:t>
            </a:r>
            <a:r>
              <a:rPr sz="1100" spc="-5" dirty="0">
                <a:latin typeface="Calibri"/>
                <a:cs typeface="Calibri"/>
              </a:rPr>
              <a:t>, осуществляющие образовательную деятельность </a:t>
            </a:r>
            <a:r>
              <a:rPr sz="1100" spc="-10" dirty="0">
                <a:latin typeface="Calibri"/>
                <a:cs typeface="Calibri"/>
              </a:rPr>
              <a:t>по </a:t>
            </a:r>
            <a:r>
              <a:rPr sz="1100" dirty="0">
                <a:latin typeface="Calibri"/>
                <a:cs typeface="Calibri"/>
              </a:rPr>
              <a:t>имеющим </a:t>
            </a:r>
            <a:r>
              <a:rPr sz="1100" spc="-5" dirty="0">
                <a:latin typeface="Calibri"/>
                <a:cs typeface="Calibri"/>
              </a:rPr>
              <a:t>государственную </a:t>
            </a:r>
            <a:r>
              <a:rPr sz="1100" dirty="0">
                <a:latin typeface="Calibri"/>
                <a:cs typeface="Calibri"/>
              </a:rPr>
              <a:t>аккредитацию </a:t>
            </a:r>
            <a:r>
              <a:rPr sz="1100" spc="-5" dirty="0">
                <a:latin typeface="Calibri"/>
                <a:cs typeface="Calibri"/>
              </a:rPr>
              <a:t>образовательным программам начального </a:t>
            </a:r>
            <a:r>
              <a:rPr sz="1100" dirty="0">
                <a:latin typeface="Calibri"/>
                <a:cs typeface="Calibri"/>
              </a:rPr>
              <a:t>общего, </a:t>
            </a:r>
            <a:r>
              <a:rPr sz="1100" spc="-5" dirty="0">
                <a:latin typeface="Calibri"/>
                <a:cs typeface="Calibri"/>
              </a:rPr>
              <a:t>основного общего,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среднего общего образования, разрабатывают образовательные программы </a:t>
            </a:r>
            <a:r>
              <a:rPr sz="1100" dirty="0">
                <a:latin typeface="Calibri"/>
                <a:cs typeface="Calibri"/>
              </a:rPr>
              <a:t>в </a:t>
            </a:r>
            <a:r>
              <a:rPr sz="1100" spc="-5" dirty="0">
                <a:latin typeface="Calibri"/>
                <a:cs typeface="Calibri"/>
              </a:rPr>
              <a:t>соответствии </a:t>
            </a:r>
            <a:r>
              <a:rPr sz="1100" dirty="0">
                <a:latin typeface="Calibri"/>
                <a:cs typeface="Calibri"/>
              </a:rPr>
              <a:t>с </a:t>
            </a:r>
            <a:r>
              <a:rPr sz="1100" spc="-5" dirty="0">
                <a:latin typeface="Calibri"/>
                <a:cs typeface="Calibri"/>
              </a:rPr>
              <a:t>федеральными государственными образовательными стандартами </a:t>
            </a:r>
            <a:r>
              <a:rPr sz="1100" dirty="0">
                <a:latin typeface="Calibri"/>
                <a:cs typeface="Calibri"/>
              </a:rPr>
              <a:t>и </a:t>
            </a:r>
            <a:r>
              <a:rPr sz="1100" spc="-5" dirty="0">
                <a:latin typeface="Calibri"/>
                <a:cs typeface="Calibri"/>
              </a:rPr>
              <a:t>соответствующими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федеральными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основными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общеобразовательными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программами.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Содержание</a:t>
            </a:r>
            <a:r>
              <a:rPr sz="1100" dirty="0">
                <a:latin typeface="Calibri"/>
                <a:cs typeface="Calibri"/>
              </a:rPr>
              <a:t> и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планируемые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результаты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разработанных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образовательными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организациями</a:t>
            </a:r>
            <a:r>
              <a:rPr sz="1100" spc="2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образовательных </a:t>
            </a:r>
            <a:r>
              <a:rPr sz="1100" dirty="0">
                <a:latin typeface="Calibri"/>
                <a:cs typeface="Calibri"/>
              </a:rPr>
              <a:t> программ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должны</a:t>
            </a:r>
            <a:r>
              <a:rPr sz="1100" b="1" dirty="0">
                <a:latin typeface="Calibri"/>
                <a:cs typeface="Calibri"/>
              </a:rPr>
              <a:t> быть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не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ниже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соответствующих</a:t>
            </a:r>
            <a:r>
              <a:rPr sz="1100" b="1" spc="-5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содержания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и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планируемых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результатов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федеральных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основных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общеобразовательных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программ.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84928" y="289496"/>
            <a:ext cx="1096010" cy="932815"/>
            <a:chOff x="10984928" y="289496"/>
            <a:chExt cx="1096010" cy="932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9604" y="387096"/>
              <a:ext cx="464820" cy="3901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997946" y="302514"/>
              <a:ext cx="1069975" cy="906780"/>
            </a:xfrm>
            <a:custGeom>
              <a:avLst/>
              <a:gdLst/>
              <a:ahLst/>
              <a:cxnLst/>
              <a:rect l="l" t="t" r="r" b="b"/>
              <a:pathLst>
                <a:path w="1069975" h="906780">
                  <a:moveTo>
                    <a:pt x="1069848" y="0"/>
                  </a:moveTo>
                  <a:lnTo>
                    <a:pt x="0" y="0"/>
                  </a:lnTo>
                  <a:lnTo>
                    <a:pt x="0" y="906779"/>
                  </a:lnTo>
                  <a:lnTo>
                    <a:pt x="1069848" y="906779"/>
                  </a:lnTo>
                  <a:lnTo>
                    <a:pt x="1069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97946" y="302514"/>
              <a:ext cx="1069975" cy="906780"/>
            </a:xfrm>
            <a:custGeom>
              <a:avLst/>
              <a:gdLst/>
              <a:ahLst/>
              <a:cxnLst/>
              <a:rect l="l" t="t" r="r" b="b"/>
              <a:pathLst>
                <a:path w="1069975" h="906780">
                  <a:moveTo>
                    <a:pt x="0" y="906779"/>
                  </a:moveTo>
                  <a:lnTo>
                    <a:pt x="1069848" y="906779"/>
                  </a:lnTo>
                  <a:lnTo>
                    <a:pt x="1069848" y="0"/>
                  </a:lnTo>
                  <a:lnTo>
                    <a:pt x="0" y="0"/>
                  </a:lnTo>
                  <a:lnTo>
                    <a:pt x="0" y="906779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6166" y="188214"/>
            <a:ext cx="279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ФОП</a:t>
            </a:r>
            <a:r>
              <a:rPr sz="2400" spc="-25" dirty="0"/>
              <a:t> </a:t>
            </a:r>
            <a:r>
              <a:rPr sz="2400" spc="-20" dirty="0"/>
              <a:t>НОО,</a:t>
            </a:r>
            <a:r>
              <a:rPr sz="2400" spc="-15" dirty="0"/>
              <a:t> </a:t>
            </a:r>
            <a:r>
              <a:rPr sz="2400" spc="-20" dirty="0"/>
              <a:t>ООО,</a:t>
            </a:r>
            <a:r>
              <a:rPr sz="2400" spc="-10" dirty="0"/>
              <a:t> </a:t>
            </a:r>
            <a:r>
              <a:rPr sz="2400" spc="-5" dirty="0"/>
              <a:t>СОО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185115" y="1069340"/>
            <a:ext cx="5989955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spc="-25" dirty="0">
                <a:solidFill>
                  <a:srgbClr val="538ED3"/>
                </a:solidFill>
                <a:latin typeface="Calibri"/>
                <a:cs typeface="Calibri"/>
              </a:rPr>
              <a:t>ФЕДЕРАЛЬНЫЙ</a:t>
            </a:r>
            <a:r>
              <a:rPr sz="2150" b="1" spc="20" dirty="0">
                <a:solidFill>
                  <a:srgbClr val="538ED3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538ED3"/>
                </a:solidFill>
                <a:latin typeface="Calibri"/>
                <a:cs typeface="Calibri"/>
              </a:rPr>
              <a:t>КАЛЕНДАРНЫЙ</a:t>
            </a:r>
            <a:r>
              <a:rPr sz="2150" b="1" spc="-25" dirty="0">
                <a:solidFill>
                  <a:srgbClr val="538ED3"/>
                </a:solidFill>
                <a:latin typeface="Calibri"/>
                <a:cs typeface="Calibri"/>
              </a:rPr>
              <a:t> </a:t>
            </a:r>
            <a:r>
              <a:rPr sz="2150" b="1" spc="5" dirty="0">
                <a:solidFill>
                  <a:srgbClr val="538ED3"/>
                </a:solidFill>
                <a:latin typeface="Calibri"/>
                <a:cs typeface="Calibri"/>
              </a:rPr>
              <a:t>УЧЕБНЫЙ</a:t>
            </a:r>
            <a:r>
              <a:rPr sz="2150" b="1" spc="-15" dirty="0">
                <a:solidFill>
                  <a:srgbClr val="538ED3"/>
                </a:solidFill>
                <a:latin typeface="Calibri"/>
                <a:cs typeface="Calibri"/>
              </a:rPr>
              <a:t> </a:t>
            </a:r>
            <a:r>
              <a:rPr sz="2150" b="1" spc="-65" dirty="0">
                <a:solidFill>
                  <a:srgbClr val="538ED3"/>
                </a:solidFill>
                <a:latin typeface="Calibri"/>
                <a:cs typeface="Calibri"/>
              </a:rPr>
              <a:t>ГРАФИК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53378" y="1210055"/>
            <a:ext cx="650875" cy="114300"/>
          </a:xfrm>
          <a:custGeom>
            <a:avLst/>
            <a:gdLst/>
            <a:ahLst/>
            <a:cxnLst/>
            <a:rect l="l" t="t" r="r" b="b"/>
            <a:pathLst>
              <a:path w="650875" h="114300">
                <a:moveTo>
                  <a:pt x="381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8100" y="76200"/>
                </a:lnTo>
                <a:lnTo>
                  <a:pt x="38100" y="38100"/>
                </a:lnTo>
                <a:close/>
              </a:path>
              <a:path w="650875" h="114300">
                <a:moveTo>
                  <a:pt x="114300" y="38100"/>
                </a:moveTo>
                <a:lnTo>
                  <a:pt x="76200" y="38100"/>
                </a:lnTo>
                <a:lnTo>
                  <a:pt x="7620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650875" h="114300">
                <a:moveTo>
                  <a:pt x="190500" y="38100"/>
                </a:moveTo>
                <a:lnTo>
                  <a:pt x="152400" y="38100"/>
                </a:lnTo>
                <a:lnTo>
                  <a:pt x="152400" y="76200"/>
                </a:lnTo>
                <a:lnTo>
                  <a:pt x="190500" y="76200"/>
                </a:lnTo>
                <a:lnTo>
                  <a:pt x="190500" y="38100"/>
                </a:lnTo>
                <a:close/>
              </a:path>
              <a:path w="650875" h="114300">
                <a:moveTo>
                  <a:pt x="266700" y="38100"/>
                </a:moveTo>
                <a:lnTo>
                  <a:pt x="228600" y="38100"/>
                </a:lnTo>
                <a:lnTo>
                  <a:pt x="228600" y="76200"/>
                </a:lnTo>
                <a:lnTo>
                  <a:pt x="266700" y="76200"/>
                </a:lnTo>
                <a:lnTo>
                  <a:pt x="266700" y="38100"/>
                </a:lnTo>
                <a:close/>
              </a:path>
              <a:path w="650875" h="114300">
                <a:moveTo>
                  <a:pt x="342900" y="38100"/>
                </a:moveTo>
                <a:lnTo>
                  <a:pt x="304800" y="38100"/>
                </a:lnTo>
                <a:lnTo>
                  <a:pt x="30480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650875" h="114300">
                <a:moveTo>
                  <a:pt x="419100" y="38100"/>
                </a:moveTo>
                <a:lnTo>
                  <a:pt x="381000" y="38100"/>
                </a:lnTo>
                <a:lnTo>
                  <a:pt x="381000" y="76200"/>
                </a:lnTo>
                <a:lnTo>
                  <a:pt x="419100" y="76200"/>
                </a:lnTo>
                <a:lnTo>
                  <a:pt x="419100" y="38100"/>
                </a:lnTo>
                <a:close/>
              </a:path>
              <a:path w="650875" h="114300">
                <a:moveTo>
                  <a:pt x="495300" y="38100"/>
                </a:moveTo>
                <a:lnTo>
                  <a:pt x="457200" y="38100"/>
                </a:lnTo>
                <a:lnTo>
                  <a:pt x="457200" y="76200"/>
                </a:lnTo>
                <a:lnTo>
                  <a:pt x="495300" y="76200"/>
                </a:lnTo>
                <a:lnTo>
                  <a:pt x="495300" y="38100"/>
                </a:lnTo>
                <a:close/>
              </a:path>
              <a:path w="650875" h="114300">
                <a:moveTo>
                  <a:pt x="536448" y="0"/>
                </a:moveTo>
                <a:lnTo>
                  <a:pt x="536448" y="114300"/>
                </a:lnTo>
                <a:lnTo>
                  <a:pt x="612648" y="76200"/>
                </a:lnTo>
                <a:lnTo>
                  <a:pt x="555498" y="76200"/>
                </a:lnTo>
                <a:lnTo>
                  <a:pt x="555498" y="38100"/>
                </a:lnTo>
                <a:lnTo>
                  <a:pt x="612648" y="38100"/>
                </a:lnTo>
                <a:lnTo>
                  <a:pt x="536448" y="0"/>
                </a:lnTo>
                <a:close/>
              </a:path>
              <a:path w="650875" h="114300">
                <a:moveTo>
                  <a:pt x="536448" y="38100"/>
                </a:moveTo>
                <a:lnTo>
                  <a:pt x="533400" y="38100"/>
                </a:lnTo>
                <a:lnTo>
                  <a:pt x="533400" y="76200"/>
                </a:lnTo>
                <a:lnTo>
                  <a:pt x="536448" y="76200"/>
                </a:lnTo>
                <a:lnTo>
                  <a:pt x="536448" y="38100"/>
                </a:lnTo>
                <a:close/>
              </a:path>
              <a:path w="650875" h="114300">
                <a:moveTo>
                  <a:pt x="612648" y="38100"/>
                </a:moveTo>
                <a:lnTo>
                  <a:pt x="555498" y="38100"/>
                </a:lnTo>
                <a:lnTo>
                  <a:pt x="555498" y="76200"/>
                </a:lnTo>
                <a:lnTo>
                  <a:pt x="612648" y="76200"/>
                </a:lnTo>
                <a:lnTo>
                  <a:pt x="650748" y="57150"/>
                </a:lnTo>
                <a:lnTo>
                  <a:pt x="612648" y="3810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95464" y="1057783"/>
            <a:ext cx="4481830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spc="10" dirty="0">
                <a:solidFill>
                  <a:srgbClr val="538ED3"/>
                </a:solidFill>
                <a:latin typeface="Calibri"/>
                <a:cs typeface="Calibri"/>
              </a:rPr>
              <a:t>КАЛЕНД</a:t>
            </a:r>
            <a:r>
              <a:rPr sz="2150" b="1" spc="-5" dirty="0">
                <a:solidFill>
                  <a:srgbClr val="538ED3"/>
                </a:solidFill>
                <a:latin typeface="Calibri"/>
                <a:cs typeface="Calibri"/>
              </a:rPr>
              <a:t>А</a:t>
            </a:r>
            <a:r>
              <a:rPr sz="2150" b="1" spc="5" dirty="0">
                <a:solidFill>
                  <a:srgbClr val="538ED3"/>
                </a:solidFill>
                <a:latin typeface="Calibri"/>
                <a:cs typeface="Calibri"/>
              </a:rPr>
              <a:t>РНЫ</a:t>
            </a:r>
            <a:r>
              <a:rPr sz="2150" b="1" spc="10" dirty="0">
                <a:solidFill>
                  <a:srgbClr val="538ED3"/>
                </a:solidFill>
                <a:latin typeface="Calibri"/>
                <a:cs typeface="Calibri"/>
              </a:rPr>
              <a:t>Й</a:t>
            </a:r>
            <a:r>
              <a:rPr sz="2150" b="1" dirty="0">
                <a:solidFill>
                  <a:srgbClr val="538ED3"/>
                </a:solidFill>
                <a:latin typeface="Calibri"/>
                <a:cs typeface="Calibri"/>
              </a:rPr>
              <a:t> </a:t>
            </a:r>
            <a:r>
              <a:rPr sz="2150" b="1" spc="-5" dirty="0">
                <a:solidFill>
                  <a:srgbClr val="538ED3"/>
                </a:solidFill>
                <a:latin typeface="Calibri"/>
                <a:cs typeface="Calibri"/>
              </a:rPr>
              <a:t>У</a:t>
            </a:r>
            <a:r>
              <a:rPr sz="2150" b="1" spc="5" dirty="0">
                <a:solidFill>
                  <a:srgbClr val="538ED3"/>
                </a:solidFill>
                <a:latin typeface="Calibri"/>
                <a:cs typeface="Calibri"/>
              </a:rPr>
              <a:t>ЧЕБНЫ</a:t>
            </a:r>
            <a:r>
              <a:rPr sz="2150" b="1" spc="10" dirty="0">
                <a:solidFill>
                  <a:srgbClr val="538ED3"/>
                </a:solidFill>
                <a:latin typeface="Calibri"/>
                <a:cs typeface="Calibri"/>
              </a:rPr>
              <a:t>Й</a:t>
            </a:r>
            <a:r>
              <a:rPr sz="2150" b="1" spc="-20" dirty="0">
                <a:solidFill>
                  <a:srgbClr val="538ED3"/>
                </a:solidFill>
                <a:latin typeface="Calibri"/>
                <a:cs typeface="Calibri"/>
              </a:rPr>
              <a:t> </a:t>
            </a:r>
            <a:r>
              <a:rPr sz="2150" b="1" spc="-45" dirty="0">
                <a:solidFill>
                  <a:srgbClr val="538ED3"/>
                </a:solidFill>
                <a:latin typeface="Calibri"/>
                <a:cs typeface="Calibri"/>
              </a:rPr>
              <a:t>Г</a:t>
            </a:r>
            <a:r>
              <a:rPr sz="2150" b="1" spc="-160" dirty="0">
                <a:solidFill>
                  <a:srgbClr val="538ED3"/>
                </a:solidFill>
                <a:latin typeface="Calibri"/>
                <a:cs typeface="Calibri"/>
              </a:rPr>
              <a:t>Р</a:t>
            </a:r>
            <a:r>
              <a:rPr sz="2150" b="1" spc="-130" dirty="0">
                <a:solidFill>
                  <a:srgbClr val="538ED3"/>
                </a:solidFill>
                <a:latin typeface="Calibri"/>
                <a:cs typeface="Calibri"/>
              </a:rPr>
              <a:t>А</a:t>
            </a:r>
            <a:r>
              <a:rPr sz="2150" b="1" spc="-30" dirty="0">
                <a:solidFill>
                  <a:srgbClr val="538ED3"/>
                </a:solidFill>
                <a:latin typeface="Calibri"/>
                <a:cs typeface="Calibri"/>
              </a:rPr>
              <a:t>Ф</a:t>
            </a:r>
            <a:r>
              <a:rPr sz="2150" b="1" spc="-40" dirty="0">
                <a:solidFill>
                  <a:srgbClr val="538ED3"/>
                </a:solidFill>
                <a:latin typeface="Calibri"/>
                <a:cs typeface="Calibri"/>
              </a:rPr>
              <a:t>И</a:t>
            </a:r>
            <a:r>
              <a:rPr sz="2150" b="1" spc="10" dirty="0">
                <a:solidFill>
                  <a:srgbClr val="538ED3"/>
                </a:solidFill>
                <a:latin typeface="Calibri"/>
                <a:cs typeface="Calibri"/>
              </a:rPr>
              <a:t>К</a:t>
            </a:r>
            <a:r>
              <a:rPr sz="2150" b="1" spc="-65" dirty="0">
                <a:solidFill>
                  <a:srgbClr val="538ED3"/>
                </a:solidFill>
                <a:latin typeface="Calibri"/>
                <a:cs typeface="Calibri"/>
              </a:rPr>
              <a:t> </a:t>
            </a:r>
            <a:r>
              <a:rPr sz="2150" b="1" spc="-90" dirty="0">
                <a:solidFill>
                  <a:srgbClr val="538ED3"/>
                </a:solidFill>
                <a:latin typeface="Calibri"/>
                <a:cs typeface="Calibri"/>
              </a:rPr>
              <a:t>О</a:t>
            </a:r>
            <a:r>
              <a:rPr sz="2150" b="1" spc="10" dirty="0">
                <a:solidFill>
                  <a:srgbClr val="538ED3"/>
                </a:solidFill>
                <a:latin typeface="Calibri"/>
                <a:cs typeface="Calibri"/>
              </a:rPr>
              <a:t>У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82739" y="1699716"/>
            <a:ext cx="478790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Даты начала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окончания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учебного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Продолжительность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учебного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Продолжительность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учебной</a:t>
            </a:r>
            <a:r>
              <a:rPr sz="1800" spc="-10" dirty="0">
                <a:latin typeface="Calibri"/>
                <a:cs typeface="Calibri"/>
              </a:rPr>
              <a:t> недели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Продолжительность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учебных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периодов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Сроки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продолжительность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каникул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Продолжительность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урока</a:t>
            </a:r>
            <a:endParaRPr sz="1800">
              <a:latin typeface="Calibri"/>
              <a:cs typeface="Calibri"/>
            </a:endParaRPr>
          </a:p>
          <a:p>
            <a:pPr marL="274320" marR="5080" indent="-262255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Продолжительность </a:t>
            </a:r>
            <a:r>
              <a:rPr sz="1800" spc="-5" dirty="0">
                <a:latin typeface="Calibri"/>
                <a:cs typeface="Calibri"/>
              </a:rPr>
              <a:t>перемен </a:t>
            </a:r>
            <a:r>
              <a:rPr sz="1800" spc="-10" dirty="0">
                <a:latin typeface="Calibri"/>
                <a:cs typeface="Calibri"/>
              </a:rPr>
              <a:t>между </a:t>
            </a:r>
            <a:r>
              <a:rPr sz="1800" spc="-5" dirty="0">
                <a:latin typeface="Calibri"/>
                <a:cs typeface="Calibri"/>
              </a:rPr>
              <a:t>уроками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(расписание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звонков)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Время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начала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окончания</a:t>
            </a:r>
            <a:r>
              <a:rPr sz="1800" dirty="0">
                <a:latin typeface="Calibri"/>
                <a:cs typeface="Calibri"/>
              </a:rPr>
              <a:t> учебных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занятий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5750" y="870966"/>
            <a:ext cx="10994390" cy="635"/>
          </a:xfrm>
          <a:custGeom>
            <a:avLst/>
            <a:gdLst/>
            <a:ahLst/>
            <a:cxnLst/>
            <a:rect l="l" t="t" r="r" b="b"/>
            <a:pathLst>
              <a:path w="10994390" h="634">
                <a:moveTo>
                  <a:pt x="0" y="0"/>
                </a:moveTo>
                <a:lnTo>
                  <a:pt x="10994136" y="254"/>
                </a:lnTo>
              </a:path>
            </a:pathLst>
          </a:custGeom>
          <a:ln w="38100">
            <a:solidFill>
              <a:srgbClr val="94B3D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5130" y="1440941"/>
            <a:ext cx="69850" cy="4802505"/>
          </a:xfrm>
          <a:custGeom>
            <a:avLst/>
            <a:gdLst/>
            <a:ahLst/>
            <a:cxnLst/>
            <a:rect l="l" t="t" r="r" b="b"/>
            <a:pathLst>
              <a:path w="69850" h="4802505">
                <a:moveTo>
                  <a:pt x="0" y="0"/>
                </a:moveTo>
                <a:lnTo>
                  <a:pt x="69342" y="4802124"/>
                </a:lnTo>
              </a:path>
            </a:pathLst>
          </a:custGeom>
          <a:ln w="38100">
            <a:solidFill>
              <a:srgbClr val="94B3D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5115" y="1521028"/>
            <a:ext cx="47637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Организация</a:t>
            </a:r>
            <a:r>
              <a:rPr sz="1800" b="1" spc="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образовательной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деятельности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Calibri"/>
                <a:cs typeface="Calibri"/>
              </a:rPr>
              <a:t>по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учебным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четвертям/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триместрам/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trike="sngStrike" spc="-35" dirty="0">
                <a:solidFill>
                  <a:srgbClr val="C00000"/>
                </a:solidFill>
                <a:latin typeface="Calibri"/>
                <a:cs typeface="Calibri"/>
              </a:rPr>
              <a:t>полугодиям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5115" y="2344673"/>
            <a:ext cx="57308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Продолжительность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учебного</a:t>
            </a:r>
            <a:r>
              <a:rPr sz="18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года</a:t>
            </a:r>
            <a:r>
              <a:rPr sz="18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—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34</a:t>
            </a:r>
            <a:r>
              <a:rPr sz="1800" spc="-20" dirty="0">
                <a:latin typeface="Calibri"/>
                <a:cs typeface="Calibri"/>
              </a:rPr>
              <a:t> недели,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классе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33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недели.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Учебный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год</a:t>
            </a:r>
            <a:r>
              <a:rPr sz="1800" spc="-25" dirty="0">
                <a:latin typeface="Calibri"/>
                <a:cs typeface="Calibri"/>
              </a:rPr>
              <a:t> начинается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сентября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заканчивается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мая</a:t>
            </a:r>
            <a:r>
              <a:rPr sz="1800" spc="-2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5115" y="3442207"/>
            <a:ext cx="49282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Продолжительность</a:t>
            </a:r>
            <a:r>
              <a:rPr sz="1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учебных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четвертей:</a:t>
            </a:r>
            <a:endParaRPr sz="1800">
              <a:latin typeface="Calibri"/>
              <a:cs typeface="Calibri"/>
            </a:endParaRPr>
          </a:p>
          <a:p>
            <a:pPr marL="175260" indent="-163195">
              <a:lnSpc>
                <a:spcPct val="100000"/>
              </a:lnSpc>
              <a:buAutoNum type="arabicPlain"/>
              <a:tabLst>
                <a:tab pos="175895" algn="l"/>
              </a:tabLst>
            </a:pPr>
            <a:r>
              <a:rPr sz="1800" spc="-25" dirty="0">
                <a:latin typeface="Calibri"/>
                <a:cs typeface="Calibri"/>
              </a:rPr>
              <a:t>четверть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учебных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недель;</a:t>
            </a:r>
            <a:endParaRPr sz="1800">
              <a:latin typeface="Calibri"/>
              <a:cs typeface="Calibri"/>
            </a:endParaRPr>
          </a:p>
          <a:p>
            <a:pPr marL="175895" indent="-163830">
              <a:lnSpc>
                <a:spcPct val="100000"/>
              </a:lnSpc>
              <a:buAutoNum type="arabicPlain"/>
              <a:tabLst>
                <a:tab pos="176530" algn="l"/>
              </a:tabLst>
            </a:pPr>
            <a:r>
              <a:rPr sz="1800" spc="-25" dirty="0">
                <a:latin typeface="Calibri"/>
                <a:cs typeface="Calibri"/>
              </a:rPr>
              <a:t>четверть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 </a:t>
            </a:r>
            <a:r>
              <a:rPr sz="1800" spc="-15" dirty="0">
                <a:latin typeface="Calibri"/>
                <a:cs typeface="Calibri"/>
              </a:rPr>
              <a:t>учебных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недель;</a:t>
            </a:r>
            <a:endParaRPr sz="1800">
              <a:latin typeface="Calibri"/>
              <a:cs typeface="Calibri"/>
            </a:endParaRPr>
          </a:p>
          <a:p>
            <a:pPr marL="175260" indent="-163195">
              <a:lnSpc>
                <a:spcPct val="100000"/>
              </a:lnSpc>
              <a:buAutoNum type="arabicPlain"/>
              <a:tabLst>
                <a:tab pos="175895" algn="l"/>
              </a:tabLst>
            </a:pPr>
            <a:r>
              <a:rPr sz="1800" spc="-25" dirty="0">
                <a:latin typeface="Calibri"/>
                <a:cs typeface="Calibri"/>
              </a:rPr>
              <a:t>четверть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учебных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недель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(для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2-11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классов),</a:t>
            </a:r>
            <a:endParaRPr sz="1800">
              <a:latin typeface="Calibri"/>
              <a:cs typeface="Calibri"/>
            </a:endParaRPr>
          </a:p>
          <a:p>
            <a:pPr marL="124396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9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учебных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недель</a:t>
            </a:r>
            <a:r>
              <a:rPr sz="1800" spc="-5" dirty="0">
                <a:latin typeface="Calibri"/>
                <a:cs typeface="Calibri"/>
              </a:rPr>
              <a:t> (для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классов);</a:t>
            </a:r>
            <a:endParaRPr sz="1800">
              <a:latin typeface="Calibri"/>
              <a:cs typeface="Calibri"/>
            </a:endParaRPr>
          </a:p>
          <a:p>
            <a:pPr marL="175260" indent="-163195">
              <a:lnSpc>
                <a:spcPct val="100000"/>
              </a:lnSpc>
              <a:buAutoNum type="arabicPlain" startAt="4"/>
              <a:tabLst>
                <a:tab pos="175895" algn="l"/>
              </a:tabLst>
            </a:pPr>
            <a:r>
              <a:rPr sz="1800" spc="-25" dirty="0">
                <a:latin typeface="Calibri"/>
                <a:cs typeface="Calibri"/>
              </a:rPr>
              <a:t>четверть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учебных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недель.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5115" y="5363057"/>
            <a:ext cx="66592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Продолжительность</a:t>
            </a:r>
            <a:r>
              <a:rPr sz="1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каникул: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по</a:t>
            </a:r>
            <a:r>
              <a:rPr sz="1800" spc="-30" dirty="0">
                <a:latin typeface="Calibri"/>
                <a:cs typeface="Calibri"/>
              </a:rPr>
              <a:t> окончании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1, 2, 3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четверти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календарных </a:t>
            </a:r>
            <a:r>
              <a:rPr sz="1800" spc="-10" dirty="0">
                <a:latin typeface="Calibri"/>
                <a:cs typeface="Calibri"/>
              </a:rPr>
              <a:t>дней,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дополнительные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каникулы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календарных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дней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(для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классов); </a:t>
            </a:r>
            <a:r>
              <a:rPr sz="1800" spc="-10" dirty="0">
                <a:latin typeface="Calibri"/>
                <a:cs typeface="Calibri"/>
              </a:rPr>
              <a:t> по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окончании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учебного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года</a:t>
            </a:r>
            <a:r>
              <a:rPr sz="1800" spc="-15" dirty="0">
                <a:latin typeface="Calibri"/>
                <a:cs typeface="Calibri"/>
              </a:rPr>
              <a:t> (летние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каникулы)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менее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недель.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758681" y="3056331"/>
          <a:ext cx="320675" cy="543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675"/>
              </a:tblGrid>
              <a:tr h="27777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solidFill>
                      <a:srgbClr val="99FF66"/>
                    </a:solidFill>
                  </a:tcPr>
                </a:tc>
              </a:tr>
              <a:tr h="26622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515227" y="5490857"/>
          <a:ext cx="320675" cy="543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675"/>
              </a:tblGrid>
              <a:tr h="2781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solidFill>
                      <a:srgbClr val="99FF66"/>
                    </a:solidFill>
                  </a:tcPr>
                </a:tc>
              </a:tr>
              <a:tr h="26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08773" y="1244472"/>
          <a:ext cx="9403077" cy="47839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3805"/>
                <a:gridCol w="320675"/>
                <a:gridCol w="320675"/>
                <a:gridCol w="320675"/>
                <a:gridCol w="320675"/>
                <a:gridCol w="320675"/>
                <a:gridCol w="301625"/>
                <a:gridCol w="339724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1309"/>
                <a:gridCol w="320675"/>
                <a:gridCol w="320675"/>
                <a:gridCol w="320040"/>
                <a:gridCol w="320675"/>
                <a:gridCol w="320040"/>
                <a:gridCol w="374650"/>
                <a:gridCol w="740409"/>
              </a:tblGrid>
              <a:tr h="24240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100" i="1" spc="-5" dirty="0">
                          <a:latin typeface="Arial"/>
                          <a:cs typeface="Arial"/>
                        </a:rPr>
                        <a:t>ебна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1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i="1" spc="-5" dirty="0">
                          <a:latin typeface="Arial"/>
                          <a:cs typeface="Arial"/>
                        </a:rPr>
                        <a:t>ед</a:t>
                      </a:r>
                      <a:r>
                        <a:rPr sz="1100" i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ля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Сентябрь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Октябрь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Ноябрь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Декабрь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9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9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9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33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3171">
                <a:tc>
                  <a:txBody>
                    <a:bodyPr/>
                    <a:lstStyle/>
                    <a:p>
                      <a:pPr marL="9525">
                        <a:lnSpc>
                          <a:spcPts val="1235"/>
                        </a:lnSpc>
                        <a:spcBef>
                          <a:spcPts val="81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понедельник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0719">
                <a:tc>
                  <a:txBody>
                    <a:bodyPr/>
                    <a:lstStyle/>
                    <a:p>
                      <a:pPr marL="9525">
                        <a:lnSpc>
                          <a:spcPts val="1225"/>
                        </a:lnSpc>
                        <a:spcBef>
                          <a:spcPts val="805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вторник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31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среда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19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четверг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30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9595">
                <a:tc>
                  <a:txBody>
                    <a:bodyPr/>
                    <a:lstStyle/>
                    <a:p>
                      <a:pPr marL="9525">
                        <a:lnSpc>
                          <a:spcPts val="1220"/>
                        </a:lnSpc>
                        <a:spcBef>
                          <a:spcPts val="56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пятница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2034">
                <a:tc>
                  <a:txBody>
                    <a:bodyPr/>
                    <a:lstStyle/>
                    <a:p>
                      <a:pPr marL="9525">
                        <a:lnSpc>
                          <a:spcPts val="1225"/>
                        </a:lnSpc>
                        <a:spcBef>
                          <a:spcPts val="820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суббота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30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7D79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195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воскресенье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82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Учебная</a:t>
                      </a:r>
                      <a:r>
                        <a:rPr sz="11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5" dirty="0">
                          <a:latin typeface="Arial"/>
                          <a:cs typeface="Arial"/>
                        </a:rPr>
                        <a:t>неделя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Январь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Февраль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0670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Март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Апрель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ай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024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32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32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31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70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понедельник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680" marR="31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39183">
                <a:tc>
                  <a:txBody>
                    <a:bodyPr/>
                    <a:lstStyle/>
                    <a:p>
                      <a:pPr marL="9525">
                        <a:lnSpc>
                          <a:spcPts val="1220"/>
                        </a:lnSpc>
                        <a:spcBef>
                          <a:spcPts val="56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вторник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30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30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106680" marR="31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2034">
                <a:tc>
                  <a:txBody>
                    <a:bodyPr/>
                    <a:lstStyle/>
                    <a:p>
                      <a:pPr marL="9525">
                        <a:lnSpc>
                          <a:spcPts val="1220"/>
                        </a:lnSpc>
                        <a:spcBef>
                          <a:spcPts val="819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среда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31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7B80"/>
                    </a:solidFill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106680" marR="31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1906">
                <a:tc>
                  <a:txBody>
                    <a:bodyPr/>
                    <a:lstStyle/>
                    <a:p>
                      <a:pPr marL="9525">
                        <a:lnSpc>
                          <a:spcPts val="1215"/>
                        </a:lnSpc>
                        <a:spcBef>
                          <a:spcPts val="82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четверг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7B80"/>
                    </a:solidFill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solidFill>
                      <a:srgbClr val="FF7B80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31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1964">
                <a:tc>
                  <a:txBody>
                    <a:bodyPr/>
                    <a:lstStyle/>
                    <a:p>
                      <a:pPr marL="9525">
                        <a:lnSpc>
                          <a:spcPts val="1215"/>
                        </a:lnSpc>
                        <a:spcBef>
                          <a:spcPts val="825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пятница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solidFill>
                      <a:srgbClr val="FF7B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solidFill>
                      <a:srgbClr val="FF7B80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7B80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solidFill>
                      <a:srgbClr val="FF7B80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31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1964">
                <a:tc>
                  <a:txBody>
                    <a:bodyPr/>
                    <a:lstStyle/>
                    <a:p>
                      <a:pPr marL="9525">
                        <a:lnSpc>
                          <a:spcPts val="1215"/>
                        </a:lnSpc>
                        <a:spcBef>
                          <a:spcPts val="825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суббота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27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106680" marR="31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18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195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воскресенье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31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348992" y="6257658"/>
            <a:ext cx="320675" cy="394970"/>
          </a:xfrm>
          <a:custGeom>
            <a:avLst/>
            <a:gdLst/>
            <a:ahLst/>
            <a:cxnLst/>
            <a:rect l="l" t="t" r="r" b="b"/>
            <a:pathLst>
              <a:path w="320675" h="394970">
                <a:moveTo>
                  <a:pt x="320484" y="0"/>
                </a:moveTo>
                <a:lnTo>
                  <a:pt x="0" y="0"/>
                </a:lnTo>
                <a:lnTo>
                  <a:pt x="0" y="394652"/>
                </a:lnTo>
                <a:lnTo>
                  <a:pt x="320484" y="394652"/>
                </a:lnTo>
                <a:lnTo>
                  <a:pt x="320484" y="0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3289" y="6257658"/>
            <a:ext cx="320675" cy="394970"/>
          </a:xfrm>
          <a:custGeom>
            <a:avLst/>
            <a:gdLst/>
            <a:ahLst/>
            <a:cxnLst/>
            <a:rect l="l" t="t" r="r" b="b"/>
            <a:pathLst>
              <a:path w="320675" h="394970">
                <a:moveTo>
                  <a:pt x="320484" y="0"/>
                </a:moveTo>
                <a:lnTo>
                  <a:pt x="0" y="0"/>
                </a:lnTo>
                <a:lnTo>
                  <a:pt x="0" y="394652"/>
                </a:lnTo>
                <a:lnTo>
                  <a:pt x="320484" y="394652"/>
                </a:lnTo>
                <a:lnTo>
                  <a:pt x="320484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17713" y="6257658"/>
            <a:ext cx="320675" cy="394970"/>
          </a:xfrm>
          <a:custGeom>
            <a:avLst/>
            <a:gdLst/>
            <a:ahLst/>
            <a:cxnLst/>
            <a:rect l="l" t="t" r="r" b="b"/>
            <a:pathLst>
              <a:path w="320675" h="394970">
                <a:moveTo>
                  <a:pt x="320484" y="0"/>
                </a:moveTo>
                <a:lnTo>
                  <a:pt x="0" y="0"/>
                </a:lnTo>
                <a:lnTo>
                  <a:pt x="0" y="394652"/>
                </a:lnTo>
                <a:lnTo>
                  <a:pt x="320484" y="394652"/>
                </a:lnTo>
                <a:lnTo>
                  <a:pt x="320484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87423" y="367665"/>
            <a:ext cx="80460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Календарь</a:t>
            </a:r>
            <a:r>
              <a:rPr sz="4000" spc="-15" dirty="0"/>
              <a:t> </a:t>
            </a:r>
            <a:r>
              <a:rPr sz="4000" spc="-5" dirty="0"/>
              <a:t>2023/2024</a:t>
            </a:r>
            <a:r>
              <a:rPr sz="4000" spc="-25" dirty="0"/>
              <a:t> </a:t>
            </a:r>
            <a:r>
              <a:rPr sz="4000" spc="-10" dirty="0"/>
              <a:t>учебного</a:t>
            </a:r>
            <a:r>
              <a:rPr sz="4000" spc="-15" dirty="0"/>
              <a:t> </a:t>
            </a:r>
            <a:r>
              <a:rPr sz="4000" spc="-40" dirty="0"/>
              <a:t>года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2666745" y="6472224"/>
            <a:ext cx="13036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-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каникулярные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дни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53073" y="6472224"/>
            <a:ext cx="1246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-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праздничные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дни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13826" y="6472224"/>
            <a:ext cx="169163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Microsoft Sans Serif"/>
                <a:cs typeface="Microsoft Sans Serif"/>
              </a:rPr>
              <a:t>каникулы </a:t>
            </a:r>
            <a:r>
              <a:rPr sz="1100" spc="5" dirty="0">
                <a:latin typeface="Microsoft Sans Serif"/>
                <a:cs typeface="Microsoft Sans Serif"/>
              </a:rPr>
              <a:t>для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1-х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классов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9073</Words>
  <Application>Microsoft Office PowerPoint</Application>
  <PresentationFormat>Произвольный</PresentationFormat>
  <Paragraphs>2618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Office Theme</vt:lpstr>
      <vt:lpstr>Единое образовательное пространство РФ. Подготовка к комплектованию ОУ на 2023/2024 учебный год</vt:lpstr>
      <vt:lpstr>ЕДИНОЕ ОБРАЗОВАТЕЛЬНОЕ ПРОСТРАНСТВО</vt:lpstr>
      <vt:lpstr>ЕДИНОЕ ОБРАЗОВАТЕЛЬНОЕ ПРОСТРАНСТВО</vt:lpstr>
      <vt:lpstr>ФЕДЕРАЛЬНЫЕ ОБРАЗОВАТЕЛЬНЫЕ ПРОГРАММЫ (ФОПы)</vt:lpstr>
      <vt:lpstr>Федеральная образовательная программа (ФОП)</vt:lpstr>
      <vt:lpstr>ФЕДЕРАЛЬНЫЕ ОБРАЗОВАТЕЛЬНЫЕ ПРОГРАММЫ</vt:lpstr>
      <vt:lpstr>ФОП НОО, ООО и СОО</vt:lpstr>
      <vt:lpstr>ФОП НОО, ООО, СОО</vt:lpstr>
      <vt:lpstr>Календарь 2023/2024 учебного года</vt:lpstr>
      <vt:lpstr>Начальное общее образование</vt:lpstr>
      <vt:lpstr>Организационный раздел ФОП начального общего образования. Учебный план.</vt:lpstr>
      <vt:lpstr>Разработка рабочих программ учителем для начального общего образования</vt:lpstr>
      <vt:lpstr>Количество часов в учебном плане ОУ дается строго в соответствии с федеральными и примерными рабочими программами</vt:lpstr>
      <vt:lpstr>Федеральный учебный план (ФУП) начального общего образования, 5-дневная учебная неделя</vt:lpstr>
      <vt:lpstr>Реализация программы по физической культуре на уровне НОО</vt:lpstr>
      <vt:lpstr>Федеральный учебный план начального общего образования, 6-дневная учебная неделя</vt:lpstr>
      <vt:lpstr>Основное общее образование</vt:lpstr>
      <vt:lpstr>? Как школе разработать единую ООП ООО, действующую с 01.09.2023</vt:lpstr>
      <vt:lpstr>Основное общее образование</vt:lpstr>
      <vt:lpstr>Организационный раздел ФОП основного общего образования. Учебный план.</vt:lpstr>
      <vt:lpstr>Федеральный учебный план (выдержка) основного общего образования, 5-дневная учебная неделя</vt:lpstr>
      <vt:lpstr>Федеральный учебный план (выдержка) основного общего образования, 6-дневная учебная неделя</vt:lpstr>
      <vt:lpstr>Учебный план основного общего образования, 5-дневная учебная неделя</vt:lpstr>
      <vt:lpstr>Учебный план основного общего образования, 6-дневная учебная неделя</vt:lpstr>
      <vt:lpstr>Количество часов в соответствии с федеральными и примерными рабочими программами</vt:lpstr>
      <vt:lpstr>Среднее общее образование</vt:lpstr>
      <vt:lpstr>? Как школе разработать единую ООП СОО, действующую с 01.09.2023</vt:lpstr>
      <vt:lpstr>Среднее общее образование</vt:lpstr>
      <vt:lpstr>Изменения во ФГОС СОО</vt:lpstr>
      <vt:lpstr>Организационный раздел ФОП среднего общего образования. Учебный план.</vt:lpstr>
      <vt:lpstr>Профили обучения и сочетание предметов в них</vt:lpstr>
      <vt:lpstr>Количество часов по предметам для формирования  школой профильного учебного плана уровня СОО</vt:lpstr>
      <vt:lpstr>Вариант учебного плана школы технологического профиля (инженерный класс по профилю «авиастроение») с углублённым изучением математики и физики  при 6-дневной учебной неделе</vt:lpstr>
      <vt:lpstr>Презентация PowerPoint</vt:lpstr>
      <vt:lpstr>Презентация PowerPoint</vt:lpstr>
      <vt:lpstr>Презентация PowerPoint</vt:lpstr>
      <vt:lpstr>Презентация PowerPoint</vt:lpstr>
      <vt:lpstr>ВНЕУРОЧНАЯ ДЕЯТЕЛЬНОСТЬ</vt:lpstr>
      <vt:lpstr>ВНЕУРОЧНАЯ ДЕЯТЕЛЬНОСТЬ</vt:lpstr>
      <vt:lpstr>Рекомендации для формирования плана внеурочной деятельности</vt:lpstr>
      <vt:lpstr>Содержательное наполнение внеурочной деятельности</vt:lpstr>
      <vt:lpstr>Презентация PowerPoint</vt:lpstr>
      <vt:lpstr>ВНЕУРОЧНАЯ ДЕЯТЕЛЬНОСТЬ Каждому учащемуся следует предложить 10 кружков и секций в НЕДЕЛЮ!</vt:lpstr>
      <vt:lpstr>https://edsoo.ru</vt:lpstr>
      <vt:lpstr>Презентация PowerPoint</vt:lpstr>
      <vt:lpstr>Федеральный календарный план воспитательной работы – основа деятельности советников директора по воспитанию</vt:lpstr>
      <vt:lpstr>Школьники. Результаты обратной связи</vt:lpstr>
      <vt:lpstr>Педагоги. Результаты обратной связи</vt:lpstr>
      <vt:lpstr>Презентация PowerPoint</vt:lpstr>
      <vt:lpstr>Презентация PowerPoint</vt:lpstr>
      <vt:lpstr>Дополнительные профессиональные программы  повышения квалификации ИРО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ВинокуроваСА</dc:creator>
  <cp:lastModifiedBy>ВинокуроваСА</cp:lastModifiedBy>
  <cp:revision>4</cp:revision>
  <cp:lastPrinted>2023-06-20T06:46:22Z</cp:lastPrinted>
  <dcterms:created xsi:type="dcterms:W3CDTF">2023-06-16T21:08:24Z</dcterms:created>
  <dcterms:modified xsi:type="dcterms:W3CDTF">2023-06-20T06:46:49Z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2023-06-16T00:00:00Z</vt:filetime>
  </property>
</Properties>
</file>