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83" r:id="rId2"/>
    <p:sldId id="282" r:id="rId3"/>
    <p:sldId id="262" r:id="rId4"/>
    <p:sldId id="265" r:id="rId5"/>
    <p:sldId id="284" r:id="rId6"/>
    <p:sldId id="281" r:id="rId7"/>
    <p:sldId id="286" r:id="rId8"/>
    <p:sldId id="288" r:id="rId9"/>
    <p:sldId id="267" r:id="rId10"/>
    <p:sldId id="268" r:id="rId11"/>
    <p:sldId id="269" r:id="rId12"/>
    <p:sldId id="270" r:id="rId13"/>
    <p:sldId id="285" r:id="rId14"/>
    <p:sldId id="289" r:id="rId15"/>
    <p:sldId id="290" r:id="rId16"/>
    <p:sldId id="291" r:id="rId17"/>
    <p:sldId id="273" r:id="rId18"/>
    <p:sldId id="271" r:id="rId19"/>
    <p:sldId id="287" r:id="rId20"/>
    <p:sldId id="298" r:id="rId21"/>
    <p:sldId id="299" r:id="rId22"/>
    <p:sldId id="300" r:id="rId23"/>
    <p:sldId id="301" r:id="rId24"/>
    <p:sldId id="275" r:id="rId25"/>
    <p:sldId id="276" r:id="rId26"/>
    <p:sldId id="277" r:id="rId27"/>
    <p:sldId id="292" r:id="rId28"/>
    <p:sldId id="302" r:id="rId29"/>
    <p:sldId id="279" r:id="rId30"/>
    <p:sldId id="28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15AD0-CB49-4E09-B6B7-5064717016E9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AE2FD-7017-4DD3-BBC6-33BB5CB7D6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04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E2FD-7017-4DD3-BBC6-33BB5CB7D6D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74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1673322-1D1B-4F10-A4E0-D9C53AE59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236888-38F4-4DA1-80E1-4A825FE1C0F3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1673322-1D1B-4F10-A4E0-D9C53AE59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0">
    <p:wedg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ABBA_-_Money,_Money_(-)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ABBA_-_Money,_Money_(-).mp3" TargetMode="Externa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ravda-tv.ru/wp-content/uploads/2011/02/49524e9e324aec72ed3531c9e72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5040560"/>
          </a:xfrm>
        </p:spPr>
        <p:txBody>
          <a:bodyPr>
            <a:normAutofit fontScale="62500" lnSpcReduction="20000"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«Школьникам о коррупции»</a:t>
            </a:r>
          </a:p>
          <a:p>
            <a:pPr algn="ctr">
              <a:buFont typeface="Wingdings" panose="05000000000000000000" pitchFamily="2" charset="2"/>
              <a:buNone/>
            </a:pPr>
            <a:endParaRPr lang="ru-RU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Font typeface="Wingdings" panose="05000000000000000000" pitchFamily="2" charset="2"/>
              <a:buNone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r">
              <a:buFont typeface="Wingdings" panose="05000000000000000000" pitchFamily="2" charset="2"/>
              <a:buNone/>
            </a:pPr>
            <a:endParaRPr lang="ru-RU" sz="23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Font typeface="Wingdings" panose="05000000000000000000" pitchFamily="2" charset="2"/>
              <a:buNone/>
            </a:pPr>
            <a:endParaRPr lang="ru-RU" sz="23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Font typeface="Wingdings" panose="05000000000000000000" pitchFamily="2" charset="2"/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педагог,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 дополнительного образования 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Дронова Д.С.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средняя общеобразовательная школа № 26 с углубленным изучением французского языка </a:t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Невского района Санкт-Петербурга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korr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1700" y="2420888"/>
            <a:ext cx="5400600" cy="265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20533"/>
      </p:ext>
    </p:extLst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КОРРУПЦИИ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XVI век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Во время правления                        Ивана IV, впервые                        ввелась смертная казнь в наказание                                 за чрезмерность во взятках</a:t>
            </a:r>
            <a:r>
              <a:rPr lang="ru-RU" sz="32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4034" name="Picture 2" descr="http://blue.utb.edu/paullgj/geog1303/lectures/Ivan%20The%20Terrib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6808" y="1524000"/>
            <a:ext cx="3143609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КОРРУПЦИИ</a:t>
            </a:r>
            <a:endParaRPr lang="ru-RU" dirty="0"/>
          </a:p>
        </p:txBody>
      </p:sp>
      <p:pic>
        <p:nvPicPr>
          <p:cNvPr id="8194" name="Picture 2" descr="http://cdn.dipity.com/uploads/events/f02af6e6b27947234667509d8ed219eb_1M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23697" y="1524000"/>
            <a:ext cx="3526243" cy="4572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XVIII век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При Петре I в России был широкий размах и коррупции, и одновременно жестокой борьбы с ней, вплоть до смертной казни.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КОРРУПЦИИ</a:t>
            </a:r>
            <a:endParaRPr lang="ru-RU" dirty="0"/>
          </a:p>
        </p:txBody>
      </p:sp>
      <p:pic>
        <p:nvPicPr>
          <p:cNvPr id="5122" name="Picture 2" descr="http://upload.wikimedia.org/wikipedia/commons/thumb/9/9e/%D0%9E%D0%B1%D0%BB%D0%BE%D0%B6%D0%BA%D0%B0_%D0%9A%D0%BE%D0%BD%D1%81%D1%82%D0%B8%D1%82%D1%83%D1%86%D0%B8%D0%B8_%D0%A0%D0%A1%D0%A4%D0%A1%D0%A0_1918_%D0%B3%D0%BE%D0%B4%D0%B0.jpg/411px-%D0%9E%D0%B1%D0%BB%D0%BE%D0%B6%D0%BA%D0%B0_%D0%9A%D0%BE%D0%BD%D1%81%D1%82%D0%B8%D1%82%D1%83%D1%86%D0%B8%D0%B8_%D0%A0%D0%A1%D0%A4%D0%A1%D0%A0_1918_%D0%B3%D0%BE%D0%B4%D0%B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908" y="1524000"/>
            <a:ext cx="3508215" cy="4572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1918 г</a:t>
            </a:r>
            <a:endParaRPr lang="ru-RU" sz="3200" b="1" dirty="0" smtClean="0">
              <a:solidFill>
                <a:srgbClr val="4F2E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По декрету о взяточничестве полагалось тюремное заключение на 5 лет с конфискацией имущества.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КОРРУПЦИИ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Советской России взяточничество считалось контрреволюционной деятельностью, и уголовный кодекс 1922 года предусматривал за это преступление расстрел.</a:t>
            </a:r>
          </a:p>
          <a:p>
            <a:endParaRPr lang="ru-RU" dirty="0"/>
          </a:p>
        </p:txBody>
      </p:sp>
      <p:pic>
        <p:nvPicPr>
          <p:cNvPr id="5" name="Picture 5" descr="10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1408184"/>
            <a:ext cx="3384376" cy="48036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029249"/>
      </p:ext>
    </p:extLst>
  </p:cSld>
  <p:clrMapOvr>
    <a:masterClrMapping/>
  </p:clrMapOvr>
  <p:transition spd="slow" advClick="0" advTm="10000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7" y="476672"/>
            <a:ext cx="7777163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418" y="4508922"/>
            <a:ext cx="777716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Мировая карта восприятия наличия коррупции, </a:t>
            </a:r>
            <a:r>
              <a:rPr lang="ru-RU" sz="25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 </a:t>
            </a:r>
            <a:r>
              <a:rPr lang="ru-RU" sz="25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Тёмно-красный цвет соответствует странам, жители которых считают, что у них высокая коррупция, зелёный — тем, где население полагает, что коррупция у них невелика.</a:t>
            </a:r>
            <a:endParaRPr lang="ru-RU" sz="25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22023"/>
      </p:ext>
    </p:extLst>
  </p:cSld>
  <p:clrMapOvr>
    <a:masterClrMapping/>
  </p:clrMapOvr>
  <p:transition spd="slow" advClick="0" advTm="10000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god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60648"/>
            <a:ext cx="8496944" cy="633670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972086"/>
      </p:ext>
    </p:extLst>
  </p:cSld>
  <p:clrMapOvr>
    <a:masterClrMapping/>
  </p:clrMapOvr>
  <p:transition spd="slow" advClick="0" advTm="10000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Коррупция в 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2009 </a:t>
            </a: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организация </a:t>
            </a:r>
            <a:r>
              <a:rPr lang="ru-RU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Transparency</a:t>
            </a: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опубликовала свой очередной рейтинг состояния коррупции в мире. Россия занимает в нём 143 место из 180 (считая, что 180 это самая коррумпированная) с рейтингом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 </a:t>
            </a: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балла. </a:t>
            </a:r>
          </a:p>
          <a:p>
            <a:endParaRPr lang="ru-RU" dirty="0"/>
          </a:p>
        </p:txBody>
      </p:sp>
      <p:pic>
        <p:nvPicPr>
          <p:cNvPr id="5" name="Picture 5" descr="corrupca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3760" y="1196753"/>
            <a:ext cx="4284985" cy="352839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14598"/>
      </p:ext>
    </p:extLst>
  </p:cSld>
  <p:clrMapOvr>
    <a:masterClrMapping/>
  </p:clrMapOvr>
  <p:transition spd="slow" advClick="0" advTm="10000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11" descr="12101456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11125"/>
            <a:ext cx="5616575" cy="3797300"/>
          </a:xfrm>
          <a:noFill/>
        </p:spPr>
      </p:pic>
      <p:sp>
        <p:nvSpPr>
          <p:cNvPr id="13315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0" y="3933824"/>
            <a:ext cx="8892480" cy="2447503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2600" dirty="0" smtClean="0"/>
              <a:t>		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коррумпированной сферой экономики является сфера предоставления государственных и муниципальных услуг, по данным статистики в 2011 году средний размер взятки составил 44 000 рублей, что в два с половиной раза выше, чем в 2009 году. </a:t>
            </a:r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4143380"/>
            <a:ext cx="42148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28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Путин: </a:t>
            </a:r>
            <a:r>
              <a:rPr lang="ru-RU" sz="32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«Коррупция деморализует общество, разлагает власть и госаппарат».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4214818"/>
            <a:ext cx="428628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Дмитрий </a:t>
            </a:r>
            <a:r>
              <a:rPr lang="ru-RU" sz="24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Медведев:</a:t>
            </a:r>
            <a:r>
              <a:rPr lang="ru-RU" sz="24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«Хватит ждать! Коррупция превратилась в системную проблему».</a:t>
            </a:r>
          </a:p>
        </p:txBody>
      </p:sp>
      <p:pic>
        <p:nvPicPr>
          <p:cNvPr id="33794" name="Picture 2" descr="http://altai-rep.er.ru/media/userdata/news/2013/06/14/7a046cfef78226bff81751932b04576a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500042"/>
            <a:ext cx="3357558" cy="3286147"/>
          </a:xfrm>
          <a:prstGeom prst="rect">
            <a:avLst/>
          </a:prstGeom>
          <a:noFill/>
        </p:spPr>
      </p:pic>
      <p:pic>
        <p:nvPicPr>
          <p:cNvPr id="33796" name="Picture 4" descr="http://www.d-a-medvedev.ru/img/photos/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00042"/>
            <a:ext cx="3357559" cy="328614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15_tass_42885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404664"/>
            <a:ext cx="5091542" cy="3960440"/>
          </a:xfrm>
        </p:spPr>
      </p:pic>
      <p:sp>
        <p:nvSpPr>
          <p:cNvPr id="6" name="Прямоугольник 5"/>
          <p:cNvSpPr/>
          <p:nvPr/>
        </p:nvSpPr>
        <p:spPr>
          <a:xfrm>
            <a:off x="4355976" y="1268760"/>
            <a:ext cx="47880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борьбы с коррупцией в России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июле 2008 года Президентом РФ был утверждён Национальный план противодействия коррупции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656800"/>
      </p:ext>
    </p:extLst>
  </p:cSld>
  <p:clrMapOvr>
    <a:masterClrMapping/>
  </p:clrMapOvr>
  <p:transition spd="slow" advClick="0" advTm="10000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декабря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endParaRPr lang="ru-RU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борьбы 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endParaRPr lang="ru-RU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коррупцией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6" descr="net_korrupc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6608" y="620689"/>
            <a:ext cx="4036121" cy="47525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296432"/>
      </p:ext>
    </p:extLst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1" y="980728"/>
            <a:ext cx="4380846" cy="54006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1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Таможенные </a:t>
            </a:r>
            <a:r>
              <a:rPr lang="ru-RU" sz="31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  <a:r>
              <a:rPr lang="ru-RU" sz="31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пропуск 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границу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запрещённых к перевозке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товаров, возврат 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конфискованных товаров </a:t>
            </a:r>
            <a:r>
              <a:rPr lang="ru-RU" sz="3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валюты, занижение 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таможенных пошлин;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1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организации</a:t>
            </a:r>
            <a:r>
              <a:rPr lang="ru-RU" sz="31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</a:t>
            </a:r>
            <a:r>
              <a:rPr lang="ru-RU" sz="3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и лекарств по завышенным ценам, выдача несоответствующих действительности медицинских заключений.</a:t>
            </a:r>
          </a:p>
          <a:p>
            <a:endParaRPr lang="ru-RU" dirty="0"/>
          </a:p>
        </p:txBody>
      </p:sp>
      <p:pic>
        <p:nvPicPr>
          <p:cNvPr id="5" name="Picture 5" descr="virus_spid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2367" y="1772816"/>
            <a:ext cx="4059238" cy="30444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040169"/>
      </p:ext>
    </p:extLst>
  </p:cSld>
  <p:clrMapOvr>
    <a:masterClrMapping/>
  </p:clrMapOvr>
  <p:transition spd="slow" advClick="0" advTm="10000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8363272" cy="518728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Автоинспекция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необоснованное предоставление лицензий (водительских прав, справок о прохождении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техосмотра), отсутствие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законного наказания для нарушителей правил пользования дорогами;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удебные </a:t>
            </a:r>
            <a:r>
              <a:rPr lang="ru-RU" sz="32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предвзятое рассмотрение обстоятельств дела; принятие неправосудных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решений,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процессуальных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норм, нотариальное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сделок; контроль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условий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лицензирования. 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496331"/>
      </p:ext>
    </p:extLst>
  </p:cSld>
  <p:clrMapOvr>
    <a:masterClrMapping/>
  </p:clrMapOvr>
  <p:transition spd="slow" advClick="0" advTm="10000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052736"/>
            <a:ext cx="5258449" cy="525658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30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</a:t>
            </a:r>
            <a:r>
              <a:rPr lang="ru-RU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невзимание</a:t>
            </a:r>
            <a:r>
              <a:rPr lang="ru-RU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 в полном </a:t>
            </a:r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объёме, возвращение НДС, </a:t>
            </a:r>
            <a:r>
              <a:rPr lang="ru-RU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вызванная конкурентами проверка и остановка производства;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Правоохранительные </a:t>
            </a:r>
            <a:r>
              <a:rPr lang="ru-RU" sz="30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</a:t>
            </a:r>
            <a:r>
              <a:rPr lang="ru-RU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возбуждение и прекращение уголовных дел, а также направление их на дополнительное </a:t>
            </a:r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расследование, отсутствие </a:t>
            </a:r>
            <a:r>
              <a:rPr lang="ru-RU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законного наказания за правонарушения различной </a:t>
            </a:r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тяжести.</a:t>
            </a:r>
            <a:endParaRPr lang="ru-RU" sz="30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6" descr="30v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1977" y="1052736"/>
            <a:ext cx="3125223" cy="29897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434069"/>
      </p:ext>
    </p:extLst>
  </p:cSld>
  <p:clrMapOvr>
    <a:masterClrMapping/>
  </p:clrMapOvr>
  <p:transition spd="slow" advClick="0" advTm="10000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125-09-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9870" y="0"/>
            <a:ext cx="3694129" cy="43651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5050904" cy="576064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образования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регистрация, аттестация и аккредитация негосударственных высших учебных заведений;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поступление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специализированные общеобразовательные школы и дошкольные воспитательные учреждения;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поступление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государственные высшие учебные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заведения.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684883"/>
      </p:ext>
    </p:extLst>
  </p:cSld>
  <p:clrMapOvr>
    <a:masterClrMapping/>
  </p:clrMapOvr>
  <p:transition spd="slow" advClick="0" advTm="10000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:\к\Corruption_files\image00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404813"/>
            <a:ext cx="8286808" cy="6294437"/>
          </a:xfrm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19" name="Group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682104"/>
              </p:ext>
            </p:extLst>
          </p:nvPr>
        </p:nvGraphicFramePr>
        <p:xfrm>
          <a:off x="214283" y="1171481"/>
          <a:ext cx="8572559" cy="6000979"/>
        </p:xfrm>
        <a:graphic>
          <a:graphicData uri="http://schemas.openxmlformats.org/drawingml/2006/table">
            <a:tbl>
              <a:tblPr/>
              <a:tblGrid>
                <a:gridCol w="2856415"/>
                <a:gridCol w="2859729"/>
                <a:gridCol w="2856415"/>
              </a:tblGrid>
              <a:tr h="4535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Политическая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Экономическая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7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Невозможность осуществления демократических принципов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Неэффективное распределение и расходование государственных средств и ресурсов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расходование государственных средств и ресурсов. Рост социального неравенства, бедность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6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Исчезновение реальной политической конкуренции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теневой экономики, налоговые потери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Усиление организованной преступности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9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Неэффективность политических и судебных институтов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эффективности экономики страны в целом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Безнаказанность преступников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9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Падение престижа страны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Ухудшение инвестиционного климата, снижение инвестиций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социальной напряженности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6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Уменьшение доверия к власти, отчуждение ее от общества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конкуренции в ущерб экономическому развитию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Неспособность власти решать социальные проблемы из-за «откатов» в ущерб бюджетной сфере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256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286" name="Rectangle 174"/>
          <p:cNvSpPr>
            <a:spLocks noChangeArrowheads="1"/>
          </p:cNvSpPr>
          <p:nvPr/>
        </p:nvSpPr>
        <p:spPr bwMode="auto">
          <a:xfrm>
            <a:off x="165864" y="260648"/>
            <a:ext cx="8964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эффекты, которые оказывает коррупция на различные сферы жизни общества </a:t>
            </a:r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 txBox="1">
            <a:spLocks noChangeArrowheads="1"/>
          </p:cNvSpPr>
          <p:nvPr/>
        </p:nvSpPr>
        <p:spPr bwMode="auto">
          <a:xfrm>
            <a:off x="214282" y="3038475"/>
            <a:ext cx="8605837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>
              <a:buClr>
                <a:schemeClr val="tx2"/>
              </a:buClr>
              <a:buSzPct val="95000"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повышение заработных плат;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8263">
              <a:buClr>
                <a:schemeClr val="tx2"/>
              </a:buClr>
              <a:buSzPct val="95000"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стабильным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социальный пакет;</a:t>
            </a:r>
          </a:p>
          <a:p>
            <a:pPr marL="68263">
              <a:buClr>
                <a:schemeClr val="tx2"/>
              </a:buClr>
              <a:buSzPct val="95000"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в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ведение четких законов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уголовной ответственности за взятки, вымогательство; </a:t>
            </a:r>
          </a:p>
          <a:p>
            <a:pPr marL="68263">
              <a:buClr>
                <a:schemeClr val="tx2"/>
              </a:buClr>
              <a:buSzPct val="95000"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честно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добросовестно выполнять свою работу, свои должностные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обязанности.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5357813" cy="2071702"/>
          </a:xfrm>
          <a:prstGeom prst="rect">
            <a:avLst/>
          </a:prstGeom>
          <a:noFill/>
        </p:spPr>
      </p:pic>
      <p:pic>
        <p:nvPicPr>
          <p:cNvPr id="62468" name="Picture 5" descr="C:\Users\Мама\Desktop\проекты\коррупция\впс\korrupts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0475" y="0"/>
            <a:ext cx="40513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Из Уголовного кодекса </a:t>
            </a:r>
            <a:r>
              <a:rPr lang="ru-RU" dirty="0" smtClean="0">
                <a:solidFill>
                  <a:srgbClr val="C00000"/>
                </a:solidFill>
              </a:rPr>
              <a:t>РФ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8568952" cy="4899248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290. Получение взятки.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Наказание: от штрафа в 100-500 тыс. рублей до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тюремного заключения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7 до 12 лет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ru-RU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291. Дача взятки.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Наказание: от штрафа в 100 тыс. рублей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тюремного заключения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7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338977"/>
      </p:ext>
    </p:extLst>
  </p:cSld>
  <p:clrMapOvr>
    <a:masterClrMapping/>
  </p:clrMapOvr>
  <p:transition spd="slow" advClick="0" advTm="10000"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8363272" cy="540330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Считаете </a:t>
            </a:r>
            <a:r>
              <a:rPr lang="ru-RU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вы, что материальное вознаграждение (подарки, деньги) врачам, преподавателям, работникам ЖЭКов и т.д. за работу, которую они должны делать бесплатно, является столь же опасным и вредным явлением для общества, как и коррупция в органах государственной власти</a:t>
            </a:r>
            <a:r>
              <a:rPr lang="ru-RU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buAutoNum type="arabicPeriod"/>
            </a:pPr>
            <a:endParaRPr lang="ru-RU" sz="3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От </a:t>
            </a:r>
            <a:r>
              <a:rPr lang="ru-RU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чего, на ваш взгляд, зависит распространение коррупции</a:t>
            </a:r>
            <a:r>
              <a:rPr lang="ru-RU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3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Кто </a:t>
            </a:r>
            <a:r>
              <a:rPr lang="ru-RU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оказывается в выигрыше, а кто - в убытке от коррупционных действий? Своё мнение обоснуйте.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337134"/>
      </p:ext>
    </p:extLst>
  </p:cSld>
  <p:clrMapOvr>
    <a:masterClrMapping/>
  </p:clrMapOvr>
  <p:transition spd="slow" advClick="0" advTm="10000"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ris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3" name="Picture 5" descr="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839788"/>
            <a:ext cx="6119812" cy="5237162"/>
          </a:xfrm>
          <a:prstGeom prst="rect">
            <a:avLst/>
          </a:prstGeom>
          <a:noFill/>
        </p:spPr>
      </p:pic>
      <p:pic>
        <p:nvPicPr>
          <p:cNvPr id="4" name="ABBA_-_Money,_Money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>
          <p:childTnLst>
            <p:audio>
              <p:cMediaNode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5" descr="PM267imag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874" y="404664"/>
            <a:ext cx="450545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179512" y="4345094"/>
            <a:ext cx="87129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декабря 2003 года была открыта для подписания Конвенция ООН против коррупции, принятая Генеральной ассамблеей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2003 года.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в числе первых стран подписала Конвенцию. 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5"/>
          <p:cNvSpPr>
            <a:spLocks noChangeArrowheads="1" noChangeShapeType="1" noTextEdit="1"/>
          </p:cNvSpPr>
          <p:nvPr/>
        </p:nvSpPr>
        <p:spPr bwMode="auto">
          <a:xfrm rot="-626344">
            <a:off x="520077" y="1197222"/>
            <a:ext cx="7853363" cy="1727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Борьбу с коррупцией надо начать с себя! </a:t>
            </a:r>
          </a:p>
        </p:txBody>
      </p:sp>
      <p:pic>
        <p:nvPicPr>
          <p:cNvPr id="67587" name="Picture 7" descr="1258B014-34BF-4F34-A2FC-C0BD079DD97D_mw800_mh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54216">
            <a:off x="4228404" y="3432028"/>
            <a:ext cx="3471862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BBA_-_Money,_Money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4572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i-main-pic" descr="Картинка 1 из 12293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71480"/>
            <a:ext cx="750099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5143512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Коррупция </a:t>
            </a:r>
            <a:r>
              <a:rPr lang="ru-RU" sz="32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подкуп, развращение взятками должностных лиц.</a:t>
            </a:r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термин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обозначающий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должностным лицом своих властных полномочий и доверенных ему прав в целях личной выгоды, противоречащее законодательству и моральным установкам. Наиболее часто термин применяется по отношению к бюрократическому аппарату и политической элите. 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64654"/>
      </p:ext>
    </p:extLst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00042"/>
            <a:ext cx="8305800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 чем причины коррупции? 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571612"/>
            <a:ext cx="8305800" cy="1143008"/>
          </a:xfrm>
        </p:spPr>
        <p:txBody>
          <a:bodyPr/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Корень этого явления лежит в том, значительная часть населения не соблюдает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законы!!!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4275166_f3017b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643314"/>
            <a:ext cx="3786214" cy="298926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328592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Двусмысленные законы.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Незнание </a:t>
            </a:r>
            <a:r>
              <a:rPr lang="ru-RU" sz="6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непонимание законов населением, что позволяет должностным лицам произвольно препятствовать осуществлению бюрократических процедур или завышать надлежащие выплаты.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Нестабильная </a:t>
            </a:r>
            <a:r>
              <a:rPr lang="ru-RU" sz="6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политическая ситуация в стране.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Профессиональная </a:t>
            </a:r>
            <a:r>
              <a:rPr lang="ru-RU" sz="6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некомпетентность бюрократии.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Кумовство </a:t>
            </a:r>
            <a:r>
              <a:rPr lang="ru-RU" sz="6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политическое покровительство, которые приводят к формированию тайных соглашений, ослабляющих механизмы контроля над коррупцией.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Отсутствие </a:t>
            </a:r>
            <a:r>
              <a:rPr lang="ru-RU" sz="6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 в системе исполнительной власти, т. е., регулирование одной и той же деятельности различными инстанциями.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Низкий </a:t>
            </a:r>
            <a:r>
              <a:rPr lang="ru-RU" sz="6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участия граждан в контроле над государством.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ричины коррупции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923296"/>
      </p:ext>
    </p:extLst>
  </p:cSld>
  <p:clrMapOvr>
    <a:masterClrMapping/>
  </p:clrMapOvr>
  <p:transition spd="slow" advClick="0" advTm="10000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Бытовая коррупция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порождается взаимодействием рядовых граждан и чиновников. В неё входят различные подарки от граждан и услуги должностному лицу и членам его семьи.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коррупция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возникает при взаимодействии власти и бизнеса. Например, в случае хозяйственного спора, стороны могут стремиться заручиться поддержкой судьи с целью вынесения решения в свою пользу.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 верховной власти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относится к политическому руководству и верховным судам в демократических системах. Она касается стоящих у власти групп, недобросовестное поведение которых состоит в осуществлении политики в своих интересах и в ущерб интересам избирателей.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 </a:t>
            </a:r>
            <a:r>
              <a:rPr lang="ru-RU" dirty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КОРРУПЦИИ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272503"/>
      </p:ext>
    </p:extLst>
  </p:cSld>
  <p:clrMapOvr>
    <a:masterClrMapping/>
  </p:clrMapOvr>
  <p:transition spd="slow" advClick="0" advTm="10000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95892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XIII век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В России, первые упоминания о коррупции, которая определялась  понятием  «мздоимство», исходят  из русских  летописей.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КОРРУПЦИИ</a:t>
            </a:r>
            <a:endParaRPr lang="ru-RU" dirty="0">
              <a:solidFill>
                <a:srgbClr val="4F2E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900igr.net/datai/mkhk/Kiev-arkhitektura/0006-010-Pismenn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356992"/>
            <a:ext cx="2236460" cy="301411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2|1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188</TotalTime>
  <Words>1008</Words>
  <Application>Microsoft Office PowerPoint</Application>
  <PresentationFormat>Экран (4:3)</PresentationFormat>
  <Paragraphs>121</Paragraphs>
  <Slides>30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Calibri</vt:lpstr>
      <vt:lpstr>Constantia</vt:lpstr>
      <vt:lpstr>Impact</vt:lpstr>
      <vt:lpstr>Times New Roman</vt:lpstr>
      <vt:lpstr>Trebuchet MS</vt:lpstr>
      <vt:lpstr>Wingdings</vt:lpstr>
      <vt:lpstr>Wingdings 2</vt:lpstr>
      <vt:lpstr>Бумажная</vt:lpstr>
      <vt:lpstr>Государственное бюджетное общеобразовательное учреждение средняя общеобразовательная школа № 26 с углубленным изучением французского языка  Невского района Санкт-Петербурга</vt:lpstr>
      <vt:lpstr>Презентация PowerPoint</vt:lpstr>
      <vt:lpstr>Презентация PowerPoint</vt:lpstr>
      <vt:lpstr>Презентация PowerPoint</vt:lpstr>
      <vt:lpstr>Презентация PowerPoint</vt:lpstr>
      <vt:lpstr>В чем причины коррупции? </vt:lpstr>
      <vt:lpstr>Причины коррупции:</vt:lpstr>
      <vt:lpstr>ВИДЫ  КОРРУПЦИИ</vt:lpstr>
      <vt:lpstr>ИСТОРИЯ  КОРРУПЦИИ</vt:lpstr>
      <vt:lpstr>ИСТОРИЯ  КОРРУПЦИИ</vt:lpstr>
      <vt:lpstr>ИСТОРИЯ  КОРРУПЦИИ</vt:lpstr>
      <vt:lpstr>ИСТОРИЯ  КОРРУПЦИИ</vt:lpstr>
      <vt:lpstr>ИСТОРИЯ  КОРРУПЦИИ</vt:lpstr>
      <vt:lpstr>Презентация PowerPoint</vt:lpstr>
      <vt:lpstr>Презентация PowerPoint</vt:lpstr>
      <vt:lpstr>Коррупция в России</vt:lpstr>
      <vt:lpstr>Презентация PowerPoint</vt:lpstr>
      <vt:lpstr>Презентация PowerPoint</vt:lpstr>
      <vt:lpstr>Презентация PowerPoint</vt:lpstr>
      <vt:lpstr>Коррупция в России</vt:lpstr>
      <vt:lpstr>Коррупция в России</vt:lpstr>
      <vt:lpstr>Коррупция в России</vt:lpstr>
      <vt:lpstr>Коррупция в России</vt:lpstr>
      <vt:lpstr>Презентация PowerPoint</vt:lpstr>
      <vt:lpstr>Презентация PowerPoint</vt:lpstr>
      <vt:lpstr>Презентация PowerPoint</vt:lpstr>
      <vt:lpstr>Из Уголовного кодекса РФ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КОРРУПЦИЯ</dc:title>
  <dc:creator>Admin</dc:creator>
  <cp:lastModifiedBy>admin</cp:lastModifiedBy>
  <cp:revision>17</cp:revision>
  <dcterms:created xsi:type="dcterms:W3CDTF">2013-11-11T12:41:34Z</dcterms:created>
  <dcterms:modified xsi:type="dcterms:W3CDTF">2015-12-03T08:30:40Z</dcterms:modified>
</cp:coreProperties>
</file>